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31" r:id="rId8"/>
    <p:sldMasterId id="2147483844" r:id="rId9"/>
    <p:sldMasterId id="2147483860" r:id="rId10"/>
  </p:sldMasterIdLst>
  <p:notesMasterIdLst>
    <p:notesMasterId r:id="rId34"/>
  </p:notesMasterIdLst>
  <p:handoutMasterIdLst>
    <p:handoutMasterId r:id="rId35"/>
  </p:handoutMasterIdLst>
  <p:sldIdLst>
    <p:sldId id="264" r:id="rId11"/>
    <p:sldId id="554" r:id="rId12"/>
    <p:sldId id="518" r:id="rId13"/>
    <p:sldId id="549" r:id="rId14"/>
    <p:sldId id="519" r:id="rId15"/>
    <p:sldId id="520" r:id="rId16"/>
    <p:sldId id="533" r:id="rId17"/>
    <p:sldId id="534" r:id="rId18"/>
    <p:sldId id="535" r:id="rId19"/>
    <p:sldId id="553" r:id="rId20"/>
    <p:sldId id="538" r:id="rId21"/>
    <p:sldId id="539" r:id="rId22"/>
    <p:sldId id="541" r:id="rId23"/>
    <p:sldId id="544" r:id="rId24"/>
    <p:sldId id="543" r:id="rId25"/>
    <p:sldId id="550" r:id="rId26"/>
    <p:sldId id="521" r:id="rId27"/>
    <p:sldId id="522" r:id="rId28"/>
    <p:sldId id="523" r:id="rId29"/>
    <p:sldId id="524" r:id="rId30"/>
    <p:sldId id="552" r:id="rId31"/>
    <p:sldId id="527" r:id="rId32"/>
    <p:sldId id="548" r:id="rId33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  <p15:guide id="17" pos="2481">
          <p15:clr>
            <a:srgbClr val="A4A3A4"/>
          </p15:clr>
        </p15:guide>
        <p15:guide id="18" pos="2869">
          <p15:clr>
            <a:srgbClr val="A4A3A4"/>
          </p15:clr>
        </p15:guide>
        <p15:guide id="19" pos="3029">
          <p15:clr>
            <a:srgbClr val="A4A3A4"/>
          </p15:clr>
        </p15:guide>
        <p15:guide id="20" pos="3402">
          <p15:clr>
            <a:srgbClr val="A4A3A4"/>
          </p15:clr>
        </p15:guide>
        <p15:guide id="21" pos="3552">
          <p15:clr>
            <a:srgbClr val="A4A3A4"/>
          </p15:clr>
        </p15:guide>
        <p15:guide id="22" pos="3938">
          <p15:clr>
            <a:srgbClr val="A4A3A4"/>
          </p15:clr>
        </p15:guide>
        <p15:guide id="23" pos="4086">
          <p15:clr>
            <a:srgbClr val="A4A3A4"/>
          </p15:clr>
        </p15:guide>
        <p15:guide id="24" pos="4473">
          <p15:clr>
            <a:srgbClr val="A4A3A4"/>
          </p15:clr>
        </p15:guide>
        <p15:guide id="25" pos="4621">
          <p15:clr>
            <a:srgbClr val="A4A3A4"/>
          </p15:clr>
        </p15:guide>
        <p15:guide id="26" pos="5008">
          <p15:clr>
            <a:srgbClr val="A4A3A4"/>
          </p15:clr>
        </p15:guide>
        <p15:guide id="27" pos="5157">
          <p15:clr>
            <a:srgbClr val="A4A3A4"/>
          </p15:clr>
        </p15:guide>
        <p15:guide id="28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7" autoAdjust="0"/>
    <p:restoredTop sz="86419" autoAdjust="0"/>
  </p:normalViewPr>
  <p:slideViewPr>
    <p:cSldViewPr snapToGrid="0">
      <p:cViewPr varScale="1">
        <p:scale>
          <a:sx n="100" d="100"/>
          <a:sy n="100" d="100"/>
        </p:scale>
        <p:origin x="101" y="187"/>
      </p:cViewPr>
      <p:guideLst>
        <p:guide orient="horz" pos="261"/>
        <p:guide pos="363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.26798028640999699"/>
          <c:w val="1"/>
          <c:h val="0.73201971359000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1955-4CF3-B7F3-702BA345193F}"/>
              </c:ext>
            </c:extLst>
          </c:dPt>
          <c:dLbls>
            <c:dLbl>
              <c:idx val="0"/>
              <c:layout>
                <c:manualLayout>
                  <c:x val="1.1374393828626076E-2"/>
                  <c:y val="8.851280780328913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86448709851727"/>
                      <c:h val="0.377815149852183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955-4CF3-B7F3-702BA3451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55-4CF3-B7F3-702BA34519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955-4CF3-B7F3-702BA3451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55-4CF3-B7F3-702BA3451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5"/>
        <c:axId val="2108569120"/>
        <c:axId val="2108572928"/>
      </c:barChart>
      <c:catAx>
        <c:axId val="21085691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108572928"/>
        <c:crosses val="autoZero"/>
        <c:auto val="1"/>
        <c:lblAlgn val="ctr"/>
        <c:lblOffset val="100"/>
        <c:noMultiLvlLbl val="0"/>
      </c:catAx>
      <c:valAx>
        <c:axId val="210857292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108569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076764366680886E-2"/>
          <c:y val="6.4005382700315236E-2"/>
          <c:w val="0.90750704897129297"/>
          <c:h val="0.90182323453181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22D3-4BE5-AFE6-6A897C022C2B}"/>
              </c:ext>
            </c:extLst>
          </c:dPt>
          <c:dLbls>
            <c:dLbl>
              <c:idx val="0"/>
              <c:layout>
                <c:manualLayout>
                  <c:x val="-3.1090381471218695E-17"/>
                  <c:y val="1.15943510860802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D3-4BE5-AFE6-6A897C022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D3-4BE5-AFE6-6A897C022C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2D3-4BE5-AFE6-6A897C022C2B}"/>
              </c:ext>
            </c:extLst>
          </c:dPt>
          <c:dLbls>
            <c:dLbl>
              <c:idx val="0"/>
              <c:layout>
                <c:manualLayout>
                  <c:x val="6.78343431926367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2D3-4BE5-AFE6-6A897C022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D3-4BE5-AFE6-6A897C022C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25"/>
        <c:axId val="2108590880"/>
        <c:axId val="2108577280"/>
      </c:barChart>
      <c:catAx>
        <c:axId val="21085908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108577280"/>
        <c:crosses val="autoZero"/>
        <c:auto val="1"/>
        <c:lblAlgn val="ctr"/>
        <c:lblOffset val="100"/>
        <c:noMultiLvlLbl val="0"/>
      </c:catAx>
      <c:valAx>
        <c:axId val="210857728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108590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076764366680886E-2"/>
          <c:y val="6.4005382700315236E-2"/>
          <c:w val="0.90750704897129297"/>
          <c:h val="0.90182323453181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381-4B29-88BE-B611B034A583}"/>
              </c:ext>
            </c:extLst>
          </c:dPt>
          <c:dLbls>
            <c:dLbl>
              <c:idx val="0"/>
              <c:layout>
                <c:manualLayout>
                  <c:x val="9.0445790923515158E-3"/>
                  <c:y val="-4.86384509561820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72955426605018"/>
                      <c:h val="0.243664242430525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81-4B29-88BE-B611B034A5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81-4B29-88BE-B611B034A5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81-4B29-88BE-B611B034A583}"/>
              </c:ext>
            </c:extLst>
          </c:dPt>
          <c:dLbls>
            <c:dLbl>
              <c:idx val="0"/>
              <c:layout>
                <c:manualLayout>
                  <c:x val="6.78343431926367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381-4B29-88BE-B611B034A5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Итого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81-4B29-88BE-B611B034A5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25"/>
        <c:axId val="2108578912"/>
        <c:axId val="2108565312"/>
      </c:barChart>
      <c:catAx>
        <c:axId val="210857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108565312"/>
        <c:crosses val="autoZero"/>
        <c:auto val="1"/>
        <c:lblAlgn val="ctr"/>
        <c:lblOffset val="100"/>
        <c:noMultiLvlLbl val="0"/>
      </c:catAx>
      <c:valAx>
        <c:axId val="210856531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108578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Пример: процесс забора крови из вены в поликлинике от входа пациента до готовности к приему следующего</a:t>
            </a:r>
          </a:p>
        </c:rich>
      </c:tx>
      <c:layout>
        <c:manualLayout>
          <c:xMode val="edge"/>
          <c:yMode val="edge"/>
          <c:x val="2.1506290172410257E-2"/>
          <c:y val="1.9540016346697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687473736157181"/>
          <c:y val="0.27316224584370979"/>
          <c:w val="0.44377639806907138"/>
          <c:h val="0.72615277528257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Забор крови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EC-4EB1-94F7-3EEC28209B8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EC-4EB1-94F7-3EEC28209B8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EC-4EB1-94F7-3EEC28209B8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EC-4EB1-94F7-3EEC28209B89}"/>
              </c:ext>
            </c:extLst>
          </c:dPt>
          <c:dLbls>
            <c:dLbl>
              <c:idx val="0"/>
              <c:layout>
                <c:manualLayout>
                  <c:x val="-7.2927204982755223E-3"/>
                  <c:y val="-4.3754203581710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89471332889951E-2"/>
                      <c:h val="7.1338670375636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EC-4EB1-94F7-3EEC28209B89}"/>
                </c:ext>
              </c:extLst>
            </c:dLbl>
            <c:dLbl>
              <c:idx val="2"/>
              <c:layout>
                <c:manualLayout>
                  <c:x val="-4.3756322989653559E-3"/>
                  <c:y val="-1.9092963942110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3EC-4EB1-94F7-3EEC28209B89}"/>
                </c:ext>
              </c:extLst>
            </c:dLbl>
            <c:dLbl>
              <c:idx val="3"/>
              <c:layout>
                <c:manualLayout>
                  <c:x val="-5.834176398620332E-3"/>
                  <c:y val="-7.1598614782915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EC-4EB1-94F7-3EEC28209B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Работа, добавляющая ценность</c:v>
                </c:pt>
                <c:pt idx="1">
                  <c:v>Работа необходимая, но не добавляющая ценности</c:v>
                </c:pt>
                <c:pt idx="2">
                  <c:v>Потери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35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EC-4EB1-94F7-3EEC28209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0.62825</cdr:x>
      <cdr:y>0.59647</cdr:y>
    </cdr:from>
    <cdr:to>
      <cdr:x>0.69266</cdr:x>
      <cdr:y>0.62357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0B516FD2-4F9B-491D-9A18-06FF28F4ABEF}"/>
            </a:ext>
          </a:extLst>
        </cdr:cNvPr>
        <cdr:cNvCxnSpPr/>
      </cdr:nvCxnSpPr>
      <cdr:spPr>
        <a:xfrm xmlns:a="http://schemas.openxmlformats.org/drawingml/2006/main" flipH="1">
          <a:off x="5470369" y="2651993"/>
          <a:ext cx="560834" cy="12049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0.30363</cdr:x>
      <cdr:y>0.31583</cdr:y>
    </cdr:from>
    <cdr:to>
      <cdr:x>0.51585</cdr:x>
      <cdr:y>0.34067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93C2B67B-917E-4508-9BBB-4E6B1C6BE5DB}"/>
            </a:ext>
          </a:extLst>
        </cdr:cNvPr>
        <cdr:cNvCxnSpPr/>
      </cdr:nvCxnSpPr>
      <cdr:spPr>
        <a:xfrm xmlns:a="http://schemas.openxmlformats.org/drawingml/2006/main" flipV="1">
          <a:off x="2643797" y="1404230"/>
          <a:ext cx="1847870" cy="11044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0.28888</cdr:x>
      <cdr:y>0.5926</cdr:y>
    </cdr:from>
    <cdr:to>
      <cdr:x>0.39771</cdr:x>
      <cdr:y>0.84586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CADF6E3A-B706-4595-92F0-49DBE41D1FD7}"/>
            </a:ext>
          </a:extLst>
        </cdr:cNvPr>
        <cdr:cNvCxnSpPr/>
      </cdr:nvCxnSpPr>
      <cdr:spPr>
        <a:xfrm xmlns:a="http://schemas.openxmlformats.org/drawingml/2006/main">
          <a:off x="2515332" y="2634805"/>
          <a:ext cx="947653" cy="112602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05.03.2022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74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2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51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94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77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60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247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47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12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0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7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95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81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3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0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6FE74-B8C5-4A42-A69F-F91632D7D6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61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5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FE74-B8C5-4A42-A69F-F91632D7D60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7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5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0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874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8788378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7339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9971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37263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01625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0000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5245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5318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83096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56846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1096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38225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3551470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983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F6E45677-430B-4678-8423-A5E8DF41A8EA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9682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138D8DA9-12D6-4AB3-8FA6-6D0B22AD38B1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606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536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0A62CC93-5F64-4B1A-88B3-79BF7AB956A3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7055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4027DE4E-6A23-4EAC-BAE8-DB617B7AE22F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6746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3478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74500E44-0271-4C61-A393-6984E1E26E45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3687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9E715A57-C3A8-4864-8FAA-B83877150232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1183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9868E68D-7C3A-4E26-BFCC-894622BFC40B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2764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C92B130A-56C9-4453-82B0-957D5B977660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4833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64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6864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133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1858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32526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1372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02885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53388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63400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478380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68482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09004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54685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29552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86781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7061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525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525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66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1308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781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517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04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4" r:id="rId2"/>
    <p:sldLayoutId id="214748382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  <p:sldLayoutId id="2147483828" r:id="rId3"/>
    <p:sldLayoutId id="214748385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5" r:id="rId2"/>
    <p:sldLayoutId id="21474838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3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68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2.emf"/><Relationship Id="rId10" Type="http://schemas.openxmlformats.org/officeDocument/2006/relationships/image" Target="../media/image4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3" Type="http://schemas.openxmlformats.org/officeDocument/2006/relationships/image" Target="../media/image47.jpeg"/><Relationship Id="rId7" Type="http://schemas.microsoft.com/office/2007/relationships/hdphoto" Target="../media/hdphoto2.wdp"/><Relationship Id="rId12" Type="http://schemas.openxmlformats.org/officeDocument/2006/relationships/image" Target="../media/image55.png"/><Relationship Id="rId17" Type="http://schemas.microsoft.com/office/2007/relationships/hdphoto" Target="../media/hdphoto3.wdp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11" Type="http://schemas.openxmlformats.org/officeDocument/2006/relationships/image" Target="../media/image54.gif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10" Type="http://schemas.openxmlformats.org/officeDocument/2006/relationships/image" Target="../media/image53.jpeg"/><Relationship Id="rId4" Type="http://schemas.openxmlformats.org/officeDocument/2006/relationships/image" Target="../media/image48.jpeg"/><Relationship Id="rId9" Type="http://schemas.openxmlformats.org/officeDocument/2006/relationships/image" Target="../media/image52.png"/><Relationship Id="rId1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5.xml"/><Relationship Id="rId7" Type="http://schemas.microsoft.com/office/2007/relationships/hdphoto" Target="../media/hdphoto1.wdp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4092" y="1359835"/>
            <a:ext cx="68582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М</a:t>
            </a:r>
            <a:r>
              <a:rPr lang="en-US" sz="2800" b="1" dirty="0" smtClean="0">
                <a:solidFill>
                  <a:schemeClr val="tx2"/>
                </a:solidFill>
              </a:rPr>
              <a:t>0</a:t>
            </a:r>
            <a:r>
              <a:rPr lang="ru-RU" sz="2800" b="1" dirty="0" smtClean="0">
                <a:solidFill>
                  <a:schemeClr val="tx2"/>
                </a:solidFill>
              </a:rPr>
              <a:t>: </a:t>
            </a:r>
            <a:r>
              <a:rPr lang="ru-RU" sz="2800" b="1" dirty="0">
                <a:solidFill>
                  <a:schemeClr val="tx2"/>
                </a:solidFill>
              </a:rPr>
              <a:t>Концепция </a:t>
            </a:r>
          </a:p>
          <a:p>
            <a:pPr eaLnBrk="1" hangingPunct="1">
              <a:lnSpc>
                <a:spcPct val="130000"/>
              </a:lnSpc>
            </a:pPr>
            <a:r>
              <a:rPr lang="ru-RU" sz="2800" b="1" dirty="0">
                <a:solidFill>
                  <a:schemeClr val="tx2"/>
                </a:solidFill>
              </a:rPr>
              <a:t>Производственной системы Росатома</a:t>
            </a:r>
            <a:endParaRPr lang="ru-RU" altLang="ru-RU" sz="1600" dirty="0">
              <a:solidFill>
                <a:schemeClr val="tx2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EB56BA8-40F9-4862-96E6-483461D9D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91" y="3807093"/>
            <a:ext cx="339878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ru-RU" b="1" i="1" dirty="0">
                <a:solidFill>
                  <a:schemeClr val="tx2"/>
                </a:solidFill>
              </a:rPr>
              <a:t>Актуально на январь 2022</a:t>
            </a:r>
            <a:endParaRPr lang="ru-RU" altLang="ru-RU" sz="11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70C5E-52D3-4E8C-AE3A-848E6660B20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Calibri Light"/>
              <a:ea typeface="+mn-ea"/>
              <a:cs typeface="Arial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83179" y="4388565"/>
            <a:ext cx="3360121" cy="451441"/>
          </a:xfrm>
        </p:spPr>
        <p:txBody>
          <a:bodyPr/>
          <a:lstStyle/>
          <a:p>
            <a:r>
              <a:rPr lang="ru-RU" sz="1200" b="1" dirty="0"/>
              <a:t>В любом процессе есть 3 составляющие </a:t>
            </a:r>
            <a:br>
              <a:rPr lang="ru-RU" sz="1200" b="1" dirty="0"/>
            </a:br>
            <a:r>
              <a:rPr lang="ru-RU" sz="1200" b="1" dirty="0"/>
              <a:t>по отношению к ценности конечного результата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49725952"/>
              </p:ext>
            </p:extLst>
          </p:nvPr>
        </p:nvGraphicFramePr>
        <p:xfrm>
          <a:off x="218343" y="565595"/>
          <a:ext cx="8707313" cy="444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231159" y="1895606"/>
            <a:ext cx="3093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Работа, добавляющая ценность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Непосредственно забор крови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вакутайнером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из вены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73741" y="3037936"/>
            <a:ext cx="2758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Работа необходимая, но не добавляющая ценность: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Перевязка жгутом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Дезинфекция места забора (в каждом цикле)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Дезинфекция или утилизация инструмента после приема пациентов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(1 раз в смену)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484" y="2741526"/>
            <a:ext cx="26289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Явные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потери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Очередь в кабинет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Пациент не знает, куда пройти и куда сесть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Медсестра ищет </a:t>
            </a:r>
            <a:r>
              <a:rPr lang="ru-R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вакутайнер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нужного типа</a:t>
            </a:r>
            <a:endParaRPr lang="en-US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в бумажный журнал данных пациента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85929" y="171094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94424" y="268465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44216" y="328679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13" name="Picture 2" descr="&amp;Kcy;&amp;acy;&amp;rcy;&amp;tcy;&amp;icy;&amp;ncy;&amp;kcy;&amp;icy; &amp;pcy;&amp;ocy; &amp;zcy;&amp;acy;&amp;pcy;&amp;rcy;&amp;ocy;&amp;scy;&amp;ucy; &amp;kcy;&amp;acy;&amp;bcy;&amp;icy;&amp;ncy;&amp;iecy;&amp;tcy; &amp;zcy;&amp;acy;&amp;bcy;&amp;ocy;&amp;rcy; &amp;kcy;&amp;rcy;&amp;ocy;&amp;vcy;&amp;icy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6"/>
          <a:stretch/>
        </p:blipFill>
        <p:spPr bwMode="auto">
          <a:xfrm>
            <a:off x="6689992" y="1578769"/>
            <a:ext cx="1329821" cy="120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749B352-F1B0-44FF-8966-0988448F0651}"/>
              </a:ext>
            </a:extLst>
          </p:cNvPr>
          <p:cNvSpPr txBox="1">
            <a:spLocks/>
          </p:cNvSpPr>
          <p:nvPr/>
        </p:nvSpPr>
        <p:spPr bwMode="auto">
          <a:xfrm>
            <a:off x="449763" y="6875"/>
            <a:ext cx="6983522" cy="88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77109" algn="l" rtl="0" fontAlgn="base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54217" algn="l" rtl="0" fontAlgn="base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431326" algn="l" rtl="0" fontAlgn="base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908434" algn="l" rtl="0" fontAlgn="base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 defTabSz="844083"/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Колоссальные потери содержатся в любом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val="34098695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11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4" y="140685"/>
            <a:ext cx="7375054" cy="49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850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12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6674" y="70016"/>
            <a:ext cx="6983522" cy="651533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Методы постановки целей по улучшению</a:t>
            </a:r>
            <a:b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Пример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: Аэропорт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latin typeface="Arial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2373" y="721549"/>
            <a:ext cx="5844046" cy="1672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84167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Н. Хаяси обратились хозяева одного крупного японского аэропорта: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3178" marR="0" lvl="0" indent="-183178" algn="l" defTabSz="884167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618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нам срочно снизить себестоимость грузовых перевозок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618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618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12 %? Если мы это не сделаем за полгода, мы вылетаем с рынка!</a:t>
            </a:r>
          </a:p>
          <a:p>
            <a:pPr marL="0" marR="0" lvl="0" indent="0" algn="l" defTabSz="884167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Н. Хаяси:</a:t>
            </a:r>
            <a:endParaRPr kumimoji="0" lang="ru-RU" sz="400" b="0" i="0" u="none" strike="noStrike" kern="1200" cap="none" spc="0" normalizeH="0" baseline="0" noProof="0" dirty="0">
              <a:ln>
                <a:noFill/>
              </a:ln>
              <a:solidFill>
                <a:srgbClr val="0D618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3178" marR="0" lvl="0" indent="-183178" algn="l" defTabSz="884167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618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Забудьте про эту цель! Даю установку: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D618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снизить количество прикасаний к багажу в 3 раза.</a:t>
            </a:r>
          </a:p>
          <a:p>
            <a:pPr marL="183178" marR="0" lvl="0" indent="-183178" algn="l" defTabSz="884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D618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http://s00.yaplakal.com/pics/pics_original/0/4/8/2458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b="5007"/>
          <a:stretch/>
        </p:blipFill>
        <p:spPr bwMode="auto">
          <a:xfrm>
            <a:off x="3361680" y="3760860"/>
            <a:ext cx="1597534" cy="1080978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33657" y="2163353"/>
            <a:ext cx="5779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84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Обучение, картирование, текущее, идеальное, целевое... Снижение прикасаний – это по-другому сформулированное снижение ВПП. </a:t>
            </a:r>
          </a:p>
        </p:txBody>
      </p:sp>
      <p:pic>
        <p:nvPicPr>
          <p:cNvPr id="7" name="Picture 6" descr="http://s00.yaplakal.com/pics/pics_original/9/4/8/2458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5"/>
          <a:stretch/>
        </p:blipFill>
        <p:spPr bwMode="auto">
          <a:xfrm>
            <a:off x="6010217" y="3760859"/>
            <a:ext cx="1683107" cy="1080977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tatic37.cmtt.ru/paper-media/e6/5e/42/cdc665e96838b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8" y="765559"/>
            <a:ext cx="2016163" cy="201616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6197" y="3077310"/>
            <a:ext cx="8015431" cy="575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1227" marR="0" lvl="0" indent="0" algn="l" defTabSz="884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54" b="1" i="0" u="none" strike="noStrike" kern="1200" cap="none" spc="0" normalizeH="0" baseline="0" noProof="0" dirty="0">
              <a:ln>
                <a:noFill/>
              </a:ln>
              <a:solidFill>
                <a:srgbClr val="F37D0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884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92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Мораль: если бы работали напрямую с целью снижения себестоимости, то полгода крутились бы </a:t>
            </a:r>
            <a:br>
              <a:rPr kumimoji="0" lang="ru-RU" sz="1292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92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экономистами в кабинетах вокруг таблиц и расчетов, и остались бы ни с чем.</a:t>
            </a:r>
          </a:p>
        </p:txBody>
      </p:sp>
      <p:pic>
        <p:nvPicPr>
          <p:cNvPr id="10" name="Picture 10" descr="http://s00.yaplakal.com/pics/pics_original/1/4/8/2458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b="5537"/>
          <a:stretch/>
        </p:blipFill>
        <p:spPr bwMode="auto">
          <a:xfrm>
            <a:off x="807469" y="3760860"/>
            <a:ext cx="1538812" cy="1080978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33656" y="2646325"/>
            <a:ext cx="578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84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Через 5 месяцев сума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шедшей работы в поле делают замеры.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о, чудо!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37D0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Себестоимость снизилась на 15 %</a:t>
            </a:r>
          </a:p>
        </p:txBody>
      </p:sp>
    </p:spTree>
    <p:extLst>
      <p:ext uri="{BB962C8B-B14F-4D97-AF65-F5344CB8AC3E}">
        <p14:creationId xmlns:p14="http://schemas.microsoft.com/office/powerpoint/2010/main" val="14969241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13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2343" y="158089"/>
            <a:ext cx="7448525" cy="58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Производственная система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работает в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разных режимах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602549" y="1163992"/>
            <a:ext cx="0" cy="348513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999591" y="1202647"/>
            <a:ext cx="0" cy="349253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872153" y="3952057"/>
            <a:ext cx="244426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Стабильность выполнения правил, закладываются традиции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18455" y="3842569"/>
            <a:ext cx="260009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Создание правил и договоренностей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37912" y="3887818"/>
            <a:ext cx="280377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Творческая разработка методологий на ходу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729" y="3624181"/>
            <a:ext cx="2538803" cy="38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МЧС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68943" y="3608562"/>
            <a:ext cx="123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Культура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70964" y="3608562"/>
            <a:ext cx="1695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Системность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2343" y="1647867"/>
            <a:ext cx="8219981" cy="696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16530" y="1233685"/>
            <a:ext cx="301366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Через быстрое создание образцов – моделей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для тиражирования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97419" y="1202647"/>
            <a:ext cx="23696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2.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Через создание Системы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00155" y="1185190"/>
            <a:ext cx="25431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3.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Через изменение сознания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и перерастание в культуру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19608" y="774479"/>
            <a:ext cx="221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Японская модель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32745" y="763495"/>
            <a:ext cx="282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Американская модель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7200" y="774479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Российская модель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41" y="2326583"/>
            <a:ext cx="1379627" cy="11102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79" y="2301615"/>
            <a:ext cx="1116231" cy="1269314"/>
          </a:xfrm>
          <a:prstGeom prst="rect">
            <a:avLst/>
          </a:prstGeom>
        </p:spPr>
      </p:pic>
      <p:pic>
        <p:nvPicPr>
          <p:cNvPr id="25" name="Picture 2" descr="http://softsalo.com/sovet_41-45_polit/plakat_4145_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7" y="2442468"/>
            <a:ext cx="1659288" cy="11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536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14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833B854-0DF2-46BF-87CA-EA1FAEB58C1A}"/>
              </a:ext>
            </a:extLst>
          </p:cNvPr>
          <p:cNvSpPr txBox="1">
            <a:spLocks/>
          </p:cNvSpPr>
          <p:nvPr/>
        </p:nvSpPr>
        <p:spPr>
          <a:xfrm>
            <a:off x="801282" y="290440"/>
            <a:ext cx="6854127" cy="23233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ea typeface="+mj-ea"/>
                <a:cs typeface="Times New Roman" panose="02020603050405020304" pitchFamily="18" charset="0"/>
              </a:rPr>
              <a:t>Ключевой фактор успеха ПС Росатома – первые руководители пошли на площадку, к станкам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59BD46-BDFC-4135-8DAE-7CB77DCF4E01}"/>
              </a:ext>
            </a:extLst>
          </p:cNvPr>
          <p:cNvSpPr/>
          <p:nvPr/>
        </p:nvSpPr>
        <p:spPr>
          <a:xfrm>
            <a:off x="264598" y="960541"/>
            <a:ext cx="8507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26-27 апреля 2012 года, ПАО «КМЗ»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Судьбоносный момент для развития ПСР –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обучение первых руководителей ГК Росатом (ТОП-30), непосредственно на производственной площадке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Два дня они: </a:t>
            </a:r>
          </a:p>
        </p:txBody>
      </p:sp>
      <p:pic>
        <p:nvPicPr>
          <p:cNvPr id="5" name="Рисунок 4" descr="C:\Users\Овечкина Екатерина\Documents\0. ПСР\7. История ПСР\Материалы к истории\2015\2015 Кириенко УС.jpg">
            <a:extLst>
              <a:ext uri="{FF2B5EF4-FFF2-40B4-BE49-F238E27FC236}">
                <a16:creationId xmlns:a16="http://schemas.microsoft.com/office/drawing/2014/main" id="{DE85F950-5867-40EE-86E3-D9C89067C7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67" y="2657594"/>
            <a:ext cx="2786165" cy="17532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3D705F-356D-41C0-8111-CD7D6D227361}"/>
              </a:ext>
            </a:extLst>
          </p:cNvPr>
          <p:cNvSpPr/>
          <p:nvPr/>
        </p:nvSpPr>
        <p:spPr>
          <a:xfrm>
            <a:off x="264598" y="1953546"/>
            <a:ext cx="2689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Следовали за каждым движением операторов, делали предложения по улучшениям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992403-4956-4A77-9352-D96BB84C5397}"/>
              </a:ext>
            </a:extLst>
          </p:cNvPr>
          <p:cNvSpPr/>
          <p:nvPr/>
        </p:nvSpPr>
        <p:spPr>
          <a:xfrm>
            <a:off x="3195802" y="1953546"/>
            <a:ext cx="2786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Наблюдали работу сложного оборудования, вникая в детали, находили потери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6D3FAC-1861-4B41-8D82-50432CA083AA}"/>
              </a:ext>
            </a:extLst>
          </p:cNvPr>
          <p:cNvSpPr/>
          <p:nvPr/>
        </p:nvSpPr>
        <p:spPr>
          <a:xfrm>
            <a:off x="5981967" y="2033921"/>
            <a:ext cx="3162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Своими руками совершили «победу» – компактизировали производство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284F4B-D292-4446-85B4-8BC0C795B661}"/>
              </a:ext>
            </a:extLst>
          </p:cNvPr>
          <p:cNvSpPr/>
          <p:nvPr/>
        </p:nvSpPr>
        <p:spPr>
          <a:xfrm>
            <a:off x="264597" y="4515263"/>
            <a:ext cx="8507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После этого подобные площадочные обучения прошли для руководителей всех дивизионов ГК. С этого момента начал формироваться осознанный Заказчик на 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лин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-преобразования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A47F9A-69D5-4317-A89E-9B5BDED360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9985" y="2657594"/>
            <a:ext cx="2717844" cy="17532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20C417-5F9B-465B-818F-8A0F9E7DDC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811" y="2657594"/>
            <a:ext cx="2355913" cy="175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977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15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76" y="526061"/>
            <a:ext cx="7769055" cy="300637"/>
          </a:xfrm>
          <a:prstGeom prst="rect">
            <a:avLst/>
          </a:prstGeom>
          <a:solidFill>
            <a:srgbClr val="F0F6F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8486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526" y="538335"/>
            <a:ext cx="8891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578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I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Последовательность действий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лин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-лидера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960742" y="1083793"/>
            <a:ext cx="377984" cy="338149"/>
          </a:xfrm>
          <a:prstGeom prst="rightArrow">
            <a:avLst/>
          </a:prstGeom>
          <a:solidFill>
            <a:srgbClr val="4596D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5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870" y="1369219"/>
            <a:ext cx="1130156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Делаю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сам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090314" y="1083793"/>
            <a:ext cx="377984" cy="338149"/>
          </a:xfrm>
          <a:prstGeom prst="rightArrow">
            <a:avLst/>
          </a:prstGeom>
          <a:solidFill>
            <a:srgbClr val="4596D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5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6984" y="1369219"/>
            <a:ext cx="2154216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Лидер на удалении. </a:t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Работают сами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2246" y="1369219"/>
            <a:ext cx="715260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Делаем</a:t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вместе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3019" y="1731062"/>
            <a:ext cx="1743858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Авторитет +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доверие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17947" y="1731062"/>
            <a:ext cx="1743858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Ваши победы + укрепление навыка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06187" y="1731061"/>
            <a:ext cx="1548768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Но! Лидер готов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оперативно подключиться</a:t>
            </a: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907932" y="1108866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 anchorCtr="1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1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012860" y="1108866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 anchorCtr="1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2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167076" y="1108866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 anchorCtr="1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3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6219886" y="1083793"/>
            <a:ext cx="377984" cy="338149"/>
          </a:xfrm>
          <a:prstGeom prst="rightArrow">
            <a:avLst/>
          </a:prstGeom>
          <a:solidFill>
            <a:srgbClr val="4596D1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5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7397766" y="1108866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 anchorCtr="1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4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97674" y="1369219"/>
            <a:ext cx="2154216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работа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Заказчиком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21200" y="1731062"/>
            <a:ext cx="2307164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Непрерывный мониторинг актуальных запросов Заказчика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DE3FD5C-6845-4A2A-AA51-174EB8C0330B}"/>
              </a:ext>
            </a:extLst>
          </p:cNvPr>
          <p:cNvSpPr/>
          <p:nvPr/>
        </p:nvSpPr>
        <p:spPr>
          <a:xfrm>
            <a:off x="4563902" y="1003203"/>
            <a:ext cx="1579510" cy="1482634"/>
          </a:xfrm>
          <a:prstGeom prst="ellipse">
            <a:avLst/>
          </a:prstGeom>
          <a:solidFill>
            <a:srgbClr val="CCECFF">
              <a:alpha val="18039"/>
            </a:srgbClr>
          </a:solidFill>
          <a:ln w="57150" cap="flat" cmpd="sng" algn="ctr">
            <a:solidFill>
              <a:srgbClr val="4596D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Блок-схема: ручное управление 20">
            <a:extLst>
              <a:ext uri="{FF2B5EF4-FFF2-40B4-BE49-F238E27FC236}">
                <a16:creationId xmlns:a16="http://schemas.microsoft.com/office/drawing/2014/main" id="{68E5B658-2398-4DEE-855B-2307DF590378}"/>
              </a:ext>
            </a:extLst>
          </p:cNvPr>
          <p:cNvSpPr/>
          <p:nvPr/>
        </p:nvSpPr>
        <p:spPr>
          <a:xfrm rot="8033949" flipH="1">
            <a:off x="6273076" y="2082108"/>
            <a:ext cx="154029" cy="1024491"/>
          </a:xfrm>
          <a:prstGeom prst="flowChartManualOperation">
            <a:avLst/>
          </a:prstGeom>
          <a:solidFill>
            <a:srgbClr val="4596D1">
              <a:lumMod val="50000"/>
            </a:srgbClr>
          </a:solidFill>
          <a:ln w="25400" cap="flat" cmpd="sng" algn="ctr">
            <a:solidFill>
              <a:srgbClr val="4596D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71E9E6D-4DE9-4E4C-8119-E6C835352624}"/>
              </a:ext>
            </a:extLst>
          </p:cNvPr>
          <p:cNvSpPr/>
          <p:nvPr/>
        </p:nvSpPr>
        <p:spPr>
          <a:xfrm>
            <a:off x="93305" y="3087963"/>
            <a:ext cx="8965699" cy="300637"/>
          </a:xfrm>
          <a:prstGeom prst="rect">
            <a:avLst/>
          </a:prstGeom>
          <a:solidFill>
            <a:srgbClr val="F0F6F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8486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E86EFC-5D01-453E-97F3-FF95CF21CD5A}"/>
              </a:ext>
            </a:extLst>
          </p:cNvPr>
          <p:cNvSpPr/>
          <p:nvPr/>
        </p:nvSpPr>
        <p:spPr>
          <a:xfrm>
            <a:off x="160526" y="3111601"/>
            <a:ext cx="8891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578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2.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Ключевые навыки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лин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-лидера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7D15F26-450E-49CF-A4A1-3B35E51AF32F}"/>
              </a:ext>
            </a:extLst>
          </p:cNvPr>
          <p:cNvSpPr/>
          <p:nvPr/>
        </p:nvSpPr>
        <p:spPr>
          <a:xfrm>
            <a:off x="266151" y="3552543"/>
            <a:ext cx="53511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Навык формирования напряженных целей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Навык выявления и быстрого решения проблем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Умение создавать доверительные отношения с коллективом, вовлекая </a:t>
            </a:r>
            <a:r>
              <a:rPr lang="ru-RU" sz="14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проведение улучшений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C81C2F-F8C9-4ED1-94FF-C8D53EAA9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318" y="3537020"/>
            <a:ext cx="1564888" cy="10410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EAC129C-33AE-4A62-B789-6519BE1198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7712" y="3544781"/>
            <a:ext cx="1412554" cy="1025562"/>
          </a:xfrm>
          <a:prstGeom prst="rect">
            <a:avLst/>
          </a:prstGeom>
        </p:spPr>
      </p:pic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1B31447E-92D2-4320-AA67-96DAB9D5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56" y="75217"/>
            <a:ext cx="7466075" cy="462543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Апробированная модель лидера бережливости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9749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"/>
          <p:cNvSpPr>
            <a:spLocks noGrp="1"/>
          </p:cNvSpPr>
          <p:nvPr>
            <p:ph type="title"/>
          </p:nvPr>
        </p:nvSpPr>
        <p:spPr>
          <a:xfrm>
            <a:off x="927291" y="53761"/>
            <a:ext cx="6655410" cy="721519"/>
          </a:xfrm>
        </p:spPr>
        <p:txBody>
          <a:bodyPr anchor="ctr"/>
          <a:lstStyle/>
          <a:p>
            <a:pPr algn="ctr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Проект «Эффективный регион».</a:t>
            </a:r>
            <a:b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Выход ПСР на внешний контур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Arial" charset="0"/>
              <a:cs typeface="Times New Roman" panose="02020603050405020304" pitchFamily="18" charset="0"/>
            </a:endParaRPr>
          </a:p>
        </p:txBody>
      </p:sp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16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0588" y="745675"/>
            <a:ext cx="848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После успешного применения методов ПСР в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2016-20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годах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медицинских организациях (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«Бережливая поликлиника»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), принято решение распространить опыт на органы государственного управления в регионах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безвозмездной основе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 В регионах стартовал проект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«Эффективный регион».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789878" y="1468106"/>
            <a:ext cx="2465118" cy="848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Кириенко С.В., </a:t>
            </a:r>
            <a:r>
              <a:rPr lang="ru-RU" sz="11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</a:br>
            <a:r>
              <a:rPr lang="ru-RU" sz="11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Председатель </a:t>
            </a:r>
            <a:br>
              <a:rPr lang="ru-RU" sz="11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</a:br>
            <a:r>
              <a:rPr lang="ru-RU" sz="11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наблюдательного совета Госкорпорации «Росатом»</a:t>
            </a:r>
            <a:endParaRPr lang="ru-RU" sz="1100" dirty="0">
              <a:solidFill>
                <a:srgbClr val="414142"/>
              </a:solidFill>
              <a:latin typeface="Arial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128" y="1512550"/>
            <a:ext cx="756181" cy="73838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9577" y="1522540"/>
            <a:ext cx="744183" cy="739377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547761" y="1554119"/>
            <a:ext cx="2069879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Лихачев А.Е., </a:t>
            </a:r>
            <a:r>
              <a:rPr lang="ru-RU" sz="11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</a:br>
            <a:r>
              <a:rPr lang="ru-RU" sz="1100" dirty="0">
                <a:solidFill>
                  <a:srgbClr val="414142"/>
                </a:solidFill>
                <a:latin typeface="Arial"/>
                <a:ea typeface="Times New Roman" panose="02020603050405020304" pitchFamily="18" charset="0"/>
              </a:rPr>
              <a:t>генеральный директор Госкорпорации «Росатом»</a:t>
            </a:r>
            <a:endParaRPr lang="ru-RU" sz="1100" dirty="0">
              <a:solidFill>
                <a:srgbClr val="414142"/>
              </a:solidFill>
              <a:latin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2F187E-C0CD-410E-A362-45B5B1E172CC}"/>
              </a:ext>
            </a:extLst>
          </p:cNvPr>
          <p:cNvSpPr/>
          <p:nvPr/>
        </p:nvSpPr>
        <p:spPr>
          <a:xfrm>
            <a:off x="259203" y="2831909"/>
            <a:ext cx="63916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эффективности органов государственного и муниципального управления с применением методов бережливого производства с целью: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сокращения потерь времени и ресурсов при взаимодействии населения с органами власти и организациями различных секторов социальной сферы;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повышения удовлетворенности населения уровнем жизни в регионах,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снижения временных и финансовых затрат на предоставление государственных и муниципальных услуг;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повышения удовлетворенности граждан (налогоплательщиков, социально-незащищенных слоев населения) в сфере взаимодействия с органами власти;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улучшения имиджа органов власти (готовность к использованию прогрессивных технологий, диалог и сотрудничество с жителями региона).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080" y="2513147"/>
            <a:ext cx="3939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 проекта «Эффективный регион»: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AE3DAB-058F-4043-90A9-45045D261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697" y="3173958"/>
            <a:ext cx="2009100" cy="11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29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17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795876" y="233244"/>
            <a:ext cx="6753890" cy="33020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Проект «Эффективный регион» 2017-2021 (5-й год)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94C389-1929-4C8A-866E-7D7F2403B5D2}"/>
              </a:ext>
            </a:extLst>
          </p:cNvPr>
          <p:cNvSpPr/>
          <p:nvPr/>
        </p:nvSpPr>
        <p:spPr>
          <a:xfrm>
            <a:off x="1159468" y="902117"/>
            <a:ext cx="853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вправо 11">
            <a:extLst>
              <a:ext uri="{FF2B5EF4-FFF2-40B4-BE49-F238E27FC236}">
                <a16:creationId xmlns:a16="http://schemas.microsoft.com/office/drawing/2014/main" id="{4C0B7BDD-D5EF-432C-9B92-5855922D4347}"/>
              </a:ext>
            </a:extLst>
          </p:cNvPr>
          <p:cNvSpPr/>
          <p:nvPr/>
        </p:nvSpPr>
        <p:spPr>
          <a:xfrm>
            <a:off x="2213394" y="887535"/>
            <a:ext cx="461695" cy="288801"/>
          </a:xfrm>
          <a:prstGeom prst="right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6B7518-F9FA-4707-B25D-759432F2C84F}"/>
              </a:ext>
            </a:extLst>
          </p:cNvPr>
          <p:cNvSpPr/>
          <p:nvPr/>
        </p:nvSpPr>
        <p:spPr>
          <a:xfrm>
            <a:off x="3337593" y="809784"/>
            <a:ext cx="1670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процессы-образцы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DB80AB-30EE-4838-ACB0-D0E841BB693B}"/>
              </a:ext>
            </a:extLst>
          </p:cNvPr>
          <p:cNvSpPr/>
          <p:nvPr/>
        </p:nvSpPr>
        <p:spPr>
          <a:xfrm>
            <a:off x="6197768" y="809784"/>
            <a:ext cx="1646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Образцы-объекты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(учреждения)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8498D69-29CB-406B-B434-0EB6513C7965}"/>
              </a:ext>
            </a:extLst>
          </p:cNvPr>
          <p:cNvSpPr/>
          <p:nvPr/>
        </p:nvSpPr>
        <p:spPr>
          <a:xfrm>
            <a:off x="8539217" y="4312835"/>
            <a:ext cx="206478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CF5C305-A6B4-413E-BDEC-89672F561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60048"/>
              </p:ext>
            </p:extLst>
          </p:nvPr>
        </p:nvGraphicFramePr>
        <p:xfrm>
          <a:off x="4664868" y="1697023"/>
          <a:ext cx="4227671" cy="2822283"/>
        </p:xfrm>
        <a:graphic>
          <a:graphicData uri="http://schemas.openxmlformats.org/drawingml/2006/table">
            <a:tbl>
              <a:tblPr/>
              <a:tblGrid>
                <a:gridCol w="265611">
                  <a:extLst>
                    <a:ext uri="{9D8B030D-6E8A-4147-A177-3AD203B41FA5}">
                      <a16:colId xmlns:a16="http://schemas.microsoft.com/office/drawing/2014/main" val="4051788055"/>
                    </a:ext>
                  </a:extLst>
                </a:gridCol>
                <a:gridCol w="2460921">
                  <a:extLst>
                    <a:ext uri="{9D8B030D-6E8A-4147-A177-3AD203B41FA5}">
                      <a16:colId xmlns:a16="http://schemas.microsoft.com/office/drawing/2014/main" val="92991993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37156304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255764076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4054311826"/>
                    </a:ext>
                  </a:extLst>
                </a:gridCol>
                <a:gridCol w="373379">
                  <a:extLst>
                    <a:ext uri="{9D8B030D-6E8A-4147-A177-3AD203B41FA5}">
                      <a16:colId xmlns:a16="http://schemas.microsoft.com/office/drawing/2014/main" val="429100619"/>
                    </a:ext>
                  </a:extLst>
                </a:gridCol>
              </a:tblGrid>
              <a:tr h="195411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39422"/>
                  </a:ext>
                </a:extLst>
              </a:tr>
              <a:tr h="195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Гос. управление (администрация региона)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5005444"/>
                  </a:ext>
                </a:extLst>
              </a:tr>
              <a:tr h="195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Муниципальное управление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1176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05274"/>
                  </a:ext>
                </a:extLst>
              </a:tr>
              <a:tr h="195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Здравоохранение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1652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7006886"/>
                  </a:ext>
                </a:extLst>
              </a:tr>
              <a:tr h="195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Образование (от детского сада до школы)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034355"/>
                  </a:ext>
                </a:extLst>
              </a:tr>
              <a:tr h="195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Образование (высшее и среднее специальное)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0018978"/>
                  </a:ext>
                </a:extLst>
              </a:tr>
              <a:tr h="195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Многофункциональные центры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5397921"/>
                  </a:ext>
                </a:extLst>
              </a:tr>
              <a:tr h="195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Службы занятости населения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496571"/>
                  </a:ext>
                </a:extLst>
              </a:tr>
              <a:tr h="195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ЖКХ, обращение с ТКО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093884"/>
                  </a:ext>
                </a:extLst>
              </a:tr>
              <a:tr h="195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Социальная сфера, Культура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889516"/>
                  </a:ext>
                </a:extLst>
              </a:tr>
              <a:tr h="195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Спорт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1119070"/>
                  </a:ext>
                </a:extLst>
              </a:tr>
              <a:tr h="195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Промышленность всех видов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4636790"/>
                  </a:ext>
                </a:extLst>
              </a:tr>
              <a:tr h="195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(транспорт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с/х и др.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9511178"/>
                  </a:ext>
                </a:extLst>
              </a:tr>
              <a:tr h="195411">
                <a:tc gridSpan="2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6575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6967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218614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E153F71-7754-4471-9C0F-D4678381C2D3}"/>
              </a:ext>
            </a:extLst>
          </p:cNvPr>
          <p:cNvSpPr txBox="1"/>
          <p:nvPr/>
        </p:nvSpPr>
        <p:spPr>
          <a:xfrm>
            <a:off x="4913177" y="1335527"/>
            <a:ext cx="4123321" cy="36149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Локальные бережливые проекты в разных сферах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B7BDC0A-68F5-4D49-A8E9-F71C32C9B143}"/>
              </a:ext>
            </a:extLst>
          </p:cNvPr>
          <p:cNvSpPr txBox="1">
            <a:spLocks/>
          </p:cNvSpPr>
          <p:nvPr/>
        </p:nvSpPr>
        <p:spPr bwMode="auto">
          <a:xfrm>
            <a:off x="359702" y="1390741"/>
            <a:ext cx="4088834" cy="22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tabLst>
                <a:tab pos="5649913" algn="l"/>
              </a:tabLst>
              <a:defRPr/>
            </a:pPr>
            <a:r>
              <a:rPr lang="ru-RU" sz="1200" kern="0" dirty="0">
                <a:solidFill>
                  <a:srgbClr val="E7E6E6">
                    <a:lumMod val="10000"/>
                  </a:srgbClr>
                </a:solidFill>
                <a:latin typeface="Arial"/>
                <a:cs typeface="Arial"/>
              </a:rPr>
              <a:t>Хронология охвата субъектов РФ:</a:t>
            </a:r>
            <a:endParaRPr lang="ru-RU" sz="1200" b="0" kern="0" dirty="0">
              <a:solidFill>
                <a:srgbClr val="E7E6E6">
                  <a:lumMod val="1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5" name="Стрелка: вправо 19">
            <a:extLst>
              <a:ext uri="{FF2B5EF4-FFF2-40B4-BE49-F238E27FC236}">
                <a16:creationId xmlns:a16="http://schemas.microsoft.com/office/drawing/2014/main" id="{E5B4A02F-59D3-4894-ACC0-401B0ACA2172}"/>
              </a:ext>
            </a:extLst>
          </p:cNvPr>
          <p:cNvSpPr/>
          <p:nvPr/>
        </p:nvSpPr>
        <p:spPr>
          <a:xfrm>
            <a:off x="5202682" y="887535"/>
            <a:ext cx="461695" cy="288801"/>
          </a:xfrm>
          <a:prstGeom prst="right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6520FA2-E7A8-4200-8CA0-70F03DCB83DA}"/>
              </a:ext>
            </a:extLst>
          </p:cNvPr>
          <p:cNvSpPr/>
          <p:nvPr/>
        </p:nvSpPr>
        <p:spPr>
          <a:xfrm>
            <a:off x="907467" y="912059"/>
            <a:ext cx="252000" cy="25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1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E245EB8-BDD6-438F-A231-6D16475D1D83}"/>
              </a:ext>
            </a:extLst>
          </p:cNvPr>
          <p:cNvSpPr/>
          <p:nvPr/>
        </p:nvSpPr>
        <p:spPr>
          <a:xfrm>
            <a:off x="3079192" y="894993"/>
            <a:ext cx="252000" cy="25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2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696E18B-6C1C-40F9-9ADC-1F1E5C505C5E}"/>
              </a:ext>
            </a:extLst>
          </p:cNvPr>
          <p:cNvSpPr/>
          <p:nvPr/>
        </p:nvSpPr>
        <p:spPr>
          <a:xfrm>
            <a:off x="5943256" y="911881"/>
            <a:ext cx="252000" cy="25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3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5F000C6-AD18-42D9-AE27-B60AFF210A7C}"/>
              </a:ext>
            </a:extLst>
          </p:cNvPr>
          <p:cNvSpPr/>
          <p:nvPr/>
        </p:nvSpPr>
        <p:spPr>
          <a:xfrm>
            <a:off x="4696843" y="1391993"/>
            <a:ext cx="252000" cy="25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1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3" y="1618595"/>
            <a:ext cx="4508842" cy="28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6513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18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4" name="Пятиугольник 151">
            <a:extLst>
              <a:ext uri="{FF2B5EF4-FFF2-40B4-BE49-F238E27FC236}">
                <a16:creationId xmlns:a16="http://schemas.microsoft.com/office/drawing/2014/main" id="{FA7EC28C-8416-4BB6-8C7C-702FAC0B1B8F}"/>
              </a:ext>
            </a:extLst>
          </p:cNvPr>
          <p:cNvSpPr/>
          <p:nvPr/>
        </p:nvSpPr>
        <p:spPr>
          <a:xfrm>
            <a:off x="1069494" y="3765802"/>
            <a:ext cx="7399866" cy="258204"/>
          </a:xfrm>
          <a:prstGeom prst="homePlate">
            <a:avLst/>
          </a:prstGeom>
          <a:gradFill flip="none" rotWithShape="1">
            <a:gsLst>
              <a:gs pos="0">
                <a:srgbClr val="3E62A2">
                  <a:shade val="30000"/>
                  <a:satMod val="115000"/>
                </a:srgbClr>
              </a:gs>
              <a:gs pos="2000">
                <a:srgbClr val="3E62A2">
                  <a:shade val="67500"/>
                  <a:satMod val="115000"/>
                </a:srgbClr>
              </a:gs>
              <a:gs pos="96000">
                <a:srgbClr val="FFFFFF"/>
              </a:gs>
            </a:gsLst>
            <a:lin ang="10800000" scaled="1"/>
            <a:tileRect/>
          </a:gradFill>
          <a:ln w="25400" cap="flat" cmpd="sng" algn="ctr">
            <a:solidFill>
              <a:srgbClr val="414142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55BDB24B-DC78-43B3-BDF2-72406ED43E29}"/>
              </a:ext>
            </a:extLst>
          </p:cNvPr>
          <p:cNvSpPr/>
          <p:nvPr/>
        </p:nvSpPr>
        <p:spPr>
          <a:xfrm flipV="1">
            <a:off x="1069493" y="4396232"/>
            <a:ext cx="7399866" cy="4052"/>
          </a:xfrm>
          <a:prstGeom prst="line">
            <a:avLst/>
          </a:prstGeom>
          <a:ln w="38100">
            <a:solidFill>
              <a:srgbClr val="414142">
                <a:lumMod val="60000"/>
                <a:lumOff val="40000"/>
              </a:srgbClr>
            </a:solidFill>
            <a:miter/>
            <a:tailEnd type="stealth"/>
          </a:ln>
        </p:spPr>
        <p:txBody>
          <a:bodyPr lIns="45719" r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200" kern="0">
              <a:solidFill>
                <a:srgbClr val="E7E6E6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ircle">
            <a:extLst>
              <a:ext uri="{FF2B5EF4-FFF2-40B4-BE49-F238E27FC236}">
                <a16:creationId xmlns:a16="http://schemas.microsoft.com/office/drawing/2014/main" id="{14983E0E-65E6-4A95-B8E8-91D2E1226908}"/>
              </a:ext>
            </a:extLst>
          </p:cNvPr>
          <p:cNvSpPr/>
          <p:nvPr/>
        </p:nvSpPr>
        <p:spPr>
          <a:xfrm>
            <a:off x="3393457" y="4305058"/>
            <a:ext cx="144000" cy="14311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14142">
                <a:lumMod val="60000"/>
                <a:lumOff val="40000"/>
              </a:srgbClr>
            </a:solidFill>
            <a:miter lim="400000"/>
          </a:ln>
        </p:spPr>
        <p:txBody>
          <a:bodyPr lIns="45719" rIns="4571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200" kern="0">
              <a:solidFill>
                <a:srgbClr val="E7E6E6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8FCBC1-AF7F-444E-9244-236FD4B7052E}"/>
              </a:ext>
            </a:extLst>
          </p:cNvPr>
          <p:cNvSpPr/>
          <p:nvPr/>
        </p:nvSpPr>
        <p:spPr>
          <a:xfrm>
            <a:off x="3464046" y="4442154"/>
            <a:ext cx="2278872" cy="24622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74FC0C-6A74-490D-9ABC-F1BB788B2C3F}"/>
              </a:ext>
            </a:extLst>
          </p:cNvPr>
          <p:cNvSpPr/>
          <p:nvPr/>
        </p:nvSpPr>
        <p:spPr>
          <a:xfrm>
            <a:off x="5742919" y="4433468"/>
            <a:ext cx="2551581" cy="24622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Лидерский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2DC212-FFE2-4F19-942D-E921F0EF4041}"/>
              </a:ext>
            </a:extLst>
          </p:cNvPr>
          <p:cNvSpPr/>
          <p:nvPr/>
        </p:nvSpPr>
        <p:spPr>
          <a:xfrm>
            <a:off x="1094304" y="1625379"/>
            <a:ext cx="7294063" cy="483003"/>
          </a:xfrm>
          <a:prstGeom prst="rect">
            <a:avLst/>
          </a:prstGeom>
          <a:solidFill>
            <a:srgbClr val="4596D1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4A16E-FD32-4B38-AD42-F47E7859D8F4}"/>
              </a:ext>
            </a:extLst>
          </p:cNvPr>
          <p:cNvSpPr txBox="1"/>
          <p:nvPr/>
        </p:nvSpPr>
        <p:spPr>
          <a:xfrm>
            <a:off x="1084998" y="1049834"/>
            <a:ext cx="238278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работы </a:t>
            </a:r>
            <a:br>
              <a:rPr lang="ru-RU" sz="10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1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ПАЦИЕНТАМИ</a:t>
            </a:r>
            <a:br>
              <a:rPr lang="ru-RU" sz="11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критериев)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7E1023-B81C-4EAE-9811-B881B00F5837}"/>
              </a:ext>
            </a:extLst>
          </p:cNvPr>
          <p:cNvSpPr txBox="1"/>
          <p:nvPr/>
        </p:nvSpPr>
        <p:spPr>
          <a:xfrm>
            <a:off x="110565" y="4337844"/>
            <a:ext cx="1136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развития: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7F22A-D029-416E-96C0-0817F4C858AB}"/>
              </a:ext>
            </a:extLst>
          </p:cNvPr>
          <p:cNvSpPr txBox="1"/>
          <p:nvPr/>
        </p:nvSpPr>
        <p:spPr>
          <a:xfrm>
            <a:off x="1069494" y="3776256"/>
            <a:ext cx="24194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3-6 месяцев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2DC15F-B282-4AC6-BAB3-9729E2AFAB07}"/>
              </a:ext>
            </a:extLst>
          </p:cNvPr>
          <p:cNvSpPr txBox="1"/>
          <p:nvPr/>
        </p:nvSpPr>
        <p:spPr>
          <a:xfrm>
            <a:off x="3464047" y="3774230"/>
            <a:ext cx="228841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6-12 месяцев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F365C-E087-46CE-8647-7729429CDD89}"/>
              </a:ext>
            </a:extLst>
          </p:cNvPr>
          <p:cNvSpPr txBox="1"/>
          <p:nvPr/>
        </p:nvSpPr>
        <p:spPr>
          <a:xfrm>
            <a:off x="5752459" y="3769314"/>
            <a:ext cx="258319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года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DDAFC1-2D05-47A5-8802-BCECF256D190}"/>
              </a:ext>
            </a:extLst>
          </p:cNvPr>
          <p:cNvSpPr txBox="1"/>
          <p:nvPr/>
        </p:nvSpPr>
        <p:spPr>
          <a:xfrm>
            <a:off x="3479547" y="1058166"/>
            <a:ext cx="228221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работы </a:t>
            </a:r>
            <a:br>
              <a:rPr lang="ru-RU" sz="10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1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ПЕРСОНАЛОМ</a:t>
            </a:r>
            <a:br>
              <a:rPr lang="ru-RU" sz="11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критериев)</a:t>
            </a:r>
            <a:endParaRPr lang="ru-RU" sz="8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7A6802-AE90-448B-AB5A-1DF4D1C1FA9A}"/>
              </a:ext>
            </a:extLst>
          </p:cNvPr>
          <p:cNvSpPr txBox="1"/>
          <p:nvPr/>
        </p:nvSpPr>
        <p:spPr>
          <a:xfrm>
            <a:off x="5752458" y="1066931"/>
            <a:ext cx="26281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работы</a:t>
            </a:r>
            <a:br>
              <a:rPr lang="ru-RU" sz="10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br>
              <a:rPr lang="ru-RU" sz="11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критериев)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7F38C8C-566A-48FA-8D51-383DCC8337AC}"/>
              </a:ext>
            </a:extLst>
          </p:cNvPr>
          <p:cNvSpPr/>
          <p:nvPr/>
        </p:nvSpPr>
        <p:spPr>
          <a:xfrm>
            <a:off x="3463132" y="2133062"/>
            <a:ext cx="4925235" cy="492427"/>
          </a:xfrm>
          <a:prstGeom prst="rect">
            <a:avLst/>
          </a:prstGeom>
          <a:solidFill>
            <a:srgbClr val="4596D1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7165410-5023-4EC9-AA76-61F56D94A213}"/>
              </a:ext>
            </a:extLst>
          </p:cNvPr>
          <p:cNvSpPr/>
          <p:nvPr/>
        </p:nvSpPr>
        <p:spPr>
          <a:xfrm>
            <a:off x="5752459" y="2643998"/>
            <a:ext cx="2635908" cy="492730"/>
          </a:xfrm>
          <a:prstGeom prst="rect">
            <a:avLst/>
          </a:prstGeom>
          <a:solidFill>
            <a:srgbClr val="4596D1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36FC17F-C617-4E38-8C65-A319267D998B}"/>
              </a:ext>
            </a:extLst>
          </p:cNvPr>
          <p:cNvSpPr/>
          <p:nvPr/>
        </p:nvSpPr>
        <p:spPr>
          <a:xfrm>
            <a:off x="3547239" y="2105473"/>
            <a:ext cx="4468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Стандартизация процессов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Качество медицинской помощи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Вовлеченность персонала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C7CDEDA-15F2-4D23-A0A6-ABA3F63E1D7B}"/>
              </a:ext>
            </a:extLst>
          </p:cNvPr>
          <p:cNvSpPr/>
          <p:nvPr/>
        </p:nvSpPr>
        <p:spPr>
          <a:xfrm>
            <a:off x="1094303" y="1579955"/>
            <a:ext cx="2522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Потоки пациентов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пространства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Доступность медицинской помощи</a:t>
            </a:r>
          </a:p>
        </p:txBody>
      </p:sp>
      <p:sp>
        <p:nvSpPr>
          <p:cNvPr id="21" name="Circle">
            <a:extLst>
              <a:ext uri="{FF2B5EF4-FFF2-40B4-BE49-F238E27FC236}">
                <a16:creationId xmlns:a16="http://schemas.microsoft.com/office/drawing/2014/main" id="{8B1FA18F-C484-4D79-834F-F5DED0926A23}"/>
              </a:ext>
            </a:extLst>
          </p:cNvPr>
          <p:cNvSpPr/>
          <p:nvPr/>
        </p:nvSpPr>
        <p:spPr>
          <a:xfrm>
            <a:off x="5677190" y="4322056"/>
            <a:ext cx="144000" cy="1440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14142">
                <a:lumMod val="60000"/>
                <a:lumOff val="40000"/>
              </a:srgbClr>
            </a:solidFill>
            <a:miter lim="400000"/>
          </a:ln>
        </p:spPr>
        <p:txBody>
          <a:bodyPr lIns="45719" rIns="4571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200" kern="0">
              <a:solidFill>
                <a:srgbClr val="E7E6E6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ircle">
            <a:extLst>
              <a:ext uri="{FF2B5EF4-FFF2-40B4-BE49-F238E27FC236}">
                <a16:creationId xmlns:a16="http://schemas.microsoft.com/office/drawing/2014/main" id="{AA4D9870-EC59-4EA9-B097-9AD28B40A63F}"/>
              </a:ext>
            </a:extLst>
          </p:cNvPr>
          <p:cNvSpPr/>
          <p:nvPr/>
        </p:nvSpPr>
        <p:spPr>
          <a:xfrm>
            <a:off x="8201428" y="4321029"/>
            <a:ext cx="144000" cy="1440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14142">
                <a:lumMod val="60000"/>
                <a:lumOff val="40000"/>
              </a:srgbClr>
            </a:solidFill>
            <a:miter lim="400000"/>
          </a:ln>
        </p:spPr>
        <p:txBody>
          <a:bodyPr lIns="45719" rIns="4571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200" kern="0">
              <a:solidFill>
                <a:srgbClr val="E7E6E6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3D3B648-D01E-4F5E-A36E-F9A4F0842F3F}"/>
              </a:ext>
            </a:extLst>
          </p:cNvPr>
          <p:cNvCxnSpPr>
            <a:cxnSpLocks/>
          </p:cNvCxnSpPr>
          <p:nvPr/>
        </p:nvCxnSpPr>
        <p:spPr>
          <a:xfrm flipH="1">
            <a:off x="3463131" y="1638274"/>
            <a:ext cx="0" cy="266400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815B76C-C55D-453C-9190-869546D047D8}"/>
              </a:ext>
            </a:extLst>
          </p:cNvPr>
          <p:cNvSpPr/>
          <p:nvPr/>
        </p:nvSpPr>
        <p:spPr>
          <a:xfrm>
            <a:off x="5804714" y="2609618"/>
            <a:ext cx="258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Управление запасами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системы управления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Эффективность оборудования</a:t>
            </a:r>
            <a:endParaRPr lang="ru-RU" sz="10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2AA8BD3-2293-46DB-B5AC-A7B3BC4533A8}"/>
              </a:ext>
            </a:extLst>
          </p:cNvPr>
          <p:cNvSpPr/>
          <p:nvPr/>
        </p:nvSpPr>
        <p:spPr>
          <a:xfrm>
            <a:off x="4020985" y="1772828"/>
            <a:ext cx="641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>
                <a:solidFill>
                  <a:srgbClr val="414142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волна</a:t>
            </a:r>
            <a:endParaRPr lang="ru-RU" sz="1000" i="1" dirty="0">
              <a:solidFill>
                <a:srgbClr val="414142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верх 179">
            <a:extLst>
              <a:ext uri="{FF2B5EF4-FFF2-40B4-BE49-F238E27FC236}">
                <a16:creationId xmlns:a16="http://schemas.microsoft.com/office/drawing/2014/main" id="{B2983267-FB9F-4C35-AE9F-5CE67E4901C5}"/>
              </a:ext>
            </a:extLst>
          </p:cNvPr>
          <p:cNvSpPr/>
          <p:nvPr/>
        </p:nvSpPr>
        <p:spPr>
          <a:xfrm rot="5400000">
            <a:off x="3337816" y="1224826"/>
            <a:ext cx="248658" cy="296537"/>
          </a:xfrm>
          <a:prstGeom prst="upArrow">
            <a:avLst/>
          </a:prstGeom>
          <a:solidFill>
            <a:srgbClr val="4596D1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9977B85-B16E-4105-BF9B-FDB69B4AB0C4}"/>
              </a:ext>
            </a:extLst>
          </p:cNvPr>
          <p:cNvSpPr/>
          <p:nvPr/>
        </p:nvSpPr>
        <p:spPr>
          <a:xfrm>
            <a:off x="6775777" y="1771795"/>
            <a:ext cx="641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>
                <a:solidFill>
                  <a:srgbClr val="414142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волна</a:t>
            </a:r>
            <a:endParaRPr lang="ru-RU" sz="1000" i="1" dirty="0">
              <a:solidFill>
                <a:srgbClr val="414142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8ACA9A8-0512-4291-96FD-A3479DBA566D}"/>
              </a:ext>
            </a:extLst>
          </p:cNvPr>
          <p:cNvSpPr/>
          <p:nvPr/>
        </p:nvSpPr>
        <p:spPr>
          <a:xfrm>
            <a:off x="6775777" y="2262097"/>
            <a:ext cx="641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>
                <a:solidFill>
                  <a:srgbClr val="414142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волна</a:t>
            </a:r>
            <a:endParaRPr lang="ru-RU" sz="1000" i="1" dirty="0">
              <a:solidFill>
                <a:srgbClr val="414142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B1F1B66-E0D9-4907-B41E-ABD9FE229883}"/>
              </a:ext>
            </a:extLst>
          </p:cNvPr>
          <p:cNvSpPr/>
          <p:nvPr/>
        </p:nvSpPr>
        <p:spPr>
          <a:xfrm>
            <a:off x="5181444" y="4021028"/>
            <a:ext cx="101662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Старт на тираж</a:t>
            </a:r>
            <a:endParaRPr lang="ru-RU" sz="900" dirty="0">
              <a:solidFill>
                <a:srgbClr val="E7E6E6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9A1B493-873E-44B9-993C-162CFA3AC5FD}"/>
              </a:ext>
            </a:extLst>
          </p:cNvPr>
          <p:cNvSpPr/>
          <p:nvPr/>
        </p:nvSpPr>
        <p:spPr>
          <a:xfrm>
            <a:off x="678588" y="718860"/>
            <a:ext cx="7461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июня 2019 г. утверждена Минздравом </a:t>
            </a:r>
            <a:r>
              <a:rPr lang="ru-RU" sz="1200" dirty="0" err="1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критериальная</a:t>
            </a:r>
            <a:r>
              <a:rPr lang="ru-RU" sz="12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модель «Новой модели медицинской организации»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C910611-2093-436A-9EDF-F88270716B1C}"/>
              </a:ext>
            </a:extLst>
          </p:cNvPr>
          <p:cNvSpPr/>
          <p:nvPr/>
        </p:nvSpPr>
        <p:spPr>
          <a:xfrm>
            <a:off x="1083808" y="4442154"/>
            <a:ext cx="237260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уровень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3753A98-ACCE-40CD-881F-041CAD8C5C3B}"/>
              </a:ext>
            </a:extLst>
          </p:cNvPr>
          <p:cNvSpPr/>
          <p:nvPr/>
        </p:nvSpPr>
        <p:spPr>
          <a:xfrm>
            <a:off x="5767961" y="4161846"/>
            <a:ext cx="2567692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100 % основных процессов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E622174-5D28-464F-AA22-D45B2B0CC4E2}"/>
              </a:ext>
            </a:extLst>
          </p:cNvPr>
          <p:cNvSpPr/>
          <p:nvPr/>
        </p:nvSpPr>
        <p:spPr>
          <a:xfrm>
            <a:off x="5786338" y="3130690"/>
            <a:ext cx="25309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Активизация персонала при создании образцовой системы (всего учреждения)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1A7DB1B-C1FE-49E8-8DDB-4C8524D74DE7}"/>
              </a:ext>
            </a:extLst>
          </p:cNvPr>
          <p:cNvSpPr/>
          <p:nvPr/>
        </p:nvSpPr>
        <p:spPr>
          <a:xfrm>
            <a:off x="1201874" y="2178732"/>
            <a:ext cx="2080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«Инъекция» бережливости пациентам-клиентам 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A025BBC-D1A8-4BA5-8D03-B32C2ADE87ED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5752457" y="1636317"/>
            <a:ext cx="0" cy="266400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37" name="Стрелка вверх 180">
            <a:extLst>
              <a:ext uri="{FF2B5EF4-FFF2-40B4-BE49-F238E27FC236}">
                <a16:creationId xmlns:a16="http://schemas.microsoft.com/office/drawing/2014/main" id="{B62A8307-79E8-47D9-91E7-E49E27D3E572}"/>
              </a:ext>
            </a:extLst>
          </p:cNvPr>
          <p:cNvSpPr/>
          <p:nvPr/>
        </p:nvSpPr>
        <p:spPr>
          <a:xfrm rot="5400000">
            <a:off x="5601347" y="1199066"/>
            <a:ext cx="248658" cy="296537"/>
          </a:xfrm>
          <a:prstGeom prst="upArrow">
            <a:avLst/>
          </a:prstGeom>
          <a:solidFill>
            <a:srgbClr val="4596D1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7A292581-891C-499A-A2DB-DBCA4335E9C0}"/>
              </a:ext>
            </a:extLst>
          </p:cNvPr>
          <p:cNvSpPr/>
          <p:nvPr/>
        </p:nvSpPr>
        <p:spPr>
          <a:xfrm rot="10800000">
            <a:off x="5684803" y="4228266"/>
            <a:ext cx="144016" cy="109974"/>
          </a:xfrm>
          <a:prstGeom prst="triangle">
            <a:avLst/>
          </a:prstGeom>
          <a:solidFill>
            <a:srgbClr val="4596D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200" kern="0">
              <a:solidFill>
                <a:srgbClr val="E7E6E6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67AED9E-F72D-4B75-8817-1FA41729BD8E}"/>
              </a:ext>
            </a:extLst>
          </p:cNvPr>
          <p:cNvSpPr/>
          <p:nvPr/>
        </p:nvSpPr>
        <p:spPr>
          <a:xfrm>
            <a:off x="2475658" y="2672626"/>
            <a:ext cx="3209145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Переключение персонала при создании локальных образцов отдельных процессов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6F566C8-2AA9-4149-A11F-050DCF1F6C47}"/>
              </a:ext>
            </a:extLst>
          </p:cNvPr>
          <p:cNvSpPr/>
          <p:nvPr/>
        </p:nvSpPr>
        <p:spPr>
          <a:xfrm>
            <a:off x="280096" y="4737954"/>
            <a:ext cx="8978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E7E6E6">
                    <a:lumMod val="10000"/>
                  </a:srgbClr>
                </a:solidFill>
              </a:rPr>
              <a:t>Аналогичные критериальные модели разрабатываются для объектов-учреждений и в других </a:t>
            </a:r>
            <a:r>
              <a:rPr lang="ru-RU" sz="1200" b="1" kern="0" dirty="0" err="1">
                <a:solidFill>
                  <a:srgbClr val="E7E6E6">
                    <a:lumMod val="10000"/>
                  </a:srgbClr>
                </a:solidFill>
              </a:rPr>
              <a:t>ФОИВах</a:t>
            </a:r>
            <a:endParaRPr lang="ru-RU" sz="1200" b="1" kern="0" dirty="0">
              <a:solidFill>
                <a:srgbClr val="E7E6E6">
                  <a:lumMod val="10000"/>
                </a:srgbClr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1D00752-7EFF-49F9-84B8-1B5EAD147F86}"/>
              </a:ext>
            </a:extLst>
          </p:cNvPr>
          <p:cNvSpPr/>
          <p:nvPr/>
        </p:nvSpPr>
        <p:spPr>
          <a:xfrm>
            <a:off x="123236" y="1676531"/>
            <a:ext cx="1016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Изменения </a:t>
            </a:r>
            <a:b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физике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09D4340-BB52-4071-A483-AA864A987BDF}"/>
              </a:ext>
            </a:extLst>
          </p:cNvPr>
          <p:cNvSpPr/>
          <p:nvPr/>
        </p:nvSpPr>
        <p:spPr>
          <a:xfrm>
            <a:off x="132730" y="2185151"/>
            <a:ext cx="1016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Изменения </a:t>
            </a:r>
            <a:br>
              <a:rPr lang="ru-RU" sz="10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сознании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F7A4D58-4165-43C7-9630-6F3B39887F81}"/>
              </a:ext>
            </a:extLst>
          </p:cNvPr>
          <p:cNvCxnSpPr/>
          <p:nvPr/>
        </p:nvCxnSpPr>
        <p:spPr>
          <a:xfrm>
            <a:off x="179200" y="2133061"/>
            <a:ext cx="3277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AB4528F8-121D-4BC2-8EEA-E5DC0816B8AE}"/>
              </a:ext>
            </a:extLst>
          </p:cNvPr>
          <p:cNvCxnSpPr>
            <a:cxnSpLocks/>
          </p:cNvCxnSpPr>
          <p:nvPr/>
        </p:nvCxnSpPr>
        <p:spPr>
          <a:xfrm flipV="1">
            <a:off x="3479547" y="2645081"/>
            <a:ext cx="22729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F8792C9A-333D-4A1E-BC50-BE021992FAB8}"/>
              </a:ext>
            </a:extLst>
          </p:cNvPr>
          <p:cNvCxnSpPr>
            <a:cxnSpLocks/>
          </p:cNvCxnSpPr>
          <p:nvPr/>
        </p:nvCxnSpPr>
        <p:spPr>
          <a:xfrm>
            <a:off x="5752457" y="3150796"/>
            <a:ext cx="34335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F1EEFADF-2520-44F6-BE0B-F7C0EB39B55D}"/>
              </a:ext>
            </a:extLst>
          </p:cNvPr>
          <p:cNvCxnSpPr>
            <a:cxnSpLocks/>
          </p:cNvCxnSpPr>
          <p:nvPr/>
        </p:nvCxnSpPr>
        <p:spPr>
          <a:xfrm>
            <a:off x="3456416" y="2133061"/>
            <a:ext cx="0" cy="525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3142B908-D8D6-4BD8-AAC9-DA510D72DF7C}"/>
              </a:ext>
            </a:extLst>
          </p:cNvPr>
          <p:cNvCxnSpPr>
            <a:cxnSpLocks/>
          </p:cNvCxnSpPr>
          <p:nvPr/>
        </p:nvCxnSpPr>
        <p:spPr>
          <a:xfrm>
            <a:off x="5750066" y="2638120"/>
            <a:ext cx="0" cy="525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07D7AB5E-7300-4150-A73E-DC9866CBC08C}"/>
              </a:ext>
            </a:extLst>
          </p:cNvPr>
          <p:cNvSpPr txBox="1">
            <a:spLocks/>
          </p:cNvSpPr>
          <p:nvPr/>
        </p:nvSpPr>
        <p:spPr bwMode="auto">
          <a:xfrm>
            <a:off x="406110" y="86374"/>
            <a:ext cx="6894350" cy="38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Логика создания образцов-объектов на примере пилотного проекта Росатома и Минздрава «Бережливая поликлиника»</a:t>
            </a:r>
          </a:p>
        </p:txBody>
      </p:sp>
    </p:spTree>
    <p:extLst>
      <p:ext uri="{BB962C8B-B14F-4D97-AF65-F5344CB8AC3E}">
        <p14:creationId xmlns:p14="http://schemas.microsoft.com/office/powerpoint/2010/main" val="6469956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19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E0383D-A41E-418E-81B9-8B55FEE3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300" y="441688"/>
            <a:ext cx="138693" cy="25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644" tIns="34322" rIns="68644" bIns="3432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3A8C8-405D-404F-8F0E-0EB1B67E0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182" y="666969"/>
            <a:ext cx="138693" cy="25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644" tIns="34322" rIns="68644" bIns="3432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D8138B9-9BA7-4E3F-B76D-030B9404B5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26851"/>
              </p:ext>
            </p:extLst>
          </p:nvPr>
        </p:nvGraphicFramePr>
        <p:xfrm>
          <a:off x="7359204" y="1166000"/>
          <a:ext cx="1505606" cy="812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r:id="rId4" imgW="10474721" imgH="6526924" progId="Visio.Drawing.11">
                  <p:embed/>
                </p:oleObj>
              </mc:Choice>
              <mc:Fallback>
                <p:oleObj r:id="rId4" imgW="10474721" imgH="6526924" progId="Visio.Drawing.11">
                  <p:embed/>
                  <p:pic>
                    <p:nvPicPr>
                      <p:cNvPr id="48" name="Объект 47">
                        <a:extLst>
                          <a:ext uri="{FF2B5EF4-FFF2-40B4-BE49-F238E27FC236}">
                            <a16:creationId xmlns:a16="http://schemas.microsoft.com/office/drawing/2014/main" id="{1D8138B9-9BA7-4E3F-B76D-030B9404B5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204" y="1166000"/>
                        <a:ext cx="1505606" cy="81215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9D4F31-DA0E-4F80-8EA0-CB15C2087087}"/>
              </a:ext>
            </a:extLst>
          </p:cNvPr>
          <p:cNvSpPr/>
          <p:nvPr/>
        </p:nvSpPr>
        <p:spPr>
          <a:xfrm>
            <a:off x="173549" y="1093062"/>
            <a:ext cx="5561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в такой логике можно добиться полного анализа процессов </a:t>
            </a:r>
            <a:b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улучшения организации / направления, как «организма в целом»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EE93CAB-68CB-4060-917D-2EDBDCE59461}"/>
              </a:ext>
            </a:extLst>
          </p:cNvPr>
          <p:cNvSpPr txBox="1">
            <a:spLocks/>
          </p:cNvSpPr>
          <p:nvPr/>
        </p:nvSpPr>
        <p:spPr>
          <a:xfrm>
            <a:off x="5734976" y="2486166"/>
            <a:ext cx="2075143" cy="41798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241390" algn="l"/>
              </a:tabLst>
            </a:pPr>
            <a:r>
              <a:rPr lang="ru-RU" altLang="ru-RU" sz="1200" dirty="0" bmk="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УРОВЕНЬ 1 </a:t>
            </a:r>
          </a:p>
          <a:p>
            <a:pPr>
              <a:tabLst>
                <a:tab pos="4241390" algn="l"/>
              </a:tabLst>
            </a:pPr>
            <a:r>
              <a:rPr lang="ru-RU" altLang="ru-RU" sz="1200" dirty="0" bmk="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ОРГАНИЗАЦИЯ</a:t>
            </a:r>
            <a:endParaRPr lang="ru-RU" sz="1200" dirty="0"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17FAF25-3604-4413-B7B9-86B61E2D91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462960"/>
              </p:ext>
            </p:extLst>
          </p:nvPr>
        </p:nvGraphicFramePr>
        <p:xfrm>
          <a:off x="5801277" y="1669451"/>
          <a:ext cx="1443339" cy="775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r:id="rId6" imgW="14416681" imgH="10037984" progId="Visio.Drawing.11">
                  <p:embed/>
                </p:oleObj>
              </mc:Choice>
              <mc:Fallback>
                <p:oleObj r:id="rId6" imgW="14416681" imgH="10037984" progId="Visio.Drawing.11">
                  <p:embed/>
                  <p:pic>
                    <p:nvPicPr>
                      <p:cNvPr id="51" name="Объект 50">
                        <a:extLst>
                          <a:ext uri="{FF2B5EF4-FFF2-40B4-BE49-F238E27FC236}">
                            <a16:creationId xmlns:a16="http://schemas.microsoft.com/office/drawing/2014/main" id="{017FAF25-3604-4413-B7B9-86B61E2D91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277" y="1669451"/>
                        <a:ext cx="1443339" cy="77500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B5DD73-1985-42CA-8676-4C0926164D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1056" y="2061137"/>
            <a:ext cx="1513481" cy="9260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90A19C5-7391-40EC-B497-8F32D75D4BA8}"/>
              </a:ext>
            </a:extLst>
          </p:cNvPr>
          <p:cNvSpPr txBox="1">
            <a:spLocks/>
          </p:cNvSpPr>
          <p:nvPr/>
        </p:nvSpPr>
        <p:spPr>
          <a:xfrm>
            <a:off x="2209799" y="3497534"/>
            <a:ext cx="2274904" cy="453724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241390" algn="l"/>
              </a:tabLst>
            </a:pPr>
            <a:r>
              <a:rPr lang="ru-RU" altLang="ru-RU" sz="1200" dirty="0" bmk="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ru-RU" altLang="ru-RU" sz="1200" dirty="0" bmk="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altLang="ru-RU" sz="1200" dirty="0" bmk="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УРОВЕНЬ 3 </a:t>
            </a:r>
          </a:p>
          <a:p>
            <a:pPr>
              <a:tabLst>
                <a:tab pos="4241390" algn="l"/>
              </a:tabLst>
            </a:pPr>
            <a:r>
              <a:rPr lang="ru-RU" altLang="ru-RU" sz="1200" dirty="0" bmk="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ПОДПРОЦЕСС</a:t>
            </a:r>
            <a:r>
              <a:rPr lang="ru-RU" sz="1200" dirty="0">
                <a:latin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</a:rPr>
            </a:br>
            <a:endParaRPr lang="ru-RU" sz="1200" dirty="0">
              <a:latin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588D9C-7D4E-4FC9-B5C4-DA40200A68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218" y="2444455"/>
            <a:ext cx="1839222" cy="12325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Объект 2">
            <a:extLst>
              <a:ext uri="{FF2B5EF4-FFF2-40B4-BE49-F238E27FC236}">
                <a16:creationId xmlns:a16="http://schemas.microsoft.com/office/drawing/2014/main" id="{B6FCC7E4-D51A-4297-9C33-3AB42F196F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713" y="3060715"/>
            <a:ext cx="1850971" cy="1237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DDF675C-5839-435B-87D9-6E11ED97E10E}"/>
              </a:ext>
            </a:extLst>
          </p:cNvPr>
          <p:cNvSpPr txBox="1">
            <a:spLocks/>
          </p:cNvSpPr>
          <p:nvPr/>
        </p:nvSpPr>
        <p:spPr>
          <a:xfrm>
            <a:off x="220628" y="4128557"/>
            <a:ext cx="1929799" cy="52711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241390" algn="l"/>
              </a:tabLst>
            </a:pP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altLang="ru-RU" sz="1200" dirty="0" bmk="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</a:t>
            </a:r>
            <a:br>
              <a:rPr lang="ru-RU" altLang="ru-RU" sz="1200" dirty="0" bmk="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altLang="ru-RU" sz="1200" dirty="0" bmk="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УРОВЕНЬ 4 </a:t>
            </a:r>
          </a:p>
          <a:p>
            <a:pPr>
              <a:tabLst>
                <a:tab pos="4241390" algn="l"/>
              </a:tabLst>
            </a:pPr>
            <a:r>
              <a:rPr lang="ru-RU" sz="1200" dirty="0" bmk="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МЕСТА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5" name="Полилиния 6">
            <a:extLst>
              <a:ext uri="{FF2B5EF4-FFF2-40B4-BE49-F238E27FC236}">
                <a16:creationId xmlns:a16="http://schemas.microsoft.com/office/drawing/2014/main" id="{B838B4A3-3693-48D4-BD20-5B55314B7356}"/>
              </a:ext>
            </a:extLst>
          </p:cNvPr>
          <p:cNvSpPr/>
          <p:nvPr/>
        </p:nvSpPr>
        <p:spPr>
          <a:xfrm>
            <a:off x="228303" y="2556775"/>
            <a:ext cx="8544910" cy="2538248"/>
          </a:xfrm>
          <a:custGeom>
            <a:avLst/>
            <a:gdLst>
              <a:gd name="connsiteX0" fmla="*/ 0 w 8544910"/>
              <a:gd name="connsiteY0" fmla="*/ 2538248 h 2538248"/>
              <a:gd name="connsiteX1" fmla="*/ 1899745 w 8544910"/>
              <a:gd name="connsiteY1" fmla="*/ 2522483 h 2538248"/>
              <a:gd name="connsiteX2" fmla="*/ 1907627 w 8544910"/>
              <a:gd name="connsiteY2" fmla="*/ 1749972 h 2538248"/>
              <a:gd name="connsiteX3" fmla="*/ 3949262 w 8544910"/>
              <a:gd name="connsiteY3" fmla="*/ 1742089 h 2538248"/>
              <a:gd name="connsiteX4" fmla="*/ 3957145 w 8544910"/>
              <a:gd name="connsiteY4" fmla="*/ 1048407 h 2538248"/>
              <a:gd name="connsiteX5" fmla="*/ 5502165 w 8544910"/>
              <a:gd name="connsiteY5" fmla="*/ 1056289 h 2538248"/>
              <a:gd name="connsiteX6" fmla="*/ 5510048 w 8544910"/>
              <a:gd name="connsiteY6" fmla="*/ 646386 h 2538248"/>
              <a:gd name="connsiteX7" fmla="*/ 7133896 w 8544910"/>
              <a:gd name="connsiteY7" fmla="*/ 646386 h 2538248"/>
              <a:gd name="connsiteX8" fmla="*/ 7149662 w 8544910"/>
              <a:gd name="connsiteY8" fmla="*/ 7883 h 2538248"/>
              <a:gd name="connsiteX9" fmla="*/ 8544910 w 8544910"/>
              <a:gd name="connsiteY9" fmla="*/ 7883 h 2538248"/>
              <a:gd name="connsiteX10" fmla="*/ 8537027 w 8544910"/>
              <a:gd name="connsiteY10" fmla="*/ 0 h 2538248"/>
              <a:gd name="connsiteX11" fmla="*/ 8529145 w 8544910"/>
              <a:gd name="connsiteY11" fmla="*/ 0 h 25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4910" h="2538248">
                <a:moveTo>
                  <a:pt x="0" y="2538248"/>
                </a:moveTo>
                <a:lnTo>
                  <a:pt x="1899745" y="2522483"/>
                </a:lnTo>
                <a:cubicBezTo>
                  <a:pt x="1902372" y="2264979"/>
                  <a:pt x="1905000" y="2007476"/>
                  <a:pt x="1907627" y="1749972"/>
                </a:cubicBezTo>
                <a:lnTo>
                  <a:pt x="3949262" y="1742089"/>
                </a:lnTo>
                <a:cubicBezTo>
                  <a:pt x="3951890" y="1510862"/>
                  <a:pt x="3954517" y="1279634"/>
                  <a:pt x="3957145" y="1048407"/>
                </a:cubicBezTo>
                <a:lnTo>
                  <a:pt x="5502165" y="1056289"/>
                </a:lnTo>
                <a:lnTo>
                  <a:pt x="5510048" y="646386"/>
                </a:lnTo>
                <a:lnTo>
                  <a:pt x="7133896" y="646386"/>
                </a:lnTo>
                <a:lnTo>
                  <a:pt x="7149662" y="7883"/>
                </a:lnTo>
                <a:lnTo>
                  <a:pt x="8544910" y="7883"/>
                </a:lnTo>
                <a:lnTo>
                  <a:pt x="8537027" y="0"/>
                </a:lnTo>
                <a:lnTo>
                  <a:pt x="8529145" y="0"/>
                </a:lnTo>
              </a:path>
            </a:pathLst>
          </a:custGeom>
          <a:noFill/>
          <a:ln w="44450">
            <a:headEnd type="diamon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6" name="Полилиния 7">
            <a:extLst>
              <a:ext uri="{FF2B5EF4-FFF2-40B4-BE49-F238E27FC236}">
                <a16:creationId xmlns:a16="http://schemas.microsoft.com/office/drawing/2014/main" id="{87350933-EC99-4B57-8F53-CC9EB64D3757}"/>
              </a:ext>
            </a:extLst>
          </p:cNvPr>
          <p:cNvSpPr/>
          <p:nvPr/>
        </p:nvSpPr>
        <p:spPr>
          <a:xfrm>
            <a:off x="195982" y="1058415"/>
            <a:ext cx="8592207" cy="1876096"/>
          </a:xfrm>
          <a:custGeom>
            <a:avLst/>
            <a:gdLst>
              <a:gd name="connsiteX0" fmla="*/ 8592207 w 8592207"/>
              <a:gd name="connsiteY0" fmla="*/ 0 h 1876096"/>
              <a:gd name="connsiteX1" fmla="*/ 7055069 w 8592207"/>
              <a:gd name="connsiteY1" fmla="*/ 15765 h 1876096"/>
              <a:gd name="connsiteX2" fmla="*/ 7055069 w 8592207"/>
              <a:gd name="connsiteY2" fmla="*/ 504496 h 1876096"/>
              <a:gd name="connsiteX3" fmla="*/ 5462752 w 8592207"/>
              <a:gd name="connsiteY3" fmla="*/ 496614 h 1876096"/>
              <a:gd name="connsiteX4" fmla="*/ 5462752 w 8592207"/>
              <a:gd name="connsiteY4" fmla="*/ 930165 h 1876096"/>
              <a:gd name="connsiteX5" fmla="*/ 3838904 w 8592207"/>
              <a:gd name="connsiteY5" fmla="*/ 930165 h 1876096"/>
              <a:gd name="connsiteX6" fmla="*/ 3838904 w 8592207"/>
              <a:gd name="connsiteY6" fmla="*/ 1284890 h 1876096"/>
              <a:gd name="connsiteX7" fmla="*/ 1868214 w 8592207"/>
              <a:gd name="connsiteY7" fmla="*/ 1292772 h 1876096"/>
              <a:gd name="connsiteX8" fmla="*/ 1876097 w 8592207"/>
              <a:gd name="connsiteY8" fmla="*/ 1868214 h 1876096"/>
              <a:gd name="connsiteX9" fmla="*/ 7883 w 8592207"/>
              <a:gd name="connsiteY9" fmla="*/ 1876096 h 1876096"/>
              <a:gd name="connsiteX10" fmla="*/ 0 w 8592207"/>
              <a:gd name="connsiteY10" fmla="*/ 1860331 h 187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2207" h="1876096">
                <a:moveTo>
                  <a:pt x="8592207" y="0"/>
                </a:moveTo>
                <a:lnTo>
                  <a:pt x="7055069" y="15765"/>
                </a:lnTo>
                <a:lnTo>
                  <a:pt x="7055069" y="504496"/>
                </a:lnTo>
                <a:lnTo>
                  <a:pt x="5462752" y="496614"/>
                </a:lnTo>
                <a:lnTo>
                  <a:pt x="5462752" y="930165"/>
                </a:lnTo>
                <a:lnTo>
                  <a:pt x="3838904" y="930165"/>
                </a:lnTo>
                <a:lnTo>
                  <a:pt x="3838904" y="1284890"/>
                </a:lnTo>
                <a:lnTo>
                  <a:pt x="1868214" y="1292772"/>
                </a:lnTo>
                <a:lnTo>
                  <a:pt x="1876097" y="1868214"/>
                </a:lnTo>
                <a:lnTo>
                  <a:pt x="7883" y="1876096"/>
                </a:lnTo>
                <a:lnTo>
                  <a:pt x="0" y="1860331"/>
                </a:lnTo>
              </a:path>
            </a:pathLst>
          </a:custGeom>
          <a:noFill/>
          <a:ln w="41275">
            <a:headEnd type="diamon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1E8F7C-CAF1-4640-949A-BC2D09B374C8}"/>
              </a:ext>
            </a:extLst>
          </p:cNvPr>
          <p:cNvSpPr txBox="1"/>
          <p:nvPr/>
        </p:nvSpPr>
        <p:spPr>
          <a:xfrm>
            <a:off x="484696" y="2613933"/>
            <a:ext cx="1328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Мед. процедура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BD876F-955C-498D-9778-78D42B4B79C2}"/>
              </a:ext>
            </a:extLst>
          </p:cNvPr>
          <p:cNvSpPr txBox="1"/>
          <p:nvPr/>
        </p:nvSpPr>
        <p:spPr>
          <a:xfrm>
            <a:off x="2546122" y="2046634"/>
            <a:ext cx="1328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Мед. процедура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750E1-C76E-4D58-8779-50A194E17E84}"/>
              </a:ext>
            </a:extLst>
          </p:cNvPr>
          <p:cNvSpPr txBox="1"/>
          <p:nvPr/>
        </p:nvSpPr>
        <p:spPr>
          <a:xfrm>
            <a:off x="4372343" y="1692265"/>
            <a:ext cx="1208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Мед. профиль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D6A182-9B4B-4519-89AA-234D2665BFBA}"/>
              </a:ext>
            </a:extLst>
          </p:cNvPr>
          <p:cNvSpPr txBox="1"/>
          <p:nvPr/>
        </p:nvSpPr>
        <p:spPr>
          <a:xfrm>
            <a:off x="5757051" y="1280132"/>
            <a:ext cx="1465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Мед. организация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19ADE0B6-50DA-45F1-9FE7-6552BDF594A8}"/>
              </a:ext>
            </a:extLst>
          </p:cNvPr>
          <p:cNvSpPr txBox="1">
            <a:spLocks/>
          </p:cNvSpPr>
          <p:nvPr/>
        </p:nvSpPr>
        <p:spPr>
          <a:xfrm>
            <a:off x="7281746" y="1964914"/>
            <a:ext cx="1754752" cy="2360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241390" algn="l"/>
              </a:tabLst>
            </a:pPr>
            <a:r>
              <a:rPr lang="ru-RU" altLang="ru-RU" sz="1201" dirty="0" bmk="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УРОВЕНЬ 0 </a:t>
            </a:r>
          </a:p>
          <a:p>
            <a:pPr>
              <a:tabLst>
                <a:tab pos="4241390" algn="l"/>
              </a:tabLst>
            </a:pPr>
            <a:r>
              <a:rPr lang="ru-RU" altLang="ru-RU" sz="1201" dirty="0" bmk="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СТРАНА</a:t>
            </a:r>
            <a:endParaRPr lang="ru-RU" sz="1351" dirty="0">
              <a:latin typeface="Arial" panose="020B0604020202020204" pitchFamily="34" charset="0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title"/>
          </p:nvPr>
        </p:nvSpPr>
        <p:spPr>
          <a:xfrm>
            <a:off x="195982" y="221658"/>
            <a:ext cx="7653050" cy="273198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Выход на системный уровень.</a:t>
            </a:r>
            <a:b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Формирование процессной модели типовой поликлиники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latin typeface="Arial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60A2B017-B35B-4C87-90B2-FBD9A304C5BA}"/>
              </a:ext>
            </a:extLst>
          </p:cNvPr>
          <p:cNvSpPr txBox="1">
            <a:spLocks/>
          </p:cNvSpPr>
          <p:nvPr/>
        </p:nvSpPr>
        <p:spPr>
          <a:xfrm>
            <a:off x="4169041" y="3017549"/>
            <a:ext cx="2075143" cy="41798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241390" algn="l"/>
              </a:tabLst>
            </a:pPr>
            <a:r>
              <a:rPr lang="ru-RU" altLang="ru-RU" sz="1200" dirty="0" bmk="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УРОВЕНЬ 2 </a:t>
            </a:r>
          </a:p>
          <a:p>
            <a:pPr>
              <a:tabLst>
                <a:tab pos="4241390" algn="l"/>
              </a:tabLst>
            </a:pPr>
            <a:r>
              <a:rPr lang="ru-RU" altLang="ru-RU" sz="1200" dirty="0" bmk="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СТРУКТУРНЫЕ ПОДРАЗДЕЛЕНИЯ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6003E31-42C0-4F8D-8A02-62E7A3B738BB}"/>
              </a:ext>
            </a:extLst>
          </p:cNvPr>
          <p:cNvSpPr/>
          <p:nvPr/>
        </p:nvSpPr>
        <p:spPr>
          <a:xfrm>
            <a:off x="4572000" y="4067573"/>
            <a:ext cx="3978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Аналогичные процессные модели разрабатываются для объектов-учреждений и в других </a:t>
            </a:r>
            <a:r>
              <a:rPr lang="ru-RU" sz="1200" b="1" kern="0" dirty="0" err="1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ФОИВах</a:t>
            </a:r>
            <a:endParaRPr lang="ru-RU" sz="1200" b="1" kern="0" dirty="0">
              <a:solidFill>
                <a:srgbClr val="E7E6E6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36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70E4244-E92A-4531-8868-E9D00548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509" y="208499"/>
            <a:ext cx="5297955" cy="462092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Постоянное совершенствование – отправная точка всех концепций улучшения</a:t>
            </a:r>
          </a:p>
        </p:txBody>
      </p:sp>
      <p:grpSp>
        <p:nvGrpSpPr>
          <p:cNvPr id="8" name="Группа 181">
            <a:extLst>
              <a:ext uri="{FF2B5EF4-FFF2-40B4-BE49-F238E27FC236}">
                <a16:creationId xmlns:a16="http://schemas.microsoft.com/office/drawing/2014/main" id="{56ECA3C6-80F4-4F34-BD53-33789752E39E}"/>
              </a:ext>
            </a:extLst>
          </p:cNvPr>
          <p:cNvGrpSpPr/>
          <p:nvPr/>
        </p:nvGrpSpPr>
        <p:grpSpPr>
          <a:xfrm>
            <a:off x="1668303" y="1168560"/>
            <a:ext cx="5126107" cy="2748595"/>
            <a:chOff x="1574174" y="1441839"/>
            <a:chExt cx="6791090" cy="4491683"/>
          </a:xfrm>
        </p:grpSpPr>
        <p:sp>
          <p:nvSpPr>
            <p:cNvPr id="9" name="Line 181">
              <a:extLst>
                <a:ext uri="{FF2B5EF4-FFF2-40B4-BE49-F238E27FC236}">
                  <a16:creationId xmlns:a16="http://schemas.microsoft.com/office/drawing/2014/main" id="{74011578-4492-4DEF-AB78-5F32789E657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189288" y="4824413"/>
              <a:ext cx="350837" cy="5016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82">
              <a:extLst>
                <a:ext uri="{FF2B5EF4-FFF2-40B4-BE49-F238E27FC236}">
                  <a16:creationId xmlns:a16="http://schemas.microsoft.com/office/drawing/2014/main" id="{6381ABBD-13DD-4F32-99FD-E06ED107437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529013" y="4103688"/>
              <a:ext cx="0" cy="741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83">
              <a:extLst>
                <a:ext uri="{FF2B5EF4-FFF2-40B4-BE49-F238E27FC236}">
                  <a16:creationId xmlns:a16="http://schemas.microsoft.com/office/drawing/2014/main" id="{9750EE46-3D02-4429-BD48-A0CC5288251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783013" y="4092575"/>
              <a:ext cx="74612" cy="2873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84">
              <a:extLst>
                <a:ext uri="{FF2B5EF4-FFF2-40B4-BE49-F238E27FC236}">
                  <a16:creationId xmlns:a16="http://schemas.microsoft.com/office/drawing/2014/main" id="{DBA446D4-049C-465A-9EF7-B80017EF529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54450" y="4092575"/>
              <a:ext cx="85725" cy="2968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85">
              <a:extLst>
                <a:ext uri="{FF2B5EF4-FFF2-40B4-BE49-F238E27FC236}">
                  <a16:creationId xmlns:a16="http://schemas.microsoft.com/office/drawing/2014/main" id="{F83C0181-9563-4B0A-B55D-62B560F513A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32238" y="4092575"/>
              <a:ext cx="100012" cy="2968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86">
              <a:extLst>
                <a:ext uri="{FF2B5EF4-FFF2-40B4-BE49-F238E27FC236}">
                  <a16:creationId xmlns:a16="http://schemas.microsoft.com/office/drawing/2014/main" id="{0FBAE526-F0A9-477A-AD98-679085250CB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24313" y="4092575"/>
              <a:ext cx="77787" cy="217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187">
              <a:extLst>
                <a:ext uri="{FF2B5EF4-FFF2-40B4-BE49-F238E27FC236}">
                  <a16:creationId xmlns:a16="http://schemas.microsoft.com/office/drawing/2014/main" id="{F4C68D20-10A8-4954-85ED-117ECB7903D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81413" y="3921125"/>
              <a:ext cx="106362" cy="4587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88">
              <a:extLst>
                <a:ext uri="{FF2B5EF4-FFF2-40B4-BE49-F238E27FC236}">
                  <a16:creationId xmlns:a16="http://schemas.microsoft.com/office/drawing/2014/main" id="{B84EB899-EAF1-45CB-AA2E-E238EB2DB27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598863" y="3921125"/>
              <a:ext cx="87312" cy="4587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89">
              <a:extLst>
                <a:ext uri="{FF2B5EF4-FFF2-40B4-BE49-F238E27FC236}">
                  <a16:creationId xmlns:a16="http://schemas.microsoft.com/office/drawing/2014/main" id="{A8BCC485-CBE5-4936-A5AB-ACC4038FAF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3529013" y="4103688"/>
              <a:ext cx="77787" cy="2762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90">
              <a:extLst>
                <a:ext uri="{FF2B5EF4-FFF2-40B4-BE49-F238E27FC236}">
                  <a16:creationId xmlns:a16="http://schemas.microsoft.com/office/drawing/2014/main" id="{0E960424-D9EA-4E3E-A029-DD43F92028B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719638" y="3052763"/>
              <a:ext cx="0" cy="8588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91">
              <a:extLst>
                <a:ext uri="{FF2B5EF4-FFF2-40B4-BE49-F238E27FC236}">
                  <a16:creationId xmlns:a16="http://schemas.microsoft.com/office/drawing/2014/main" id="{87BE3FF1-6ADC-4F84-80DC-9D4BA435A34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979988" y="3052763"/>
              <a:ext cx="76200" cy="2746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92">
              <a:extLst>
                <a:ext uri="{FF2B5EF4-FFF2-40B4-BE49-F238E27FC236}">
                  <a16:creationId xmlns:a16="http://schemas.microsoft.com/office/drawing/2014/main" id="{497932A4-51DC-423B-8963-8453A177334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051425" y="3052763"/>
              <a:ext cx="85725" cy="285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93">
              <a:extLst>
                <a:ext uri="{FF2B5EF4-FFF2-40B4-BE49-F238E27FC236}">
                  <a16:creationId xmlns:a16="http://schemas.microsoft.com/office/drawing/2014/main" id="{5267A9E3-49D0-4FB8-A8BF-CE1ADCD30FC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132388" y="3052763"/>
              <a:ext cx="88900" cy="285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194">
              <a:extLst>
                <a:ext uri="{FF2B5EF4-FFF2-40B4-BE49-F238E27FC236}">
                  <a16:creationId xmlns:a16="http://schemas.microsoft.com/office/drawing/2014/main" id="{035DB577-7454-455E-BFB5-2B7857B8C74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213350" y="3052763"/>
              <a:ext cx="77788" cy="217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195">
              <a:extLst>
                <a:ext uri="{FF2B5EF4-FFF2-40B4-BE49-F238E27FC236}">
                  <a16:creationId xmlns:a16="http://schemas.microsoft.com/office/drawing/2014/main" id="{D18A492B-A52F-4AD1-8972-07BCE43AC55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384800" y="2911475"/>
              <a:ext cx="41275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196">
              <a:extLst>
                <a:ext uri="{FF2B5EF4-FFF2-40B4-BE49-F238E27FC236}">
                  <a16:creationId xmlns:a16="http://schemas.microsoft.com/office/drawing/2014/main" id="{2AC87263-2051-4884-824F-79142D750EC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411788" y="2911475"/>
              <a:ext cx="55562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197">
              <a:extLst>
                <a:ext uri="{FF2B5EF4-FFF2-40B4-BE49-F238E27FC236}">
                  <a16:creationId xmlns:a16="http://schemas.microsoft.com/office/drawing/2014/main" id="{3EB75522-57B2-443C-AE81-2B5F5605428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764213" y="2447925"/>
              <a:ext cx="350837" cy="5064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198">
              <a:extLst>
                <a:ext uri="{FF2B5EF4-FFF2-40B4-BE49-F238E27FC236}">
                  <a16:creationId xmlns:a16="http://schemas.microsoft.com/office/drawing/2014/main" id="{C2751F2F-E4DF-444B-B617-E1E775F240E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79975" y="2871788"/>
              <a:ext cx="104775" cy="4556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199">
              <a:extLst>
                <a:ext uri="{FF2B5EF4-FFF2-40B4-BE49-F238E27FC236}">
                  <a16:creationId xmlns:a16="http://schemas.microsoft.com/office/drawing/2014/main" id="{093BD430-0F56-4D35-B968-0D50C675534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799013" y="2871788"/>
              <a:ext cx="87312" cy="4556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200">
              <a:extLst>
                <a:ext uri="{FF2B5EF4-FFF2-40B4-BE49-F238E27FC236}">
                  <a16:creationId xmlns:a16="http://schemas.microsoft.com/office/drawing/2014/main" id="{4DA9BFB9-688A-4A50-A3F1-53A6FF8D172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718050" y="3052763"/>
              <a:ext cx="87313" cy="2746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201">
              <a:extLst>
                <a:ext uri="{FF2B5EF4-FFF2-40B4-BE49-F238E27FC236}">
                  <a16:creationId xmlns:a16="http://schemas.microsoft.com/office/drawing/2014/main" id="{6E0B8863-F808-4B4D-8EBB-6A2071165FA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456238" y="2900363"/>
              <a:ext cx="38100" cy="10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02">
              <a:extLst>
                <a:ext uri="{FF2B5EF4-FFF2-40B4-BE49-F238E27FC236}">
                  <a16:creationId xmlns:a16="http://schemas.microsoft.com/office/drawing/2014/main" id="{0A5A1BEA-18B9-4CD7-8CB3-7FE70B909B3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486400" y="2900363"/>
              <a:ext cx="42863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203">
              <a:extLst>
                <a:ext uri="{FF2B5EF4-FFF2-40B4-BE49-F238E27FC236}">
                  <a16:creationId xmlns:a16="http://schemas.microsoft.com/office/drawing/2014/main" id="{02C729DB-199D-48DE-9FDD-118152D3AAC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514975" y="2900363"/>
              <a:ext cx="53975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204">
              <a:extLst>
                <a:ext uri="{FF2B5EF4-FFF2-40B4-BE49-F238E27FC236}">
                  <a16:creationId xmlns:a16="http://schemas.microsoft.com/office/drawing/2014/main" id="{B86995A2-59E2-4285-B1E3-A88BEF0820B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559425" y="2900363"/>
              <a:ext cx="23813" cy="80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205">
              <a:extLst>
                <a:ext uri="{FF2B5EF4-FFF2-40B4-BE49-F238E27FC236}">
                  <a16:creationId xmlns:a16="http://schemas.microsoft.com/office/drawing/2014/main" id="{55C227DC-FF9C-4627-86A4-76C57E0F6BB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356350" y="2479675"/>
              <a:ext cx="77788" cy="285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206">
              <a:extLst>
                <a:ext uri="{FF2B5EF4-FFF2-40B4-BE49-F238E27FC236}">
                  <a16:creationId xmlns:a16="http://schemas.microsoft.com/office/drawing/2014/main" id="{7BCA3AE6-B7ED-49AE-9982-D9DFAE961F7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427788" y="2479675"/>
              <a:ext cx="88900" cy="2984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207">
              <a:extLst>
                <a:ext uri="{FF2B5EF4-FFF2-40B4-BE49-F238E27FC236}">
                  <a16:creationId xmlns:a16="http://schemas.microsoft.com/office/drawing/2014/main" id="{F7E1ED9F-F6E3-43A4-927D-3E59D201526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508750" y="2479675"/>
              <a:ext cx="88900" cy="2984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208">
              <a:extLst>
                <a:ext uri="{FF2B5EF4-FFF2-40B4-BE49-F238E27FC236}">
                  <a16:creationId xmlns:a16="http://schemas.microsoft.com/office/drawing/2014/main" id="{2DEE7C41-CE57-4D5B-9443-3FD7DC364EA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615113" y="2357438"/>
              <a:ext cx="84137" cy="1349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209">
              <a:extLst>
                <a:ext uri="{FF2B5EF4-FFF2-40B4-BE49-F238E27FC236}">
                  <a16:creationId xmlns:a16="http://schemas.microsoft.com/office/drawing/2014/main" id="{3AA55E8E-3ED9-41EC-BCF4-2637FBD29B3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688138" y="2357438"/>
              <a:ext cx="36512" cy="1222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210">
              <a:extLst>
                <a:ext uri="{FF2B5EF4-FFF2-40B4-BE49-F238E27FC236}">
                  <a16:creationId xmlns:a16="http://schemas.microsoft.com/office/drawing/2014/main" id="{88E03DCD-0751-48E4-8EF6-CAFC9309C88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718300" y="2379663"/>
              <a:ext cx="38100" cy="1000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211">
              <a:extLst>
                <a:ext uri="{FF2B5EF4-FFF2-40B4-BE49-F238E27FC236}">
                  <a16:creationId xmlns:a16="http://schemas.microsoft.com/office/drawing/2014/main" id="{54D0D483-FE5D-493A-A25E-3E25E518A6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746875" y="2379663"/>
              <a:ext cx="50800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212">
              <a:extLst>
                <a:ext uri="{FF2B5EF4-FFF2-40B4-BE49-F238E27FC236}">
                  <a16:creationId xmlns:a16="http://schemas.microsoft.com/office/drawing/2014/main" id="{BB3DC5FB-F281-452C-9120-367244C9038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908800" y="1957388"/>
              <a:ext cx="338138" cy="4889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e 213">
              <a:extLst>
                <a:ext uri="{FF2B5EF4-FFF2-40B4-BE49-F238E27FC236}">
                  <a16:creationId xmlns:a16="http://schemas.microsoft.com/office/drawing/2014/main" id="{4CFB8268-AEED-494F-9528-CD43AF3F943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257925" y="2311400"/>
              <a:ext cx="106363" cy="4540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ine 214">
              <a:extLst>
                <a:ext uri="{FF2B5EF4-FFF2-40B4-BE49-F238E27FC236}">
                  <a16:creationId xmlns:a16="http://schemas.microsoft.com/office/drawing/2014/main" id="{6CF802EF-7058-4039-B017-0491C892009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178550" y="2311400"/>
              <a:ext cx="84138" cy="4540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ine 215">
              <a:extLst>
                <a:ext uri="{FF2B5EF4-FFF2-40B4-BE49-F238E27FC236}">
                  <a16:creationId xmlns:a16="http://schemas.microsoft.com/office/drawing/2014/main" id="{CE822B97-E833-47AB-B563-A750A473E1D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6107113" y="2490788"/>
              <a:ext cx="74612" cy="2746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Line 216">
              <a:extLst>
                <a:ext uri="{FF2B5EF4-FFF2-40B4-BE49-F238E27FC236}">
                  <a16:creationId xmlns:a16="http://schemas.microsoft.com/office/drawing/2014/main" id="{EF23F80F-7EA4-45ED-9CF6-93EDFEF4194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789738" y="2379663"/>
              <a:ext cx="38100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217">
              <a:extLst>
                <a:ext uri="{FF2B5EF4-FFF2-40B4-BE49-F238E27FC236}">
                  <a16:creationId xmlns:a16="http://schemas.microsoft.com/office/drawing/2014/main" id="{CE34E47B-D327-43FE-8C7B-779C522BADC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818313" y="2379663"/>
              <a:ext cx="42862" cy="793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ine 218">
              <a:extLst>
                <a:ext uri="{FF2B5EF4-FFF2-40B4-BE49-F238E27FC236}">
                  <a16:creationId xmlns:a16="http://schemas.microsoft.com/office/drawing/2014/main" id="{FD30276A-7691-4939-9652-211DB1E9F1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851650" y="2379663"/>
              <a:ext cx="38100" cy="793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ine 219">
              <a:extLst>
                <a:ext uri="{FF2B5EF4-FFF2-40B4-BE49-F238E27FC236}">
                  <a16:creationId xmlns:a16="http://schemas.microsoft.com/office/drawing/2014/main" id="{691BECD8-3ECE-4AB5-AD87-DD23783152B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878638" y="2379663"/>
              <a:ext cx="44450" cy="66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282">
              <a:extLst>
                <a:ext uri="{FF2B5EF4-FFF2-40B4-BE49-F238E27FC236}">
                  <a16:creationId xmlns:a16="http://schemas.microsoft.com/office/drawing/2014/main" id="{E98C9FF6-3DF3-455A-BC81-1054F964EA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44949" y="5592759"/>
              <a:ext cx="704983" cy="34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8866" tIns="19433" rIns="38866" bIns="19433">
              <a:spAutoFit/>
            </a:bodyPr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buClr>
                  <a:srgbClr val="6CAEDF"/>
                </a:buClr>
                <a:buSzPct val="120000"/>
                <a:defRPr/>
              </a:pP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Время</a:t>
              </a:r>
              <a:endParaRPr lang="en-GB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val 283">
              <a:extLst>
                <a:ext uri="{FF2B5EF4-FFF2-40B4-BE49-F238E27FC236}">
                  <a16:creationId xmlns:a16="http://schemas.microsoft.com/office/drawing/2014/main" id="{9BCA6493-D198-43FC-AC84-BCD19C9B5A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21025" y="3665538"/>
              <a:ext cx="1576388" cy="904875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284">
              <a:extLst>
                <a:ext uri="{FF2B5EF4-FFF2-40B4-BE49-F238E27FC236}">
                  <a16:creationId xmlns:a16="http://schemas.microsoft.com/office/drawing/2014/main" id="{320FBD14-8056-4430-BF5D-AE017A6819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59275" y="3189288"/>
              <a:ext cx="682625" cy="70008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286">
              <a:extLst>
                <a:ext uri="{FF2B5EF4-FFF2-40B4-BE49-F238E27FC236}">
                  <a16:creationId xmlns:a16="http://schemas.microsoft.com/office/drawing/2014/main" id="{120212F2-BDB6-4C14-9523-AAFB000810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1803" y="3464690"/>
              <a:ext cx="2301285" cy="34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38866" tIns="19433" rIns="38866" bIns="19433">
              <a:spAutoFit/>
            </a:bodyPr>
            <a:lstStyle/>
            <a:p>
              <a:pPr algn="ctr" defTabSz="686440" fontAlgn="base">
                <a:spcBef>
                  <a:spcPct val="0"/>
                </a:spcBef>
                <a:spcAft>
                  <a:spcPct val="0"/>
                </a:spcAft>
                <a:buClr>
                  <a:srgbClr val="6CAEDF"/>
                </a:buClr>
                <a:buSzPct val="120000"/>
                <a:defRPr/>
              </a:pP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Стандартизация</a:t>
              </a:r>
              <a:endParaRPr lang="en-GB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287">
              <a:extLst>
                <a:ext uri="{FF2B5EF4-FFF2-40B4-BE49-F238E27FC236}">
                  <a16:creationId xmlns:a16="http://schemas.microsoft.com/office/drawing/2014/main" id="{D8BDFAA6-E1F7-4950-B406-9D031D64E9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09036" y="4245221"/>
              <a:ext cx="1671638" cy="34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866" tIns="19433" rIns="38866" bIns="19433">
              <a:spAutoFit/>
            </a:bodyPr>
            <a:lstStyle/>
            <a:p>
              <a:pPr algn="ctr" defTabSz="686440" fontAlgn="base">
                <a:spcBef>
                  <a:spcPct val="0"/>
                </a:spcBef>
                <a:spcAft>
                  <a:spcPct val="0"/>
                </a:spcAft>
                <a:buClr>
                  <a:srgbClr val="6CAEDF"/>
                </a:buClr>
                <a:buSzPct val="120000"/>
                <a:defRPr/>
              </a:pP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Улучшение</a:t>
              </a:r>
              <a:endParaRPr lang="en-GB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Line 288">
              <a:extLst>
                <a:ext uri="{FF2B5EF4-FFF2-40B4-BE49-F238E27FC236}">
                  <a16:creationId xmlns:a16="http://schemas.microsoft.com/office/drawing/2014/main" id="{348978D2-93F7-48D1-A28E-2D77D3E57F6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062163" y="1630363"/>
              <a:ext cx="0" cy="3987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289">
              <a:extLst>
                <a:ext uri="{FF2B5EF4-FFF2-40B4-BE49-F238E27FC236}">
                  <a16:creationId xmlns:a16="http://schemas.microsoft.com/office/drawing/2014/main" id="{C618B6DC-9C6A-40ED-94C4-63579D828DD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79625" y="5618163"/>
              <a:ext cx="53355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roup 293">
              <a:extLst>
                <a:ext uri="{FF2B5EF4-FFF2-40B4-BE49-F238E27FC236}">
                  <a16:creationId xmlns:a16="http://schemas.microsoft.com/office/drawing/2014/main" id="{C7AF0112-2E85-4E3B-9258-C9354FDD9E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9630" y="5057775"/>
              <a:ext cx="279401" cy="422275"/>
              <a:chOff x="1251" y="3186"/>
              <a:chExt cx="235" cy="266"/>
            </a:xfrm>
          </p:grpSpPr>
          <p:sp>
            <p:nvSpPr>
              <p:cNvPr id="106" name="Line 294">
                <a:extLst>
                  <a:ext uri="{FF2B5EF4-FFF2-40B4-BE49-F238E27FC236}">
                    <a16:creationId xmlns:a16="http://schemas.microsoft.com/office/drawing/2014/main" id="{52622F30-A373-42A5-9893-CD3E398A030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251" y="3272"/>
                <a:ext cx="69" cy="16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Line 295">
                <a:extLst>
                  <a:ext uri="{FF2B5EF4-FFF2-40B4-BE49-F238E27FC236}">
                    <a16:creationId xmlns:a16="http://schemas.microsoft.com/office/drawing/2014/main" id="{4FE66E33-715D-454F-8200-F7808F45A19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374" y="3186"/>
                <a:ext cx="61" cy="26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Line 296">
                <a:extLst>
                  <a:ext uri="{FF2B5EF4-FFF2-40B4-BE49-F238E27FC236}">
                    <a16:creationId xmlns:a16="http://schemas.microsoft.com/office/drawing/2014/main" id="{FC611185-B257-46CF-8810-933795B1CE4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317" y="3186"/>
                <a:ext cx="60" cy="2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Line 297">
                <a:extLst>
                  <a:ext uri="{FF2B5EF4-FFF2-40B4-BE49-F238E27FC236}">
                    <a16:creationId xmlns:a16="http://schemas.microsoft.com/office/drawing/2014/main" id="{4B338461-6FD1-4323-9E7C-127F1303572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431" y="3272"/>
                <a:ext cx="55" cy="18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" name="Group 298">
              <a:extLst>
                <a:ext uri="{FF2B5EF4-FFF2-40B4-BE49-F238E27FC236}">
                  <a16:creationId xmlns:a16="http://schemas.microsoft.com/office/drawing/2014/main" id="{C9A2BDFB-4CA7-4A98-9055-8BEC28B8C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1234" y="4972052"/>
              <a:ext cx="1120786" cy="468313"/>
              <a:chOff x="1310" y="3132"/>
              <a:chExt cx="706" cy="295"/>
            </a:xfrm>
          </p:grpSpPr>
          <p:sp>
            <p:nvSpPr>
              <p:cNvPr id="86" name="Line 299">
                <a:extLst>
                  <a:ext uri="{FF2B5EF4-FFF2-40B4-BE49-F238E27FC236}">
                    <a16:creationId xmlns:a16="http://schemas.microsoft.com/office/drawing/2014/main" id="{CB10A23B-F819-40EA-B9CB-FDF9BDDE16F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788" y="3240"/>
                <a:ext cx="49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Line 300">
                <a:extLst>
                  <a:ext uri="{FF2B5EF4-FFF2-40B4-BE49-F238E27FC236}">
                    <a16:creationId xmlns:a16="http://schemas.microsoft.com/office/drawing/2014/main" id="{34462598-A433-41E0-9668-E3DFDD3CD25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831" y="3290"/>
                <a:ext cx="45" cy="9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Line 301">
                <a:extLst>
                  <a:ext uri="{FF2B5EF4-FFF2-40B4-BE49-F238E27FC236}">
                    <a16:creationId xmlns:a16="http://schemas.microsoft.com/office/drawing/2014/main" id="{650AC196-5C4E-4D0E-83BE-4AEF941784A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871" y="3290"/>
                <a:ext cx="30" cy="7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Line 302">
                <a:extLst>
                  <a:ext uri="{FF2B5EF4-FFF2-40B4-BE49-F238E27FC236}">
                    <a16:creationId xmlns:a16="http://schemas.microsoft.com/office/drawing/2014/main" id="{B990C5EC-6683-4C29-82E4-93EE3EFA24D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897" y="3312"/>
                <a:ext cx="17" cy="5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Line 303">
                <a:extLst>
                  <a:ext uri="{FF2B5EF4-FFF2-40B4-BE49-F238E27FC236}">
                    <a16:creationId xmlns:a16="http://schemas.microsoft.com/office/drawing/2014/main" id="{27432409-8DFB-495F-9E53-D1A3B91681E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07" y="3312"/>
                <a:ext cx="42" cy="5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Line 304">
                <a:extLst>
                  <a:ext uri="{FF2B5EF4-FFF2-40B4-BE49-F238E27FC236}">
                    <a16:creationId xmlns:a16="http://schemas.microsoft.com/office/drawing/2014/main" id="{8B1766F6-F29E-41D1-9DE5-348755E8418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634" y="3247"/>
                <a:ext cx="49" cy="17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Line 305">
                <a:extLst>
                  <a:ext uri="{FF2B5EF4-FFF2-40B4-BE49-F238E27FC236}">
                    <a16:creationId xmlns:a16="http://schemas.microsoft.com/office/drawing/2014/main" id="{2161688B-DAB8-48FD-9CBF-5F0342C7439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679" y="3247"/>
                <a:ext cx="56" cy="1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Line 306">
                <a:extLst>
                  <a:ext uri="{FF2B5EF4-FFF2-40B4-BE49-F238E27FC236}">
                    <a16:creationId xmlns:a16="http://schemas.microsoft.com/office/drawing/2014/main" id="{5986CA9D-2F36-409B-B89A-1BCEEB31D5C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730" y="3240"/>
                <a:ext cx="62" cy="1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Line 307">
                <a:extLst>
                  <a:ext uri="{FF2B5EF4-FFF2-40B4-BE49-F238E27FC236}">
                    <a16:creationId xmlns:a16="http://schemas.microsoft.com/office/drawing/2014/main" id="{2D740FF4-433B-43E0-BDB5-B8BC9810FEB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521" y="3132"/>
                <a:ext cx="53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Line 308">
                <a:extLst>
                  <a:ext uri="{FF2B5EF4-FFF2-40B4-BE49-F238E27FC236}">
                    <a16:creationId xmlns:a16="http://schemas.microsoft.com/office/drawing/2014/main" id="{B5D850C5-917A-429A-8DF9-21C46A2BB4D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570" y="3132"/>
                <a:ext cx="68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Line 309">
                <a:extLst>
                  <a:ext uri="{FF2B5EF4-FFF2-40B4-BE49-F238E27FC236}">
                    <a16:creationId xmlns:a16="http://schemas.microsoft.com/office/drawing/2014/main" id="{5088EA10-9BDC-40F0-866B-A8C9577ACC8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457" y="3200"/>
                <a:ext cx="68" cy="2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Line 310">
                <a:extLst>
                  <a:ext uri="{FF2B5EF4-FFF2-40B4-BE49-F238E27FC236}">
                    <a16:creationId xmlns:a16="http://schemas.microsoft.com/office/drawing/2014/main" id="{BD929906-11C8-48BB-9F97-068ACDA1086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41" y="3305"/>
                <a:ext cx="23" cy="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Line 311">
                <a:extLst>
                  <a:ext uri="{FF2B5EF4-FFF2-40B4-BE49-F238E27FC236}">
                    <a16:creationId xmlns:a16="http://schemas.microsoft.com/office/drawing/2014/main" id="{3090C70B-9E95-43E6-9647-0C96555B8CD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59" y="3304"/>
                <a:ext cx="26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Line 312">
                <a:extLst>
                  <a:ext uri="{FF2B5EF4-FFF2-40B4-BE49-F238E27FC236}">
                    <a16:creationId xmlns:a16="http://schemas.microsoft.com/office/drawing/2014/main" id="{E1783B16-A6FC-4183-A2DD-C025DEB5BAE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978" y="3304"/>
                <a:ext cx="26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Line 313">
                <a:extLst>
                  <a:ext uri="{FF2B5EF4-FFF2-40B4-BE49-F238E27FC236}">
                    <a16:creationId xmlns:a16="http://schemas.microsoft.com/office/drawing/2014/main" id="{AC0FC878-E586-4DE0-A006-0BA9C3706F5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98" y="3304"/>
                <a:ext cx="18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defTabSz="68644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351">
                  <a:solidFill>
                    <a:srgbClr val="4141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1" name="Group 314">
                <a:extLst>
                  <a:ext uri="{FF2B5EF4-FFF2-40B4-BE49-F238E27FC236}">
                    <a16:creationId xmlns:a16="http://schemas.microsoft.com/office/drawing/2014/main" id="{BFCD65E0-F8FF-4EF5-8252-6C57A78E95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0" y="3132"/>
                <a:ext cx="150" cy="288"/>
                <a:chOff x="1225" y="3132"/>
                <a:chExt cx="229" cy="288"/>
              </a:xfrm>
            </p:grpSpPr>
            <p:sp>
              <p:nvSpPr>
                <p:cNvPr id="102" name="Line 315">
                  <a:extLst>
                    <a:ext uri="{FF2B5EF4-FFF2-40B4-BE49-F238E27FC236}">
                      <a16:creationId xmlns:a16="http://schemas.microsoft.com/office/drawing/2014/main" id="{174D1864-A900-425D-88CA-83A94C10D71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90" y="3195"/>
                  <a:ext cx="64" cy="22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defTabSz="68644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51">
                    <a:solidFill>
                      <a:srgbClr val="41414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Line 316">
                  <a:extLst>
                    <a:ext uri="{FF2B5EF4-FFF2-40B4-BE49-F238E27FC236}">
                      <a16:creationId xmlns:a16="http://schemas.microsoft.com/office/drawing/2014/main" id="{49C1B3EC-E425-409F-96EC-8C81A3D5D98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77" y="3132"/>
                  <a:ext cx="53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defTabSz="68644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51">
                    <a:solidFill>
                      <a:srgbClr val="41414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Line 317">
                  <a:extLst>
                    <a:ext uri="{FF2B5EF4-FFF2-40B4-BE49-F238E27FC236}">
                      <a16:creationId xmlns:a16="http://schemas.microsoft.com/office/drawing/2014/main" id="{019290EC-9214-4B70-AD81-FEA2E365F5A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326" y="3132"/>
                  <a:ext cx="68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defTabSz="68644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51">
                    <a:solidFill>
                      <a:srgbClr val="41414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Line 318">
                  <a:extLst>
                    <a:ext uri="{FF2B5EF4-FFF2-40B4-BE49-F238E27FC236}">
                      <a16:creationId xmlns:a16="http://schemas.microsoft.com/office/drawing/2014/main" id="{7B404F96-2032-49FF-8828-57D56948F97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225" y="3240"/>
                  <a:ext cx="56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defTabSz="68644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1351">
                    <a:solidFill>
                      <a:srgbClr val="41414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7" name="Text Box 319">
              <a:extLst>
                <a:ext uri="{FF2B5EF4-FFF2-40B4-BE49-F238E27FC236}">
                  <a16:creationId xmlns:a16="http://schemas.microsoft.com/office/drawing/2014/main" id="{28A6762E-953F-4AB1-BCA6-D0E4F752C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986984" y="3223583"/>
              <a:ext cx="1450276" cy="2758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38598" tIns="19300" rIns="38598" bIns="19300" anchor="ctr">
              <a:spAutoFit/>
            </a:bodyPr>
            <a:lstStyle/>
            <a:p>
              <a:pPr marL="120664" indent="-120664" algn="ctr" defTabSz="686440" fontAlgn="base">
                <a:spcBef>
                  <a:spcPct val="90000"/>
                </a:spcBef>
                <a:spcAft>
                  <a:spcPct val="0"/>
                </a:spcAft>
                <a:buClr>
                  <a:srgbClr val="6CAEDF"/>
                </a:buClr>
                <a:buSzPct val="120000"/>
                <a:defRPr/>
              </a:pP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Показатель</a:t>
              </a:r>
              <a:endParaRPr lang="en-GB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Line 321">
              <a:extLst>
                <a:ext uri="{FF2B5EF4-FFF2-40B4-BE49-F238E27FC236}">
                  <a16:creationId xmlns:a16="http://schemas.microsoft.com/office/drawing/2014/main" id="{C2F8501A-74E4-4E89-B3D0-2639981C182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095750" y="3984625"/>
              <a:ext cx="100013" cy="2968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Line 322">
              <a:extLst>
                <a:ext uri="{FF2B5EF4-FFF2-40B4-BE49-F238E27FC236}">
                  <a16:creationId xmlns:a16="http://schemas.microsoft.com/office/drawing/2014/main" id="{4AD8058F-2FCB-43CA-A415-91E724930DA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570538" y="2892425"/>
              <a:ext cx="42862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Line 323">
              <a:extLst>
                <a:ext uri="{FF2B5EF4-FFF2-40B4-BE49-F238E27FC236}">
                  <a16:creationId xmlns:a16="http://schemas.microsoft.com/office/drawing/2014/main" id="{AC874DB0-645A-4998-B22F-361868B9F7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599113" y="2892425"/>
              <a:ext cx="55562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324">
              <a:extLst>
                <a:ext uri="{FF2B5EF4-FFF2-40B4-BE49-F238E27FC236}">
                  <a16:creationId xmlns:a16="http://schemas.microsoft.com/office/drawing/2014/main" id="{730A7DDD-EF5C-4622-995A-6D482C9F5B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645150" y="2881313"/>
              <a:ext cx="38100" cy="10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Line 325">
              <a:extLst>
                <a:ext uri="{FF2B5EF4-FFF2-40B4-BE49-F238E27FC236}">
                  <a16:creationId xmlns:a16="http://schemas.microsoft.com/office/drawing/2014/main" id="{32BCDC18-9705-4539-AE1D-EAEAB7ACD8F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73725" y="2881313"/>
              <a:ext cx="41275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Line 326">
              <a:extLst>
                <a:ext uri="{FF2B5EF4-FFF2-40B4-BE49-F238E27FC236}">
                  <a16:creationId xmlns:a16="http://schemas.microsoft.com/office/drawing/2014/main" id="{E094F45F-808C-488F-9D31-4E36EBFCA16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702300" y="2881313"/>
              <a:ext cx="53975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Line 327">
              <a:extLst>
                <a:ext uri="{FF2B5EF4-FFF2-40B4-BE49-F238E27FC236}">
                  <a16:creationId xmlns:a16="http://schemas.microsoft.com/office/drawing/2014/main" id="{96AF38AB-A5DB-43F3-BBF7-F9889A2D09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746750" y="2881313"/>
              <a:ext cx="25400" cy="793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Line 328">
              <a:extLst>
                <a:ext uri="{FF2B5EF4-FFF2-40B4-BE49-F238E27FC236}">
                  <a16:creationId xmlns:a16="http://schemas.microsoft.com/office/drawing/2014/main" id="{7D8BB58B-9172-4A4E-B2FE-F0E64D0149F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299075" y="2954338"/>
              <a:ext cx="88900" cy="285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Line 329">
              <a:extLst>
                <a:ext uri="{FF2B5EF4-FFF2-40B4-BE49-F238E27FC236}">
                  <a16:creationId xmlns:a16="http://schemas.microsoft.com/office/drawing/2014/main" id="{9352FABA-CC56-4AFE-BB29-A44B542787E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183063" y="3932238"/>
              <a:ext cx="36512" cy="10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Line 330">
              <a:extLst>
                <a:ext uri="{FF2B5EF4-FFF2-40B4-BE49-F238E27FC236}">
                  <a16:creationId xmlns:a16="http://schemas.microsoft.com/office/drawing/2014/main" id="{8088B22A-98A2-4787-A02C-E08A3DD7D6E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210050" y="3932238"/>
              <a:ext cx="42863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Line 331">
              <a:extLst>
                <a:ext uri="{FF2B5EF4-FFF2-40B4-BE49-F238E27FC236}">
                  <a16:creationId xmlns:a16="http://schemas.microsoft.com/office/drawing/2014/main" id="{3427204A-42E9-47BD-B611-05CB287CF26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238625" y="3932238"/>
              <a:ext cx="55563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Line 332">
              <a:extLst>
                <a:ext uri="{FF2B5EF4-FFF2-40B4-BE49-F238E27FC236}">
                  <a16:creationId xmlns:a16="http://schemas.microsoft.com/office/drawing/2014/main" id="{717CDD65-1EA7-472F-ABE3-354CF93896D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284663" y="3932238"/>
              <a:ext cx="25400" cy="80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Line 333">
              <a:extLst>
                <a:ext uri="{FF2B5EF4-FFF2-40B4-BE49-F238E27FC236}">
                  <a16:creationId xmlns:a16="http://schemas.microsoft.com/office/drawing/2014/main" id="{298089E9-A9E2-46A5-8A6D-8ACD5F7DA6E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297363" y="3924300"/>
              <a:ext cx="41275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Line 334">
              <a:extLst>
                <a:ext uri="{FF2B5EF4-FFF2-40B4-BE49-F238E27FC236}">
                  <a16:creationId xmlns:a16="http://schemas.microsoft.com/office/drawing/2014/main" id="{DDC44A58-019B-4773-B4FF-A24293A2BF3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24350" y="3924300"/>
              <a:ext cx="53975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Line 335">
              <a:extLst>
                <a:ext uri="{FF2B5EF4-FFF2-40B4-BE49-F238E27FC236}">
                  <a16:creationId xmlns:a16="http://schemas.microsoft.com/office/drawing/2014/main" id="{4D2FD257-A712-4F65-AB42-AA0F032C813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368800" y="3913188"/>
              <a:ext cx="38100" cy="10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Line 336">
              <a:extLst>
                <a:ext uri="{FF2B5EF4-FFF2-40B4-BE49-F238E27FC236}">
                  <a16:creationId xmlns:a16="http://schemas.microsoft.com/office/drawing/2014/main" id="{C3AD8CD3-43F1-4B54-AA95-A0E6298B19C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98963" y="3913188"/>
              <a:ext cx="41275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Line 337">
              <a:extLst>
                <a:ext uri="{FF2B5EF4-FFF2-40B4-BE49-F238E27FC236}">
                  <a16:creationId xmlns:a16="http://schemas.microsoft.com/office/drawing/2014/main" id="{BD1703A0-AEA3-42F1-827E-F84F82E93DA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425950" y="3913188"/>
              <a:ext cx="55563" cy="904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Line 338">
              <a:extLst>
                <a:ext uri="{FF2B5EF4-FFF2-40B4-BE49-F238E27FC236}">
                  <a16:creationId xmlns:a16="http://schemas.microsoft.com/office/drawing/2014/main" id="{AF312EF0-F13F-4DE9-8E6A-0B77F41ADCB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471988" y="3913188"/>
              <a:ext cx="23812" cy="793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Line 339">
              <a:extLst>
                <a:ext uri="{FF2B5EF4-FFF2-40B4-BE49-F238E27FC236}">
                  <a16:creationId xmlns:a16="http://schemas.microsoft.com/office/drawing/2014/main" id="{1CA872DC-CC62-4CB0-AA09-5576E32DECC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429125" y="3908425"/>
              <a:ext cx="38100" cy="10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Line 340">
              <a:extLst>
                <a:ext uri="{FF2B5EF4-FFF2-40B4-BE49-F238E27FC236}">
                  <a16:creationId xmlns:a16="http://schemas.microsoft.com/office/drawing/2014/main" id="{44D195E4-CA40-410C-BD95-ADD4FE6E38F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459288" y="3908425"/>
              <a:ext cx="41275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Line 341">
              <a:extLst>
                <a:ext uri="{FF2B5EF4-FFF2-40B4-BE49-F238E27FC236}">
                  <a16:creationId xmlns:a16="http://schemas.microsoft.com/office/drawing/2014/main" id="{4E58E9D5-1DE8-4E5D-969E-31836037704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487863" y="3908425"/>
              <a:ext cx="52387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Line 342">
              <a:extLst>
                <a:ext uri="{FF2B5EF4-FFF2-40B4-BE49-F238E27FC236}">
                  <a16:creationId xmlns:a16="http://schemas.microsoft.com/office/drawing/2014/main" id="{E8220F66-3DD1-4A70-AA42-DD2CE0190E2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530725" y="3908425"/>
              <a:ext cx="25400" cy="793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Line 343">
              <a:extLst>
                <a:ext uri="{FF2B5EF4-FFF2-40B4-BE49-F238E27FC236}">
                  <a16:creationId xmlns:a16="http://schemas.microsoft.com/office/drawing/2014/main" id="{5AC8215F-AD02-44FE-A3D6-6A1A0A62D84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543425" y="3900488"/>
              <a:ext cx="42863" cy="889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Line 344">
              <a:extLst>
                <a:ext uri="{FF2B5EF4-FFF2-40B4-BE49-F238E27FC236}">
                  <a16:creationId xmlns:a16="http://schemas.microsoft.com/office/drawing/2014/main" id="{50ED6F0B-CF28-4DF5-8375-B5092D7FDFE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572000" y="3900488"/>
              <a:ext cx="55563" cy="889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Line 345">
              <a:extLst>
                <a:ext uri="{FF2B5EF4-FFF2-40B4-BE49-F238E27FC236}">
                  <a16:creationId xmlns:a16="http://schemas.microsoft.com/office/drawing/2014/main" id="{AFA00F8F-15B1-401F-8E6F-22A80E1867C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616450" y="3889375"/>
              <a:ext cx="38100" cy="1000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Line 346">
              <a:extLst>
                <a:ext uri="{FF2B5EF4-FFF2-40B4-BE49-F238E27FC236}">
                  <a16:creationId xmlns:a16="http://schemas.microsoft.com/office/drawing/2014/main" id="{1A5B81DC-D613-40AB-973F-8D69A883F5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46613" y="3889375"/>
              <a:ext cx="41275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Line 347">
              <a:extLst>
                <a:ext uri="{FF2B5EF4-FFF2-40B4-BE49-F238E27FC236}">
                  <a16:creationId xmlns:a16="http://schemas.microsoft.com/office/drawing/2014/main" id="{6439CAF1-EDC8-4CBF-9C9B-1D6BA6E3324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673600" y="3889375"/>
              <a:ext cx="55563" cy="90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286">
              <a:extLst>
                <a:ext uri="{FF2B5EF4-FFF2-40B4-BE49-F238E27FC236}">
                  <a16:creationId xmlns:a16="http://schemas.microsoft.com/office/drawing/2014/main" id="{98B90004-DD20-4018-A793-2F3D805333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20619" y="1441839"/>
              <a:ext cx="2144645" cy="46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38866" tIns="19433" rIns="38866" bIns="19433">
              <a:spAutoFit/>
            </a:bodyPr>
            <a:lstStyle/>
            <a:p>
              <a:pPr algn="ctr" defTabSz="686440" fontAlgn="base">
                <a:spcBef>
                  <a:spcPct val="0"/>
                </a:spcBef>
                <a:spcAft>
                  <a:spcPct val="0"/>
                </a:spcAft>
                <a:buClr>
                  <a:srgbClr val="6CAEDF"/>
                </a:buClr>
                <a:buSzPct val="120000"/>
                <a:defRPr/>
              </a:pPr>
              <a:r>
                <a:rPr lang="ru-RU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Совершенство</a:t>
              </a:r>
              <a:endPara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7413D47D-F81B-4EA5-A482-4DB6111D1885}"/>
              </a:ext>
            </a:extLst>
          </p:cNvPr>
          <p:cNvSpPr txBox="1"/>
          <p:nvPr/>
        </p:nvSpPr>
        <p:spPr>
          <a:xfrm>
            <a:off x="1326586" y="4165876"/>
            <a:ext cx="6243768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6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любой производственной системы - сделать труд производительным, содержательным и привлекательным </a:t>
            </a:r>
          </a:p>
        </p:txBody>
      </p:sp>
    </p:spTree>
    <p:extLst>
      <p:ext uri="{BB962C8B-B14F-4D97-AF65-F5344CB8AC3E}">
        <p14:creationId xmlns:p14="http://schemas.microsoft.com/office/powerpoint/2010/main" val="2516766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20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6028F-38C6-49ED-B8EA-533838C34D59}"/>
              </a:ext>
            </a:extLst>
          </p:cNvPr>
          <p:cNvSpPr txBox="1"/>
          <p:nvPr/>
        </p:nvSpPr>
        <p:spPr>
          <a:xfrm>
            <a:off x="72216" y="615988"/>
            <a:ext cx="8614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5B9BD5">
                    <a:lumMod val="75000"/>
                  </a:srgbClr>
                </a:solidFill>
                <a:latin typeface="Arial" charset="0"/>
                <a:cs typeface="Arial" charset="0"/>
              </a:rPr>
              <a:t>Клуб губернаторов бережливых регионов</a:t>
            </a:r>
            <a:endParaRPr lang="ru-RU" sz="2000" b="1" dirty="0">
              <a:solidFill>
                <a:srgbClr val="5B9BD5">
                  <a:lumMod val="75000"/>
                </a:srgbClr>
              </a:solidFill>
              <a:latin typeface="Arial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F3F1F9-5E52-4F54-A3B2-E02A35DF2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9595" y="1598231"/>
            <a:ext cx="1788040" cy="9577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D51296-FD20-4779-A6DC-15A12EA94E5A}"/>
              </a:ext>
            </a:extLst>
          </p:cNvPr>
          <p:cNvSpPr/>
          <p:nvPr/>
        </p:nvSpPr>
        <p:spPr>
          <a:xfrm>
            <a:off x="3187951" y="993475"/>
            <a:ext cx="25124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Arial"/>
                <a:cs typeface="+mn-cs"/>
              </a:rPr>
              <a:t>Первое заседание Клуба под руководством С.В. Кириенко </a:t>
            </a:r>
            <a:r>
              <a:rPr lang="ru-RU" sz="1000" dirty="0">
                <a:solidFill>
                  <a:prstClr val="black"/>
                </a:solidFill>
                <a:latin typeface="Arial"/>
                <a:cs typeface="+mn-cs"/>
              </a:rPr>
              <a:t/>
            </a:r>
            <a:br>
              <a:rPr lang="ru-RU" sz="1000" dirty="0">
                <a:solidFill>
                  <a:prstClr val="black"/>
                </a:solidFill>
                <a:latin typeface="Arial"/>
                <a:cs typeface="+mn-cs"/>
              </a:rPr>
            </a:br>
            <a:r>
              <a:rPr lang="ru-RU" sz="1000" dirty="0">
                <a:solidFill>
                  <a:prstClr val="black"/>
                </a:solidFill>
                <a:latin typeface="Arial"/>
                <a:cs typeface="+mn-cs"/>
              </a:rPr>
              <a:t>26 декабря 2019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F0EE9D-716D-4B10-99E2-E3D9E94E42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31" y="1598231"/>
            <a:ext cx="1611588" cy="9577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A1C60C5-6543-44F9-9916-C0125BAB379E}"/>
              </a:ext>
            </a:extLst>
          </p:cNvPr>
          <p:cNvSpPr/>
          <p:nvPr/>
        </p:nvSpPr>
        <p:spPr>
          <a:xfrm>
            <a:off x="109097" y="978099"/>
            <a:ext cx="27012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Arial"/>
                <a:cs typeface="+mn-cs"/>
              </a:rPr>
              <a:t>Рождение концепции Клуба на форуме «Производительность 360» </a:t>
            </a:r>
            <a:r>
              <a:rPr lang="ru-RU" sz="1000" dirty="0">
                <a:solidFill>
                  <a:prstClr val="black"/>
                </a:solidFill>
                <a:latin typeface="Arial"/>
                <a:cs typeface="+mn-cs"/>
              </a:rPr>
              <a:t/>
            </a:r>
            <a:br>
              <a:rPr lang="ru-RU" sz="1000" dirty="0">
                <a:solidFill>
                  <a:prstClr val="black"/>
                </a:solidFill>
                <a:latin typeface="Arial"/>
                <a:cs typeface="+mn-cs"/>
              </a:rPr>
            </a:br>
            <a:r>
              <a:rPr lang="ru-RU" sz="1000" dirty="0">
                <a:solidFill>
                  <a:prstClr val="black"/>
                </a:solidFill>
                <a:latin typeface="Arial"/>
                <a:cs typeface="+mn-cs"/>
              </a:rPr>
              <a:t>3 июля 2019 г.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8EF63F-C37E-4D48-BBD0-9CB1FFD6DD2F}"/>
              </a:ext>
            </a:extLst>
          </p:cNvPr>
          <p:cNvSpPr/>
          <p:nvPr/>
        </p:nvSpPr>
        <p:spPr>
          <a:xfrm>
            <a:off x="6381311" y="985130"/>
            <a:ext cx="23379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Arial"/>
                <a:cs typeface="+mn-cs"/>
              </a:rPr>
              <a:t>Первое собрание Координационного совета Клуба </a:t>
            </a:r>
            <a:r>
              <a:rPr lang="ru-RU" sz="1000" dirty="0">
                <a:solidFill>
                  <a:prstClr val="black"/>
                </a:solidFill>
                <a:latin typeface="Arial"/>
                <a:cs typeface="+mn-cs"/>
              </a:rPr>
              <a:t/>
            </a:r>
            <a:br>
              <a:rPr lang="ru-RU" sz="1000" dirty="0">
                <a:solidFill>
                  <a:prstClr val="black"/>
                </a:solidFill>
                <a:latin typeface="Arial"/>
                <a:cs typeface="+mn-cs"/>
              </a:rPr>
            </a:br>
            <a:r>
              <a:rPr lang="ru-RU" sz="1000" dirty="0">
                <a:solidFill>
                  <a:prstClr val="black"/>
                </a:solidFill>
                <a:latin typeface="Arial"/>
                <a:cs typeface="+mn-cs"/>
              </a:rPr>
              <a:t>23 марта 2021 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DE0452-61BF-4690-B027-78FA22DED94D}"/>
              </a:ext>
            </a:extLst>
          </p:cNvPr>
          <p:cNvSpPr txBox="1"/>
          <p:nvPr/>
        </p:nvSpPr>
        <p:spPr>
          <a:xfrm>
            <a:off x="72216" y="2716009"/>
            <a:ext cx="87439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5B9BD5">
                    <a:lumMod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r>
              <a:rPr lang="ru-RU" dirty="0"/>
              <a:t>Ассоциация</a:t>
            </a:r>
            <a:r>
              <a:rPr lang="en-US" dirty="0"/>
              <a:t> </a:t>
            </a:r>
            <a:r>
              <a:rPr lang="ru-RU" dirty="0"/>
              <a:t>производственных систем России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0D5EC1-3B30-4BE6-B4BA-CF931DD4F440}"/>
              </a:ext>
            </a:extLst>
          </p:cNvPr>
          <p:cNvSpPr/>
          <p:nvPr/>
        </p:nvSpPr>
        <p:spPr>
          <a:xfrm>
            <a:off x="-74344" y="3041594"/>
            <a:ext cx="2187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Arial"/>
                <a:cs typeface="+mn-cs"/>
              </a:rPr>
              <a:t>Наб. совет ГК «Росатом»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Arial"/>
                <a:cs typeface="+mn-cs"/>
              </a:rPr>
              <a:t>24 июня 2019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Arial"/>
                <a:cs typeface="+mn-cs"/>
              </a:rPr>
              <a:t>Инициатива Росатома по созданию Ассоциации НПС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0421E06-306C-4F93-90FC-86F59AB73C1A}"/>
              </a:ext>
            </a:extLst>
          </p:cNvPr>
          <p:cNvSpPr/>
          <p:nvPr/>
        </p:nvSpPr>
        <p:spPr>
          <a:xfrm>
            <a:off x="37443" y="3394068"/>
            <a:ext cx="20022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A6B7936-7B74-4951-94C3-F609E11AD8B9}"/>
              </a:ext>
            </a:extLst>
          </p:cNvPr>
          <p:cNvSpPr/>
          <p:nvPr/>
        </p:nvSpPr>
        <p:spPr>
          <a:xfrm>
            <a:off x="2919213" y="3041594"/>
            <a:ext cx="2842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Arial"/>
                <a:cs typeface="+mn-cs"/>
              </a:rPr>
              <a:t>Образование партнерства «Производственные системы России </a:t>
            </a:r>
            <a:br>
              <a:rPr lang="ru-RU" sz="1000" b="1" dirty="0">
                <a:solidFill>
                  <a:prstClr val="black"/>
                </a:solidFill>
                <a:latin typeface="Arial"/>
                <a:cs typeface="+mn-cs"/>
              </a:rPr>
            </a:br>
            <a:r>
              <a:rPr lang="ru-RU" sz="1000" b="1" dirty="0">
                <a:solidFill>
                  <a:prstClr val="black"/>
                </a:solidFill>
                <a:latin typeface="Arial"/>
                <a:cs typeface="+mn-cs"/>
              </a:rPr>
              <a:t>на встрече руководителей компаний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Arial"/>
                <a:cs typeface="+mn-cs"/>
              </a:rPr>
              <a:t>30 сентября 2019 г.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C2C72-E25D-4359-9D82-199DD0A8E5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705"/>
          <a:stretch/>
        </p:blipFill>
        <p:spPr>
          <a:xfrm>
            <a:off x="6234557" y="4256799"/>
            <a:ext cx="390992" cy="2224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195216-4E35-40CB-AE6F-2D4FB2A1B2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6831"/>
          <a:stretch/>
        </p:blipFill>
        <p:spPr>
          <a:xfrm>
            <a:off x="3271715" y="4194701"/>
            <a:ext cx="631832" cy="2950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D09D11-306A-4E70-AC7D-A2453EC4F18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91" b="38949"/>
          <a:stretch/>
        </p:blipFill>
        <p:spPr>
          <a:xfrm>
            <a:off x="914185" y="4248038"/>
            <a:ext cx="228635" cy="1286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08501D9-42D4-44BD-9CBB-1556DFA7BB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654" y="3954434"/>
            <a:ext cx="267084" cy="1224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C3C7F8D-4797-4598-B90D-A77F12A5F6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63897" b="-8437"/>
          <a:stretch/>
        </p:blipFill>
        <p:spPr>
          <a:xfrm>
            <a:off x="2095446" y="3915874"/>
            <a:ext cx="179545" cy="19167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E434CAD-5398-409E-B796-060CC7DECCFB}"/>
              </a:ext>
            </a:extLst>
          </p:cNvPr>
          <p:cNvSpPr/>
          <p:nvPr/>
        </p:nvSpPr>
        <p:spPr>
          <a:xfrm>
            <a:off x="1115659" y="4214560"/>
            <a:ext cx="9163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1"/>
              </a:spcAft>
            </a:pPr>
            <a:r>
              <a:rPr lang="ru-RU" sz="900" dirty="0">
                <a:solidFill>
                  <a:srgbClr val="E7E6E6">
                    <a:lumMod val="10000"/>
                  </a:srgbClr>
                </a:solidFill>
                <a:ea typeface="Times New Roman" panose="02020603050405020304" pitchFamily="18" charset="0"/>
              </a:rPr>
              <a:t>АО «ОСК»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EC708D9-DB57-453A-9B87-AD7CDA0359D5}"/>
              </a:ext>
            </a:extLst>
          </p:cNvPr>
          <p:cNvSpPr/>
          <p:nvPr/>
        </p:nvSpPr>
        <p:spPr>
          <a:xfrm>
            <a:off x="3727198" y="4271270"/>
            <a:ext cx="12457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1"/>
              </a:spcAft>
            </a:pPr>
            <a:r>
              <a:rPr lang="ru-RU" sz="900" dirty="0">
                <a:solidFill>
                  <a:srgbClr val="E7E6E6">
                    <a:lumMod val="10000"/>
                  </a:srgbClr>
                </a:solidFill>
                <a:ea typeface="Times New Roman" panose="02020603050405020304" pitchFamily="18" charset="0"/>
              </a:rPr>
              <a:t>ГК «Роскосмос»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0120131-A68E-4307-ACB8-CC74FB1AAA09}"/>
              </a:ext>
            </a:extLst>
          </p:cNvPr>
          <p:cNvSpPr/>
          <p:nvPr/>
        </p:nvSpPr>
        <p:spPr>
          <a:xfrm>
            <a:off x="2289148" y="3904854"/>
            <a:ext cx="11033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1"/>
              </a:spcAft>
            </a:pPr>
            <a:r>
              <a:rPr lang="ru-RU" sz="900" dirty="0">
                <a:solidFill>
                  <a:srgbClr val="E7E6E6">
                    <a:lumMod val="10000"/>
                  </a:srgbClr>
                </a:solidFill>
                <a:ea typeface="Times New Roman" panose="02020603050405020304" pitchFamily="18" charset="0"/>
              </a:rPr>
              <a:t>ГК «Росатом»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F3F5E0E-584F-4FA0-8C6C-0A392E851491}"/>
              </a:ext>
            </a:extLst>
          </p:cNvPr>
          <p:cNvSpPr/>
          <p:nvPr/>
        </p:nvSpPr>
        <p:spPr>
          <a:xfrm>
            <a:off x="6530644" y="4282742"/>
            <a:ext cx="14175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1"/>
              </a:spcAft>
            </a:pPr>
            <a:r>
              <a:rPr lang="ru-RU" sz="900" dirty="0">
                <a:solidFill>
                  <a:srgbClr val="E7E6E6">
                    <a:lumMod val="10000"/>
                  </a:srgbClr>
                </a:solidFill>
                <a:ea typeface="Times New Roman" panose="02020603050405020304" pitchFamily="18" charset="0"/>
              </a:rPr>
              <a:t>ПАО «Ростелеком»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5FFCAC4-F8B1-424B-8277-29F001AEB602}"/>
              </a:ext>
            </a:extLst>
          </p:cNvPr>
          <p:cNvSpPr/>
          <p:nvPr/>
        </p:nvSpPr>
        <p:spPr>
          <a:xfrm>
            <a:off x="5285603" y="3894349"/>
            <a:ext cx="10957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1"/>
              </a:spcAft>
            </a:pPr>
            <a:r>
              <a:rPr lang="ru-RU" sz="900" dirty="0">
                <a:solidFill>
                  <a:srgbClr val="E7E6E6">
                    <a:lumMod val="10000"/>
                  </a:srgbClr>
                </a:solidFill>
                <a:ea typeface="Times New Roman" panose="02020603050405020304" pitchFamily="18" charset="0"/>
              </a:rPr>
              <a:t>ОАО «РЖД»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D0B9DF0-A98F-4F56-BFE3-3710649BDFD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534"/>
          <a:stretch/>
        </p:blipFill>
        <p:spPr>
          <a:xfrm>
            <a:off x="5049554" y="4588659"/>
            <a:ext cx="227449" cy="25134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EC024AC-E45C-48EC-BC10-2DB5F404845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675" b="45307"/>
          <a:stretch/>
        </p:blipFill>
        <p:spPr>
          <a:xfrm>
            <a:off x="6989582" y="4627710"/>
            <a:ext cx="142802" cy="144754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85A7E85F-DD8A-4BA3-92E9-E0AF760F7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89" r="80761" b="29940"/>
          <a:stretch/>
        </p:blipFill>
        <p:spPr bwMode="auto">
          <a:xfrm>
            <a:off x="2094782" y="4604097"/>
            <a:ext cx="179135" cy="2326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CEC7ED9-A8A3-4298-B312-CAA5146860AC}"/>
              </a:ext>
            </a:extLst>
          </p:cNvPr>
          <p:cNvSpPr/>
          <p:nvPr/>
        </p:nvSpPr>
        <p:spPr>
          <a:xfrm>
            <a:off x="2271419" y="4583790"/>
            <a:ext cx="12933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1"/>
              </a:spcAft>
            </a:pPr>
            <a:r>
              <a:rPr lang="ru-RU" sz="900" dirty="0">
                <a:solidFill>
                  <a:srgbClr val="E7E6E6">
                    <a:lumMod val="10000"/>
                  </a:srgbClr>
                </a:solidFill>
                <a:ea typeface="Times New Roman" panose="02020603050405020304" pitchFamily="18" charset="0"/>
              </a:rPr>
              <a:t>ПАО «ОАК»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3AA2F09-5ABB-4D51-987E-3ADC88DD0163}"/>
              </a:ext>
            </a:extLst>
          </p:cNvPr>
          <p:cNvSpPr/>
          <p:nvPr/>
        </p:nvSpPr>
        <p:spPr>
          <a:xfrm>
            <a:off x="7178251" y="4604097"/>
            <a:ext cx="17139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1"/>
              </a:spcAft>
            </a:pPr>
            <a:r>
              <a:rPr lang="ru-RU" sz="900" dirty="0">
                <a:solidFill>
                  <a:srgbClr val="E7E6E6">
                    <a:lumMod val="10000"/>
                  </a:srgbClr>
                </a:solidFill>
                <a:ea typeface="Times New Roman" panose="02020603050405020304" pitchFamily="18" charset="0"/>
              </a:rPr>
              <a:t>АО «Концерн «Калашников»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2E4281B-6E0D-40FD-95B5-CA8239254426}"/>
              </a:ext>
            </a:extLst>
          </p:cNvPr>
          <p:cNvSpPr/>
          <p:nvPr/>
        </p:nvSpPr>
        <p:spPr>
          <a:xfrm>
            <a:off x="5224887" y="4604097"/>
            <a:ext cx="10957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1"/>
              </a:spcAft>
            </a:pPr>
            <a:r>
              <a:rPr lang="ru-RU" sz="900" dirty="0">
                <a:solidFill>
                  <a:srgbClr val="E7E6E6">
                    <a:lumMod val="10000"/>
                  </a:srgbClr>
                </a:solidFill>
                <a:ea typeface="Times New Roman" panose="02020603050405020304" pitchFamily="18" charset="0"/>
              </a:rPr>
              <a:t>АО «ОДК»</a:t>
            </a:r>
          </a:p>
        </p:txBody>
      </p:sp>
      <p:pic>
        <p:nvPicPr>
          <p:cNvPr id="30" name="Picture 2" descr="C:\Users\20907856\AppData\Local\Microsoft\Windows\Temporary Internet Files\Content.Outlook\XQORRWP3\IMG_6354.jpg">
            <a:extLst>
              <a:ext uri="{FF2B5EF4-FFF2-40B4-BE49-F238E27FC236}">
                <a16:creationId xmlns:a16="http://schemas.microsoft.com/office/drawing/2014/main" id="{88AF29FD-4224-4A29-8AD6-413CFA6A0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212"/>
          <a:stretch/>
        </p:blipFill>
        <p:spPr bwMode="auto">
          <a:xfrm>
            <a:off x="124972" y="4615116"/>
            <a:ext cx="185452" cy="2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2AAC1FE-D6C5-4F03-8C5A-9D043357EEAF}"/>
              </a:ext>
            </a:extLst>
          </p:cNvPr>
          <p:cNvSpPr/>
          <p:nvPr/>
        </p:nvSpPr>
        <p:spPr>
          <a:xfrm>
            <a:off x="310424" y="4604097"/>
            <a:ext cx="10957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1"/>
              </a:spcAft>
            </a:pPr>
            <a:r>
              <a:rPr lang="ru-RU" sz="900" dirty="0">
                <a:solidFill>
                  <a:srgbClr val="E7E6E6">
                    <a:lumMod val="10000"/>
                  </a:srgbClr>
                </a:solidFill>
                <a:ea typeface="Times New Roman" panose="02020603050405020304" pitchFamily="18" charset="0"/>
              </a:rPr>
              <a:t>АО «ОПК»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B1A54F9-F221-4369-8689-B815BE7BCB8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66"/>
          <a:stretch/>
        </p:blipFill>
        <p:spPr>
          <a:xfrm>
            <a:off x="7006607" y="3812503"/>
            <a:ext cx="188505" cy="338621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94ED295-CB04-447D-A7B0-0289A6A2C0A4}"/>
              </a:ext>
            </a:extLst>
          </p:cNvPr>
          <p:cNvSpPr/>
          <p:nvPr/>
        </p:nvSpPr>
        <p:spPr>
          <a:xfrm>
            <a:off x="7178251" y="3874091"/>
            <a:ext cx="15370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1"/>
              </a:spcAft>
            </a:pPr>
            <a:r>
              <a:rPr lang="ru-RU" sz="900" dirty="0">
                <a:solidFill>
                  <a:srgbClr val="E7E6E6">
                    <a:lumMod val="10000"/>
                  </a:srgbClr>
                </a:solidFill>
                <a:ea typeface="Times New Roman" panose="02020603050405020304" pitchFamily="18" charset="0"/>
              </a:rPr>
              <a:t>АО «Вертолеты России»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12D9053-A50C-4C45-A0F1-4A941B1C5588}"/>
              </a:ext>
            </a:extLst>
          </p:cNvPr>
          <p:cNvSpPr/>
          <p:nvPr/>
        </p:nvSpPr>
        <p:spPr>
          <a:xfrm>
            <a:off x="6259131" y="3041594"/>
            <a:ext cx="24906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Arial"/>
                <a:cs typeface="+mn-cs"/>
              </a:rPr>
              <a:t>Реализация проектов между компаниями-участниками </a:t>
            </a:r>
            <a:br>
              <a:rPr lang="ru-RU" sz="1000" b="1" dirty="0">
                <a:solidFill>
                  <a:prstClr val="black"/>
                </a:solidFill>
                <a:latin typeface="Arial"/>
                <a:cs typeface="+mn-cs"/>
              </a:rPr>
            </a:br>
            <a:r>
              <a:rPr lang="ru-RU" sz="1000" b="1" dirty="0">
                <a:solidFill>
                  <a:prstClr val="black"/>
                </a:solidFill>
                <a:latin typeface="Arial"/>
                <a:cs typeface="+mn-cs"/>
              </a:rPr>
              <a:t>и заводами-«побратимами»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Arial"/>
                <a:cs typeface="+mn-cs"/>
              </a:rPr>
              <a:t>2019-2021 г.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49734BC-D8F9-48F4-876A-17157DCBF23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16335" r="16578" b="12879"/>
          <a:stretch/>
        </p:blipFill>
        <p:spPr>
          <a:xfrm>
            <a:off x="6858388" y="1567635"/>
            <a:ext cx="1536760" cy="991581"/>
          </a:xfrm>
          <a:prstGeom prst="rect">
            <a:avLst/>
          </a:prstGeom>
        </p:spPr>
      </p:pic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D76A60BF-E1B3-40E7-8CB4-D9C63168AE56}"/>
              </a:ext>
            </a:extLst>
          </p:cNvPr>
          <p:cNvCxnSpPr>
            <a:cxnSpLocks/>
          </p:cNvCxnSpPr>
          <p:nvPr/>
        </p:nvCxnSpPr>
        <p:spPr>
          <a:xfrm flipV="1">
            <a:off x="3288242" y="3977797"/>
            <a:ext cx="1500035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ABA764ED-47FE-4F71-9522-8F34D484DD1D}"/>
              </a:ext>
            </a:extLst>
          </p:cNvPr>
          <p:cNvCxnSpPr>
            <a:cxnSpLocks/>
          </p:cNvCxnSpPr>
          <p:nvPr/>
        </p:nvCxnSpPr>
        <p:spPr>
          <a:xfrm flipH="1">
            <a:off x="3288242" y="4053997"/>
            <a:ext cx="1523891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60FEFA5D-2C6B-4A2D-805D-123691D1071F}"/>
              </a:ext>
            </a:extLst>
          </p:cNvPr>
          <p:cNvCxnSpPr>
            <a:cxnSpLocks/>
          </p:cNvCxnSpPr>
          <p:nvPr/>
        </p:nvCxnSpPr>
        <p:spPr>
          <a:xfrm>
            <a:off x="6155623" y="3933565"/>
            <a:ext cx="655489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3D9EA09C-CC2B-4731-9AD2-6533D3EAC1BB}"/>
              </a:ext>
            </a:extLst>
          </p:cNvPr>
          <p:cNvCxnSpPr>
            <a:cxnSpLocks/>
          </p:cNvCxnSpPr>
          <p:nvPr/>
        </p:nvCxnSpPr>
        <p:spPr>
          <a:xfrm flipH="1" flipV="1">
            <a:off x="6155623" y="4009765"/>
            <a:ext cx="655488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39AF93BF-41BB-4DAD-8641-76210955881D}"/>
              </a:ext>
            </a:extLst>
          </p:cNvPr>
          <p:cNvCxnSpPr>
            <a:cxnSpLocks/>
          </p:cNvCxnSpPr>
          <p:nvPr/>
        </p:nvCxnSpPr>
        <p:spPr>
          <a:xfrm flipH="1">
            <a:off x="1528942" y="4053998"/>
            <a:ext cx="442266" cy="122791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C9BC3794-D0D9-42AE-A5DD-5A2929EA8837}"/>
              </a:ext>
            </a:extLst>
          </p:cNvPr>
          <p:cNvCxnSpPr>
            <a:cxnSpLocks/>
          </p:cNvCxnSpPr>
          <p:nvPr/>
        </p:nvCxnSpPr>
        <p:spPr>
          <a:xfrm flipV="1">
            <a:off x="1398984" y="4009765"/>
            <a:ext cx="478235" cy="146256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A6436338-E7AB-4F92-B3EC-8638FFFCDF22}"/>
              </a:ext>
            </a:extLst>
          </p:cNvPr>
          <p:cNvCxnSpPr>
            <a:cxnSpLocks/>
          </p:cNvCxnSpPr>
          <p:nvPr/>
        </p:nvCxnSpPr>
        <p:spPr>
          <a:xfrm flipH="1">
            <a:off x="2584021" y="4192459"/>
            <a:ext cx="0" cy="354972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0E368BAE-8E68-492F-95B0-2E65F275002B}"/>
              </a:ext>
            </a:extLst>
          </p:cNvPr>
          <p:cNvCxnSpPr>
            <a:cxnSpLocks/>
          </p:cNvCxnSpPr>
          <p:nvPr/>
        </p:nvCxnSpPr>
        <p:spPr>
          <a:xfrm flipV="1">
            <a:off x="2652965" y="4175344"/>
            <a:ext cx="0" cy="36000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07BCA54C-0C5C-4AA4-B6F0-E23759669AC6}"/>
              </a:ext>
            </a:extLst>
          </p:cNvPr>
          <p:cNvCxnSpPr>
            <a:cxnSpLocks/>
          </p:cNvCxnSpPr>
          <p:nvPr/>
        </p:nvCxnSpPr>
        <p:spPr>
          <a:xfrm>
            <a:off x="3012774" y="4154691"/>
            <a:ext cx="393239" cy="151344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8EA0D8E1-C7A3-41FE-AC00-B94FED4BD110}"/>
              </a:ext>
            </a:extLst>
          </p:cNvPr>
          <p:cNvCxnSpPr>
            <a:cxnSpLocks/>
          </p:cNvCxnSpPr>
          <p:nvPr/>
        </p:nvCxnSpPr>
        <p:spPr>
          <a:xfrm flipH="1" flipV="1">
            <a:off x="2952194" y="4206116"/>
            <a:ext cx="414058" cy="165763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B217A794-6D03-4793-924C-DC72DB7D17CB}"/>
              </a:ext>
            </a:extLst>
          </p:cNvPr>
          <p:cNvCxnSpPr>
            <a:cxnSpLocks/>
          </p:cNvCxnSpPr>
          <p:nvPr/>
        </p:nvCxnSpPr>
        <p:spPr>
          <a:xfrm>
            <a:off x="4716413" y="4452335"/>
            <a:ext cx="307996" cy="151763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2256CF32-26CD-45E7-99E3-A12ED4AD8A35}"/>
              </a:ext>
            </a:extLst>
          </p:cNvPr>
          <p:cNvCxnSpPr>
            <a:cxnSpLocks/>
          </p:cNvCxnSpPr>
          <p:nvPr/>
        </p:nvCxnSpPr>
        <p:spPr>
          <a:xfrm flipH="1" flipV="1">
            <a:off x="4640640" y="4476600"/>
            <a:ext cx="325741" cy="165762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5341A639-559F-46AC-BEB9-9FACC347FE55}"/>
              </a:ext>
            </a:extLst>
          </p:cNvPr>
          <p:cNvCxnSpPr>
            <a:cxnSpLocks/>
          </p:cNvCxnSpPr>
          <p:nvPr/>
        </p:nvCxnSpPr>
        <p:spPr>
          <a:xfrm flipH="1">
            <a:off x="5900712" y="4497854"/>
            <a:ext cx="336190" cy="171872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30714E09-87DF-4ABA-9EDC-8AE720292612}"/>
              </a:ext>
            </a:extLst>
          </p:cNvPr>
          <p:cNvCxnSpPr>
            <a:cxnSpLocks/>
          </p:cNvCxnSpPr>
          <p:nvPr/>
        </p:nvCxnSpPr>
        <p:spPr>
          <a:xfrm flipV="1">
            <a:off x="5854696" y="4445392"/>
            <a:ext cx="348204" cy="17662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934C883C-4A5F-4444-9CB1-88D643059A28}"/>
              </a:ext>
            </a:extLst>
          </p:cNvPr>
          <p:cNvCxnSpPr>
            <a:cxnSpLocks/>
          </p:cNvCxnSpPr>
          <p:nvPr/>
        </p:nvCxnSpPr>
        <p:spPr>
          <a:xfrm flipH="1">
            <a:off x="4734065" y="4183472"/>
            <a:ext cx="336190" cy="171872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801813C6-A54D-473C-A887-38D35A9A07C1}"/>
              </a:ext>
            </a:extLst>
          </p:cNvPr>
          <p:cNvCxnSpPr>
            <a:cxnSpLocks/>
          </p:cNvCxnSpPr>
          <p:nvPr/>
        </p:nvCxnSpPr>
        <p:spPr>
          <a:xfrm flipV="1">
            <a:off x="4688049" y="4131010"/>
            <a:ext cx="348204" cy="17662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963349DE-2B94-4644-B75A-2AB8E21F5E5F}"/>
              </a:ext>
            </a:extLst>
          </p:cNvPr>
          <p:cNvCxnSpPr>
            <a:cxnSpLocks/>
          </p:cNvCxnSpPr>
          <p:nvPr/>
        </p:nvCxnSpPr>
        <p:spPr>
          <a:xfrm>
            <a:off x="6202900" y="4658952"/>
            <a:ext cx="655489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E58CDF59-9C3F-4F12-A8B8-558816039003}"/>
              </a:ext>
            </a:extLst>
          </p:cNvPr>
          <p:cNvCxnSpPr>
            <a:cxnSpLocks/>
          </p:cNvCxnSpPr>
          <p:nvPr/>
        </p:nvCxnSpPr>
        <p:spPr>
          <a:xfrm flipH="1" flipV="1">
            <a:off x="6202900" y="4735152"/>
            <a:ext cx="655488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4D5986D4-5A51-49CF-85F2-97A2A420DE1D}"/>
              </a:ext>
            </a:extLst>
          </p:cNvPr>
          <p:cNvCxnSpPr>
            <a:cxnSpLocks/>
          </p:cNvCxnSpPr>
          <p:nvPr/>
        </p:nvCxnSpPr>
        <p:spPr>
          <a:xfrm>
            <a:off x="1201198" y="4668711"/>
            <a:ext cx="655489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DA71FCB8-2AF2-4ACF-9865-5C7286B86739}"/>
              </a:ext>
            </a:extLst>
          </p:cNvPr>
          <p:cNvCxnSpPr>
            <a:cxnSpLocks/>
          </p:cNvCxnSpPr>
          <p:nvPr/>
        </p:nvCxnSpPr>
        <p:spPr>
          <a:xfrm flipH="1" flipV="1">
            <a:off x="1201198" y="4744911"/>
            <a:ext cx="655488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B15A8A21-198F-442A-BA22-2D928BE7D95C}"/>
              </a:ext>
            </a:extLst>
          </p:cNvPr>
          <p:cNvCxnSpPr>
            <a:cxnSpLocks/>
          </p:cNvCxnSpPr>
          <p:nvPr/>
        </p:nvCxnSpPr>
        <p:spPr>
          <a:xfrm flipV="1">
            <a:off x="3164159" y="4664065"/>
            <a:ext cx="1500035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FE34AFFE-9D79-40DC-A3D5-993FC946FA48}"/>
              </a:ext>
            </a:extLst>
          </p:cNvPr>
          <p:cNvCxnSpPr>
            <a:cxnSpLocks/>
          </p:cNvCxnSpPr>
          <p:nvPr/>
        </p:nvCxnSpPr>
        <p:spPr>
          <a:xfrm flipH="1">
            <a:off x="3164159" y="4740265"/>
            <a:ext cx="1523891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7C7481B8-65B5-44E4-A3F5-6BF62C19C48D}"/>
              </a:ext>
            </a:extLst>
          </p:cNvPr>
          <p:cNvCxnSpPr>
            <a:cxnSpLocks/>
          </p:cNvCxnSpPr>
          <p:nvPr/>
        </p:nvCxnSpPr>
        <p:spPr>
          <a:xfrm>
            <a:off x="1829502" y="4404873"/>
            <a:ext cx="307996" cy="151763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DF27019C-3405-4CD8-86C3-0AAFD550FE60}"/>
              </a:ext>
            </a:extLst>
          </p:cNvPr>
          <p:cNvCxnSpPr>
            <a:cxnSpLocks/>
          </p:cNvCxnSpPr>
          <p:nvPr/>
        </p:nvCxnSpPr>
        <p:spPr>
          <a:xfrm flipH="1" flipV="1">
            <a:off x="1753729" y="4429138"/>
            <a:ext cx="325741" cy="165762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5BFD62FE-81C7-4643-8974-77F95A4852AD}"/>
              </a:ext>
            </a:extLst>
          </p:cNvPr>
          <p:cNvCxnSpPr>
            <a:cxnSpLocks/>
          </p:cNvCxnSpPr>
          <p:nvPr/>
        </p:nvCxnSpPr>
        <p:spPr>
          <a:xfrm flipH="1">
            <a:off x="523008" y="4407806"/>
            <a:ext cx="336190" cy="171872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136A96A7-6345-41E7-BDCD-741F355737AB}"/>
              </a:ext>
            </a:extLst>
          </p:cNvPr>
          <p:cNvCxnSpPr>
            <a:cxnSpLocks/>
          </p:cNvCxnSpPr>
          <p:nvPr/>
        </p:nvCxnSpPr>
        <p:spPr>
          <a:xfrm flipV="1">
            <a:off x="476992" y="4355344"/>
            <a:ext cx="348204" cy="17662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A61D0DD4-601E-4C95-9B20-24224BAF949B}"/>
              </a:ext>
            </a:extLst>
          </p:cNvPr>
          <p:cNvCxnSpPr>
            <a:cxnSpLocks/>
            <a:endCxn id="23" idx="2"/>
          </p:cNvCxnSpPr>
          <p:nvPr/>
        </p:nvCxnSpPr>
        <p:spPr>
          <a:xfrm flipH="1" flipV="1">
            <a:off x="5833458" y="4125182"/>
            <a:ext cx="364637" cy="251487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D1D3505E-A7D8-428D-8642-410DB3CDE012}"/>
              </a:ext>
            </a:extLst>
          </p:cNvPr>
          <p:cNvCxnSpPr>
            <a:cxnSpLocks/>
          </p:cNvCxnSpPr>
          <p:nvPr/>
        </p:nvCxnSpPr>
        <p:spPr>
          <a:xfrm>
            <a:off x="5963031" y="4138240"/>
            <a:ext cx="281460" cy="202236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Заголовок 1">
            <a:extLst>
              <a:ext uri="{FF2B5EF4-FFF2-40B4-BE49-F238E27FC236}">
                <a16:creationId xmlns:a16="http://schemas.microsoft.com/office/drawing/2014/main" id="{99F2B033-E83A-4E29-A20C-D46CE4CFAF0A}"/>
              </a:ext>
            </a:extLst>
          </p:cNvPr>
          <p:cNvSpPr txBox="1">
            <a:spLocks/>
          </p:cNvSpPr>
          <p:nvPr/>
        </p:nvSpPr>
        <p:spPr bwMode="auto">
          <a:xfrm>
            <a:off x="820169" y="-71370"/>
            <a:ext cx="6891954" cy="62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Коммуникации на страновом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409945427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4CF840A-1343-4CCF-9C3B-70C672F2C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443023"/>
              </p:ext>
            </p:extLst>
          </p:nvPr>
        </p:nvGraphicFramePr>
        <p:xfrm>
          <a:off x="305595" y="957475"/>
          <a:ext cx="8691567" cy="2268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7189">
                  <a:extLst>
                    <a:ext uri="{9D8B030D-6E8A-4147-A177-3AD203B41FA5}">
                      <a16:colId xmlns:a16="http://schemas.microsoft.com/office/drawing/2014/main" val="2634995648"/>
                    </a:ext>
                  </a:extLst>
                </a:gridCol>
                <a:gridCol w="2797549">
                  <a:extLst>
                    <a:ext uri="{9D8B030D-6E8A-4147-A177-3AD203B41FA5}">
                      <a16:colId xmlns:a16="http://schemas.microsoft.com/office/drawing/2014/main" val="70758236"/>
                    </a:ext>
                  </a:extLst>
                </a:gridCol>
                <a:gridCol w="2996829">
                  <a:extLst>
                    <a:ext uri="{9D8B030D-6E8A-4147-A177-3AD203B41FA5}">
                      <a16:colId xmlns:a16="http://schemas.microsoft.com/office/drawing/2014/main" val="2218894098"/>
                    </a:ext>
                  </a:extLst>
                </a:gridCol>
              </a:tblGrid>
              <a:tr h="2268731">
                <a:tc>
                  <a:txBody>
                    <a:bodyPr/>
                    <a:lstStyle/>
                    <a:p>
                      <a:pPr marL="4508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Ассоциация Бережливых ВУЗов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/>
                    </a:p>
                    <a:p>
                      <a:pPr marL="4508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с 28.11.2018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0" dirty="0"/>
                    </a:p>
                  </a:txBody>
                  <a:tcPr marL="45720" marR="4572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49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Лига бережливых колледжей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/>
                    </a:p>
                    <a:p>
                      <a:pPr marL="6270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 с 28.05.2019</a:t>
                      </a:r>
                    </a:p>
                    <a:p>
                      <a:pPr algn="ctr"/>
                      <a:endParaRPr lang="ru-RU" sz="1050" baseline="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Клуб директоров бережливых школ и детских садов</a:t>
                      </a:r>
                    </a:p>
                    <a:p>
                      <a:pPr marL="4508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     с 12.09.2019</a:t>
                      </a:r>
                    </a:p>
                    <a:p>
                      <a:endParaRPr lang="ru-RU" sz="105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837425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40BED1-C94C-431B-9B9A-69053B25A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5" y="1016126"/>
            <a:ext cx="404106" cy="5840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04AD6F-8CA7-46BF-9334-B1212D1BF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21284" r="12635" b="24117"/>
          <a:stretch/>
        </p:blipFill>
        <p:spPr>
          <a:xfrm>
            <a:off x="3237992" y="999014"/>
            <a:ext cx="544905" cy="5592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C6E82D-2EF4-4B6A-BC15-4C604286E8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7"/>
          <a:stretch/>
        </p:blipFill>
        <p:spPr>
          <a:xfrm>
            <a:off x="6038735" y="999014"/>
            <a:ext cx="544905" cy="5250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75D5D89-A888-433B-9599-6F99641A60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97" y="1881833"/>
            <a:ext cx="1051822" cy="12982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97FD1BC-09FB-488E-A085-1D0E3D3110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7770" b="11963"/>
          <a:stretch/>
        </p:blipFill>
        <p:spPr>
          <a:xfrm>
            <a:off x="364473" y="1882438"/>
            <a:ext cx="1111702" cy="12976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4544CD-3023-41FC-8EBA-0892F08253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2" r="22616"/>
          <a:stretch/>
        </p:blipFill>
        <p:spPr>
          <a:xfrm>
            <a:off x="3299860" y="1882438"/>
            <a:ext cx="1027867" cy="129825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6EB8E1E-A4E3-4676-92E7-2C7DF52BB649}"/>
              </a:ext>
            </a:extLst>
          </p:cNvPr>
          <p:cNvSpPr/>
          <p:nvPr/>
        </p:nvSpPr>
        <p:spPr>
          <a:xfrm>
            <a:off x="618489" y="1540789"/>
            <a:ext cx="23916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2021: 15 вузов и 5 кандидатов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330ED43-CED7-443F-9BC0-E0B5FFE819CA}"/>
              </a:ext>
            </a:extLst>
          </p:cNvPr>
          <p:cNvSpPr/>
          <p:nvPr/>
        </p:nvSpPr>
        <p:spPr>
          <a:xfrm>
            <a:off x="1476175" y="1856309"/>
            <a:ext cx="140814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Председатель:</a:t>
            </a: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Куижева 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Саида Казбековна,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ректор Майкопского государственного технологического университета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03D4A6D-184D-4A83-BE2B-C5B314AF8049}"/>
              </a:ext>
            </a:extLst>
          </p:cNvPr>
          <p:cNvSpPr/>
          <p:nvPr/>
        </p:nvSpPr>
        <p:spPr>
          <a:xfrm>
            <a:off x="3703966" y="1540788"/>
            <a:ext cx="21582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488" lvl="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2021: 10 ССУЗ и 15 кандидатов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3757D9C-CC58-42A3-A11D-21235D82A795}"/>
              </a:ext>
            </a:extLst>
          </p:cNvPr>
          <p:cNvSpPr/>
          <p:nvPr/>
        </p:nvSpPr>
        <p:spPr>
          <a:xfrm>
            <a:off x="6479453" y="1540788"/>
            <a:ext cx="19787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488" lvl="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2021: 12 школ и 2 кандидата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989C786-8016-4FA4-A404-C456584213A6}"/>
              </a:ext>
            </a:extLst>
          </p:cNvPr>
          <p:cNvSpPr/>
          <p:nvPr/>
        </p:nvSpPr>
        <p:spPr>
          <a:xfrm>
            <a:off x="4327727" y="1848805"/>
            <a:ext cx="16050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Председатель:</a:t>
            </a: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Зарубин 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Сергей Семенович,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директор Белгородского механико-технологического техникума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B12366F-5D74-4FC4-9D03-A6CB539882C7}"/>
              </a:ext>
            </a:extLst>
          </p:cNvPr>
          <p:cNvSpPr/>
          <p:nvPr/>
        </p:nvSpPr>
        <p:spPr>
          <a:xfrm>
            <a:off x="7187147" y="1848805"/>
            <a:ext cx="16050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Председатель:</a:t>
            </a: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Мурышкина 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Елена Вадимовна,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директор Губернаторского многопрофильного лицея-интерната,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г. Кемерово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9BF286C-FE16-422A-A25A-721B7F1A0805}"/>
              </a:ext>
            </a:extLst>
          </p:cNvPr>
          <p:cNvSpPr/>
          <p:nvPr/>
        </p:nvSpPr>
        <p:spPr>
          <a:xfrm>
            <a:off x="4946133" y="3767980"/>
            <a:ext cx="3275013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координационный комитет при Клубе Губернаторов бережливых регионов</a:t>
            </a:r>
          </a:p>
          <a:p>
            <a:pPr lvl="0">
              <a:spcBef>
                <a:spcPts val="600"/>
              </a:spcBef>
              <a:defRPr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межрегиональный методологический комитет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9BF286C-FE16-422A-A25A-721B7F1A0805}"/>
              </a:ext>
            </a:extLst>
          </p:cNvPr>
          <p:cNvSpPr/>
          <p:nvPr/>
        </p:nvSpPr>
        <p:spPr>
          <a:xfrm>
            <a:off x="305595" y="3343863"/>
            <a:ext cx="41140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Совет региональных органов власти в области образования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EACDD66-CB23-4E48-AB7B-0439264591D0}"/>
              </a:ext>
            </a:extLst>
          </p:cNvPr>
          <p:cNvSpPr txBox="1">
            <a:spLocks/>
          </p:cNvSpPr>
          <p:nvPr/>
        </p:nvSpPr>
        <p:spPr bwMode="auto">
          <a:xfrm>
            <a:off x="820169" y="-71370"/>
            <a:ext cx="6891954" cy="62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Коммуникации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в масштабе Российской Федерации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Arial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473" y="3723319"/>
            <a:ext cx="1111702" cy="1111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1112" y="3550385"/>
            <a:ext cx="16887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10.11.2021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Совета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Балакирева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Софья Юрьевна, 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министр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и науки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Кузбасса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42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22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2" y="4227315"/>
            <a:ext cx="4534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Главный врач майкопской городской поликлиники № 3, 2017 год.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964" y="1582338"/>
            <a:ext cx="3600400" cy="2614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Овальная выноска 5"/>
          <p:cNvSpPr/>
          <p:nvPr/>
        </p:nvSpPr>
        <p:spPr>
          <a:xfrm>
            <a:off x="521909" y="729110"/>
            <a:ext cx="3650455" cy="584775"/>
          </a:xfrm>
          <a:prstGeom prst="wedgeEllipseCallout">
            <a:avLst>
              <a:gd name="adj1" fmla="val 2823"/>
              <a:gd name="adj2" fmla="val 213932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848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862" y="729110"/>
            <a:ext cx="4054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Arial Unicode MS" panose="020B0604020202020204" pitchFamily="34" charset="-128"/>
              </a:rPr>
              <a:t>А вы знаете, за эти 3 месяца 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Arial Unicode MS" panose="020B0604020202020204" pitchFamily="34" charset="-128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Arial Unicode MS" panose="020B0604020202020204" pitchFamily="34" charset="-128"/>
              </a:rPr>
              <a:t>я стала намного лучше!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172364" y="2317858"/>
            <a:ext cx="4864134" cy="1011129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Главный эффект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лин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-преобразований – </a:t>
            </a:r>
            <a:b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изменение людей в лучшую сторону, через улучшение своих процессов! </a:t>
            </a:r>
          </a:p>
        </p:txBody>
      </p:sp>
    </p:spTree>
    <p:extLst>
      <p:ext uri="{BB962C8B-B14F-4D97-AF65-F5344CB8AC3E}">
        <p14:creationId xmlns:p14="http://schemas.microsoft.com/office/powerpoint/2010/main" val="353197132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4092" y="1359835"/>
            <a:ext cx="784765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644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3274"/>
                </a:solidFill>
              </a:rPr>
              <a:t>2-я часть: Текущие задачи и результаты региона. </a:t>
            </a:r>
            <a:endParaRPr lang="ru-RU" altLang="ru-RU" sz="1600" dirty="0">
              <a:solidFill>
                <a:srgbClr val="003274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EB56BA8-40F9-4862-96E6-483461D9D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91" y="3807093"/>
            <a:ext cx="53488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644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3274"/>
                </a:solidFill>
              </a:rPr>
              <a:t>Регион разрабатывает самостоятельно</a:t>
            </a:r>
            <a:endParaRPr lang="ru-RU" altLang="ru-RU" sz="1050" i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5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3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4118" y="961636"/>
            <a:ext cx="8756650" cy="27052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Формула изменений А. Эйнштейна: </a:t>
            </a:r>
          </a:p>
          <a:p>
            <a:pPr>
              <a:buFont typeface="Symbol" pitchFamily="18" charset="2"/>
              <a:buNone/>
            </a:pPr>
            <a:r>
              <a:rPr lang="ru-R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000" dirty="0">
                <a:solidFill>
                  <a:srgbClr val="FA28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00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000" dirty="0">
                <a:solidFill>
                  <a:srgbClr val="1081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где</a:t>
            </a:r>
          </a:p>
          <a:p>
            <a:pPr>
              <a:buFont typeface="Symbol" pitchFamily="18" charset="2"/>
              <a:buNone/>
            </a:pPr>
            <a:r>
              <a:rPr lang="ru-R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результат</a:t>
            </a:r>
          </a:p>
          <a:p>
            <a:pPr>
              <a:buFont typeface="Symbol" pitchFamily="18" charset="2"/>
              <a:buNone/>
            </a:pPr>
            <a:r>
              <a:rPr lang="ru-RU" sz="2000" dirty="0">
                <a:solidFill>
                  <a:srgbClr val="FA28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активная работа (осмысленный и вдохновляющий труд) </a:t>
            </a:r>
          </a:p>
          <a:p>
            <a:pPr>
              <a:buFont typeface="Symbol" pitchFamily="18" charset="2"/>
              <a:buNone/>
            </a:pPr>
            <a:r>
              <a:rPr lang="ru-RU" sz="200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игра (выход за рамки привычного) </a:t>
            </a:r>
          </a:p>
          <a:p>
            <a:pPr>
              <a:buFont typeface="Symbol" pitchFamily="18" charset="2"/>
              <a:buNone/>
            </a:pPr>
            <a:r>
              <a:rPr lang="ru-RU" sz="2000" dirty="0">
                <a:solidFill>
                  <a:srgbClr val="1081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внимание (ресурсы окружающего мира становятся доступными только спокойному и открытому уму)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6" y="3782405"/>
            <a:ext cx="813690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A28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Какая формула изменений у вас существует сегодня?</a:t>
            </a:r>
          </a:p>
          <a:p>
            <a:pPr marL="360363" marR="0" lvl="0" indent="-360363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A28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 какая должна быть?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1455" y="417537"/>
            <a:ext cx="6816464" cy="4286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Упражнение: «формула ПСР изменений»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9454" y="4543060"/>
            <a:ext cx="6677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раскрепощения аудитории и включения в работу. Необязательно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897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5479" y="231140"/>
            <a:ext cx="6758671" cy="581660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Формула производственной системы 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на принципах бережливого производства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F0F4325-732C-44B2-B567-DA6DC8D5D31D}"/>
              </a:ext>
            </a:extLst>
          </p:cNvPr>
          <p:cNvSpPr/>
          <p:nvPr/>
        </p:nvSpPr>
        <p:spPr>
          <a:xfrm>
            <a:off x="0" y="3768661"/>
            <a:ext cx="1425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ja-JP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Работать </a:t>
            </a:r>
            <a:br>
              <a:rPr kumimoji="1" lang="ru-RU" altLang="ja-JP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kumimoji="1" lang="ru-RU" altLang="ja-JP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над:</a:t>
            </a:r>
            <a:endParaRPr kumimoji="1" lang="ru-RU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" name="Rectangle 70">
            <a:extLst>
              <a:ext uri="{FF2B5EF4-FFF2-40B4-BE49-F238E27FC236}">
                <a16:creationId xmlns:a16="http://schemas.microsoft.com/office/drawing/2014/main" id="{107C9878-FB16-4ECE-A780-FB7C44711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9" y="985510"/>
            <a:ext cx="463981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Увидеть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потери и резервы в потоке:</a:t>
            </a:r>
            <a:endParaRPr lang="en-US" altLang="ja-JP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AB0F747-1F16-4355-8AA3-700A4B7BEEA0}"/>
              </a:ext>
            </a:extLst>
          </p:cNvPr>
          <p:cNvSpPr/>
          <p:nvPr/>
        </p:nvSpPr>
        <p:spPr>
          <a:xfrm>
            <a:off x="2243493" y="1342126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Arial"/>
                <a:cs typeface="Arial" panose="020B0604020202020204" pitchFamily="34" charset="0"/>
              </a:rPr>
              <a:t>7       </a:t>
            </a:r>
            <a:r>
              <a:rPr lang="ru-RU" sz="4000" dirty="0">
                <a:latin typeface="Arial"/>
                <a:cs typeface="Arial" panose="020B0604020202020204" pitchFamily="34" charset="0"/>
              </a:rPr>
              <a:t>+</a:t>
            </a:r>
            <a:r>
              <a:rPr lang="ru-RU" sz="4000" b="1" dirty="0">
                <a:latin typeface="Arial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/>
                <a:cs typeface="Arial" panose="020B0604020202020204" pitchFamily="34" charset="0"/>
              </a:rPr>
              <a:t>     3   </a:t>
            </a:r>
            <a:r>
              <a:rPr lang="en-US" sz="4000" b="1" dirty="0">
                <a:latin typeface="Arial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/>
                <a:cs typeface="Arial" panose="020B0604020202020204" pitchFamily="34" charset="0"/>
              </a:rPr>
              <a:t>   </a:t>
            </a:r>
            <a:r>
              <a:rPr lang="ru-RU" sz="4000" dirty="0">
                <a:latin typeface="Arial"/>
                <a:cs typeface="Arial" panose="020B0604020202020204" pitchFamily="34" charset="0"/>
              </a:rPr>
              <a:t>+</a:t>
            </a:r>
            <a:r>
              <a:rPr lang="ru-RU" sz="4000" b="1" dirty="0">
                <a:latin typeface="Arial"/>
                <a:cs typeface="Arial" panose="020B0604020202020204" pitchFamily="34" charset="0"/>
              </a:rPr>
              <a:t>       1</a:t>
            </a:r>
            <a:endParaRPr lang="ru-RU" sz="3600" b="1" dirty="0">
              <a:latin typeface="Arial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E5A7B09-F950-4094-838B-0D3B5ECF2557}"/>
              </a:ext>
            </a:extLst>
          </p:cNvPr>
          <p:cNvSpPr/>
          <p:nvPr/>
        </p:nvSpPr>
        <p:spPr>
          <a:xfrm>
            <a:off x="1125529" y="1916448"/>
            <a:ext cx="2875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видов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потерь</a:t>
            </a:r>
            <a:r>
              <a:rPr lang="ru-RU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ja-JP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Лишняя транспортировка, обработка, избыточные запасы, брак и т.д.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E9ACAD0-325C-40CE-ADE6-C8B26E986265}"/>
              </a:ext>
            </a:extLst>
          </p:cNvPr>
          <p:cNvSpPr/>
          <p:nvPr/>
        </p:nvSpPr>
        <p:spPr>
          <a:xfrm>
            <a:off x="4001465" y="1948002"/>
            <a:ext cx="21281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резерва производительности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1920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труда </a:t>
            </a:r>
          </a:p>
          <a:p>
            <a:pPr marL="355600" indent="-1920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оборудования </a:t>
            </a:r>
          </a:p>
          <a:p>
            <a:pPr marL="355600" indent="-1920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6B96164-11AA-457C-9E34-CC187D35B0B3}"/>
              </a:ext>
            </a:extLst>
          </p:cNvPr>
          <p:cNvSpPr/>
          <p:nvPr/>
        </p:nvSpPr>
        <p:spPr>
          <a:xfrm>
            <a:off x="6464651" y="1983417"/>
            <a:ext cx="2422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неиспользованный потенциал человека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Генерация и реализация идей, вовлечение коллег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CDD60B52-D2FC-4C36-80AA-63CD728659F9}"/>
              </a:ext>
            </a:extLst>
          </p:cNvPr>
          <p:cNvSpPr/>
          <p:nvPr/>
        </p:nvSpPr>
        <p:spPr>
          <a:xfrm>
            <a:off x="78863" y="3498980"/>
            <a:ext cx="1275702" cy="1212662"/>
          </a:xfrm>
          <a:prstGeom prst="ellipse">
            <a:avLst/>
          </a:prstGeom>
          <a:solidFill>
            <a:srgbClr val="CCECFF">
              <a:alpha val="18039"/>
            </a:srgbClr>
          </a:solidFill>
          <a:ln w="57150" cap="flat" cmpd="sng" algn="ctr">
            <a:solidFill>
              <a:srgbClr val="4596D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C54C1DC-2886-44FB-91F3-1CF56594F5CC}"/>
              </a:ext>
            </a:extLst>
          </p:cNvPr>
          <p:cNvSpPr/>
          <p:nvPr/>
        </p:nvSpPr>
        <p:spPr>
          <a:xfrm>
            <a:off x="6948110" y="3634687"/>
            <a:ext cx="1756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Мобилизацией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потенциала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4B4D4C3-21B5-49ED-82EC-6AF849306A06}"/>
              </a:ext>
            </a:extLst>
          </p:cNvPr>
          <p:cNvSpPr/>
          <p:nvPr/>
        </p:nvSpPr>
        <p:spPr>
          <a:xfrm>
            <a:off x="4434926" y="3643380"/>
            <a:ext cx="1397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Вскрытием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резервов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02903F2-17B4-4110-8125-CF90FD57040E}"/>
              </a:ext>
            </a:extLst>
          </p:cNvPr>
          <p:cNvSpPr/>
          <p:nvPr/>
        </p:nvSpPr>
        <p:spPr>
          <a:xfrm>
            <a:off x="1645426" y="3647740"/>
            <a:ext cx="1562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Устранением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потерь</a:t>
            </a:r>
          </a:p>
        </p:txBody>
      </p:sp>
      <p:sp>
        <p:nvSpPr>
          <p:cNvPr id="37" name="Блок-схема: ручное управление 36">
            <a:extLst>
              <a:ext uri="{FF2B5EF4-FFF2-40B4-BE49-F238E27FC236}">
                <a16:creationId xmlns:a16="http://schemas.microsoft.com/office/drawing/2014/main" id="{098399A0-CA58-4AC9-8D66-A28E07DC11CB}"/>
              </a:ext>
            </a:extLst>
          </p:cNvPr>
          <p:cNvSpPr/>
          <p:nvPr/>
        </p:nvSpPr>
        <p:spPr>
          <a:xfrm rot="8346165" flipH="1">
            <a:off x="1381780" y="4437760"/>
            <a:ext cx="153694" cy="678996"/>
          </a:xfrm>
          <a:prstGeom prst="flowChartManualOperation">
            <a:avLst/>
          </a:prstGeom>
          <a:solidFill>
            <a:srgbClr val="4596D1">
              <a:lumMod val="50000"/>
            </a:srgbClr>
          </a:solidFill>
          <a:ln w="25400" cap="flat" cmpd="sng" algn="ctr">
            <a:solidFill>
              <a:srgbClr val="4596D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0C3A770-0FE1-4151-AC1E-D39E22ECA6A1}"/>
              </a:ext>
            </a:extLst>
          </p:cNvPr>
          <p:cNvSpPr/>
          <p:nvPr/>
        </p:nvSpPr>
        <p:spPr>
          <a:xfrm>
            <a:off x="6186326" y="3469652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latin typeface="Arial"/>
                <a:cs typeface="Arial" panose="020B0604020202020204" pitchFamily="34" charset="0"/>
              </a:rPr>
              <a:t>+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D1C6B77-1562-4063-9B10-0DA56B940372}"/>
              </a:ext>
            </a:extLst>
          </p:cNvPr>
          <p:cNvSpPr/>
          <p:nvPr/>
        </p:nvSpPr>
        <p:spPr>
          <a:xfrm>
            <a:off x="3596148" y="345815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latin typeface="Arial"/>
                <a:cs typeface="Arial" panose="020B0604020202020204" pitchFamily="34" charset="0"/>
              </a:rPr>
              <a:t>+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трелка вправо 29">
            <a:extLst>
              <a:ext uri="{FF2B5EF4-FFF2-40B4-BE49-F238E27FC236}">
                <a16:creationId xmlns:a16="http://schemas.microsoft.com/office/drawing/2014/main" id="{73EC78D4-447A-432D-9F36-29561B7597D3}"/>
              </a:ext>
            </a:extLst>
          </p:cNvPr>
          <p:cNvSpPr/>
          <p:nvPr/>
        </p:nvSpPr>
        <p:spPr>
          <a:xfrm rot="5400000">
            <a:off x="2266590" y="3286547"/>
            <a:ext cx="338095" cy="38429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Стрелка вправо 30">
            <a:extLst>
              <a:ext uri="{FF2B5EF4-FFF2-40B4-BE49-F238E27FC236}">
                <a16:creationId xmlns:a16="http://schemas.microsoft.com/office/drawing/2014/main" id="{B5BF7160-096A-4F05-A02A-EF28B8CA4FD8}"/>
              </a:ext>
            </a:extLst>
          </p:cNvPr>
          <p:cNvSpPr/>
          <p:nvPr/>
        </p:nvSpPr>
        <p:spPr>
          <a:xfrm rot="5400000">
            <a:off x="4823889" y="3280042"/>
            <a:ext cx="338095" cy="38429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Стрелка вправо 31">
            <a:extLst>
              <a:ext uri="{FF2B5EF4-FFF2-40B4-BE49-F238E27FC236}">
                <a16:creationId xmlns:a16="http://schemas.microsoft.com/office/drawing/2014/main" id="{B752B5EA-FED5-40C1-8AEC-75398105E36F}"/>
              </a:ext>
            </a:extLst>
          </p:cNvPr>
          <p:cNvSpPr/>
          <p:nvPr/>
        </p:nvSpPr>
        <p:spPr>
          <a:xfrm rot="5400000">
            <a:off x="7523834" y="3280042"/>
            <a:ext cx="338095" cy="38429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Блок-схема: ручное управление 42">
            <a:extLst>
              <a:ext uri="{FF2B5EF4-FFF2-40B4-BE49-F238E27FC236}">
                <a16:creationId xmlns:a16="http://schemas.microsoft.com/office/drawing/2014/main" id="{83762C4D-92A5-44EF-9107-66B805F13496}"/>
              </a:ext>
            </a:extLst>
          </p:cNvPr>
          <p:cNvSpPr/>
          <p:nvPr/>
        </p:nvSpPr>
        <p:spPr>
          <a:xfrm rot="8346165" flipH="1">
            <a:off x="1636306" y="1656454"/>
            <a:ext cx="131886" cy="737363"/>
          </a:xfrm>
          <a:prstGeom prst="flowChartManualOperation">
            <a:avLst/>
          </a:prstGeom>
          <a:solidFill>
            <a:srgbClr val="4596D1">
              <a:lumMod val="50000"/>
            </a:srgbClr>
          </a:solidFill>
          <a:ln w="25400" cap="flat" cmpd="sng" algn="ctr">
            <a:solidFill>
              <a:srgbClr val="4596D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58EA4830-1637-4E1F-8CC6-81E79C89B0DB}"/>
              </a:ext>
            </a:extLst>
          </p:cNvPr>
          <p:cNvSpPr/>
          <p:nvPr/>
        </p:nvSpPr>
        <p:spPr>
          <a:xfrm>
            <a:off x="397054" y="705818"/>
            <a:ext cx="1260000" cy="1188000"/>
          </a:xfrm>
          <a:prstGeom prst="ellipse">
            <a:avLst/>
          </a:prstGeom>
          <a:solidFill>
            <a:srgbClr val="CCECFF">
              <a:alpha val="18039"/>
            </a:srgb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4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5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0039" y="120784"/>
            <a:ext cx="5795713" cy="44675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ПСР – это новая «пересборка» известных подходов по повышению производительности</a:t>
            </a:r>
          </a:p>
        </p:txBody>
      </p:sp>
      <p:sp>
        <p:nvSpPr>
          <p:cNvPr id="5" name="Rectangle 4100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445454" y="1943183"/>
            <a:ext cx="4187359" cy="24550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0" cap="none" spc="0" normalizeH="0" baseline="0" noProof="0" dirty="0" err="1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Прямоугольник 5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3380239" y="1517890"/>
            <a:ext cx="2712690" cy="125248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73472" tIns="73472" rIns="73472" bIns="73472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2578" y="1498059"/>
            <a:ext cx="2688453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Boeing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Production System (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PS) 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Производственная система «Боинг»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1978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н.в.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6773" y="3241832"/>
            <a:ext cx="29969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Мобилизационный режим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Бригадные методы работы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Система рац. предложений</a:t>
            </a:r>
          </a:p>
          <a:p>
            <a:pPr marL="342900" marR="0" lvl="0" indent="-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Оперативно-производственное планирование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Соревновательный дух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6707" y="3271677"/>
            <a:ext cx="28072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25" marR="0" lvl="0" indent="-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Поиск и устранение потерь.</a:t>
            </a:r>
          </a:p>
          <a:p>
            <a:pPr marL="250825" marR="0" lvl="0" indent="-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 и поставки «точно и вовремя»</a:t>
            </a:r>
          </a:p>
          <a:p>
            <a:pPr marL="250825" marR="0" lvl="0" indent="-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Визуализация и оптимизация потоков</a:t>
            </a:r>
          </a:p>
          <a:p>
            <a:pPr marL="250825" marR="0" lvl="0" indent="-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Поток единичных изделий </a:t>
            </a:r>
          </a:p>
          <a:p>
            <a:pPr marL="250825" marR="0" lvl="0" indent="-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Тянущая система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89025" y="3271677"/>
            <a:ext cx="28474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25" marR="0" lvl="0" indent="-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Схемы Lean+ 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Lean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10Х, </a:t>
            </a:r>
          </a:p>
          <a:p>
            <a:pPr marL="250825" marR="0" lvl="0" indent="-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Lean-конвейер 737 </a:t>
            </a:r>
          </a:p>
          <a:p>
            <a:pPr marL="250825" marR="0" lvl="0" indent="-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Группа быстрого реагирования </a:t>
            </a:r>
          </a:p>
          <a:p>
            <a:pPr marL="250825" marR="0" lvl="0" indent="-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 глобального ПК - 787</a:t>
            </a:r>
          </a:p>
          <a:p>
            <a:pPr marL="250825" marR="0" lvl="0" indent="-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 лидерства Боинг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3544" y="1653257"/>
            <a:ext cx="269779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Toyota Production System 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(TPS) 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Производственная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система «Тойота»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1949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н.в.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648" y="801765"/>
            <a:ext cx="812225" cy="812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85" b="9797"/>
          <a:stretch/>
        </p:blipFill>
        <p:spPr>
          <a:xfrm>
            <a:off x="905708" y="758553"/>
            <a:ext cx="1186342" cy="8410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0099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734" y="801765"/>
            <a:ext cx="1986994" cy="74949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378921" y="2760046"/>
            <a:ext cx="2430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596D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Социальная ориентация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62854" y="1671805"/>
            <a:ext cx="269779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Минсредмаш – НОТПиУ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(научная организация труда, производства и управления)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1962 – 1991 гг.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1841" y="2763678"/>
            <a:ext cx="20158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596D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Глубина погружения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20602" y="2770374"/>
            <a:ext cx="1720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596D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Яркое лидерство</a:t>
            </a:r>
          </a:p>
        </p:txBody>
      </p:sp>
    </p:spTree>
    <p:extLst>
      <p:ext uri="{BB962C8B-B14F-4D97-AF65-F5344CB8AC3E}">
        <p14:creationId xmlns:p14="http://schemas.microsoft.com/office/powerpoint/2010/main" val="14476079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6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51278" y="172795"/>
            <a:ext cx="6683419" cy="33020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Что взяли из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TPS – Toyota Production System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CD18A8-91FE-4117-BC6C-2B894FD599BC}"/>
              </a:ext>
            </a:extLst>
          </p:cNvPr>
          <p:cNvSpPr/>
          <p:nvPr/>
        </p:nvSpPr>
        <p:spPr>
          <a:xfrm>
            <a:off x="3814182" y="1949363"/>
            <a:ext cx="1783470" cy="50727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Реальная жизнь всегда выводит устойчивую систему из состояния равновесия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B26BD92-BB70-4834-B144-AF6B493395A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518094" y="693122"/>
            <a:ext cx="2837469" cy="467336"/>
          </a:xfrm>
          <a:prstGeom prst="homePlate">
            <a:avLst>
              <a:gd name="adj" fmla="val 18199"/>
            </a:avLst>
          </a:prstGeom>
          <a:solidFill>
            <a:srgbClr val="32719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wrap="square" lIns="54007" tIns="54007" rIns="54007" bIns="54007" anchor="ctr" anchorCtr="0">
            <a:noAutofit/>
          </a:bodyPr>
          <a:lstStyle>
            <a:defPPr>
              <a:defRPr lang="en-US"/>
            </a:defPPr>
            <a:lvl1pPr>
              <a:defRPr b="1" ker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13335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Немедленное реагирование </a:t>
            </a:r>
            <a:b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отклонение от нормы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10C24D8-5506-4152-A5AB-B2630552724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791526" y="692699"/>
            <a:ext cx="1843158" cy="467336"/>
          </a:xfrm>
          <a:prstGeom prst="homePlate">
            <a:avLst>
              <a:gd name="adj" fmla="val 18199"/>
            </a:avLst>
          </a:prstGeom>
          <a:solidFill>
            <a:srgbClr val="F37D07">
              <a:lumMod val="60000"/>
              <a:lumOff val="4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wrap="square" lIns="54007" tIns="54007" rIns="54007" bIns="54007" anchor="ctr" anchorCtr="0">
            <a:noAutofit/>
          </a:bodyPr>
          <a:lstStyle>
            <a:defPPr>
              <a:defRPr lang="en-US"/>
            </a:defPPr>
            <a:lvl1pPr>
              <a:defRPr b="1" ker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1E87D4B-13A9-483D-BD42-87C96BC003F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33387" y="693253"/>
            <a:ext cx="3164528" cy="467336"/>
          </a:xfrm>
          <a:prstGeom prst="homePlate">
            <a:avLst>
              <a:gd name="adj" fmla="val 18199"/>
            </a:avLst>
          </a:prstGeom>
          <a:solidFill>
            <a:srgbClr val="32719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wrap="square" lIns="54007" tIns="54007" rIns="54007" bIns="54007" anchor="ctr" anchorCtr="0">
            <a:noAutofit/>
          </a:bodyPr>
          <a:lstStyle>
            <a:defPPr>
              <a:defRPr lang="en-US"/>
            </a:defPPr>
            <a:lvl1pPr>
              <a:defRPr b="1" ker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Постоянно «натянутая нить» производственного потока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7E2ACD9-4199-43D9-B258-AF4439D179F8}"/>
              </a:ext>
            </a:extLst>
          </p:cNvPr>
          <p:cNvSpPr/>
          <p:nvPr/>
        </p:nvSpPr>
        <p:spPr>
          <a:xfrm>
            <a:off x="6041908" y="3755183"/>
            <a:ext cx="256606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Эти образцы – основа для создания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центров площадочного обучения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предприятий и организаций России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A1B2E6-2481-45E9-A7E1-32D0EF6307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0545" y="824341"/>
            <a:ext cx="216632" cy="22071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C85C48-7DC3-4EBC-93E6-AB52E97331BC}"/>
              </a:ext>
            </a:extLst>
          </p:cNvPr>
          <p:cNvSpPr/>
          <p:nvPr/>
        </p:nvSpPr>
        <p:spPr>
          <a:xfrm>
            <a:off x="948257" y="3769962"/>
            <a:ext cx="288407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 2018 года в ГК «Росатом» создаются</a:t>
            </a: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 образцов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в разных типах производства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 образцов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 обеспечивающих процессах, которые доводятся до соответствия лучшим мировым практикам.</a:t>
            </a:r>
          </a:p>
        </p:txBody>
      </p:sp>
      <p:pic>
        <p:nvPicPr>
          <p:cNvPr id="13" name="Picture 5" descr="C:\Краснобаев\ПСР\ПСР - фото\ФОТО с японцами\Пилотный участок Ампула\IMG_8069.jpg">
            <a:extLst>
              <a:ext uri="{FF2B5EF4-FFF2-40B4-BE49-F238E27FC236}">
                <a16:creationId xmlns:a16="http://schemas.microsoft.com/office/drawing/2014/main" id="{5634E845-1F53-4431-8C0C-FB7A1B603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5338" y="3355871"/>
            <a:ext cx="1942243" cy="1487586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9FF50A4-82D9-4AEA-BB9E-24D4B44A6080}"/>
              </a:ext>
            </a:extLst>
          </p:cNvPr>
          <p:cNvSpPr/>
          <p:nvPr/>
        </p:nvSpPr>
        <p:spPr>
          <a:xfrm>
            <a:off x="5967262" y="2701550"/>
            <a:ext cx="22799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Требуется постоянная сноровка. </a:t>
            </a:r>
            <a:b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«Боевое искусство на площадке»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F955968-3933-4D0E-923B-625A74968431}"/>
              </a:ext>
            </a:extLst>
          </p:cNvPr>
          <p:cNvSpPr/>
          <p:nvPr/>
        </p:nvSpPr>
        <p:spPr>
          <a:xfrm>
            <a:off x="5967262" y="1948809"/>
            <a:ext cx="251893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Это вынужденное поддержание нити </a:t>
            </a:r>
            <a:b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натянутом состоянии – «оперативный кайдзен»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B47FEF-C072-4710-9E74-B20FFB01778F}"/>
              </a:ext>
            </a:extLst>
          </p:cNvPr>
          <p:cNvSpPr/>
          <p:nvPr/>
        </p:nvSpPr>
        <p:spPr>
          <a:xfrm>
            <a:off x="857736" y="1916431"/>
            <a:ext cx="2899954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929" marR="0" lvl="0" indent="-18692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Площадка упорядочена, прозрачна и визуализирована – 5С</a:t>
            </a:r>
          </a:p>
          <a:p>
            <a:pPr marL="186929" marR="0" lvl="0" indent="-18692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Потоки сбалансированы и выпрямлены. Нет слияний и пересечений.</a:t>
            </a:r>
          </a:p>
          <a:p>
            <a:pPr marL="186929" marR="0" lvl="0" indent="-18692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Партии уменьшены до потока единичных изделий </a:t>
            </a:r>
          </a:p>
          <a:p>
            <a:pPr marL="186929" marR="0" lvl="0" indent="-18692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Производство работает ритмично</a:t>
            </a:r>
          </a:p>
          <a:p>
            <a:pPr marL="186929" marR="0" lvl="0" indent="-18692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Тянущая, а не толкающая, система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2543CBA-86E7-40A2-BAED-5062AE060472}"/>
              </a:ext>
            </a:extLst>
          </p:cNvPr>
          <p:cNvSpPr/>
          <p:nvPr/>
        </p:nvSpPr>
        <p:spPr>
          <a:xfrm>
            <a:off x="3873964" y="807742"/>
            <a:ext cx="16225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335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«ослабление нити»</a:t>
            </a:r>
          </a:p>
        </p:txBody>
      </p:sp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37DC82A9-D11E-4874-8C2A-4A92D3C62563}"/>
              </a:ext>
            </a:extLst>
          </p:cNvPr>
          <p:cNvSpPr/>
          <p:nvPr/>
        </p:nvSpPr>
        <p:spPr>
          <a:xfrm>
            <a:off x="1339264" y="1328144"/>
            <a:ext cx="54006" cy="432048"/>
          </a:xfrm>
          <a:prstGeom prst="flowChartExtract">
            <a:avLst/>
          </a:prstGeom>
          <a:solidFill>
            <a:srgbClr val="41414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Блок-схема: извлечение 18">
            <a:extLst>
              <a:ext uri="{FF2B5EF4-FFF2-40B4-BE49-F238E27FC236}">
                <a16:creationId xmlns:a16="http://schemas.microsoft.com/office/drawing/2014/main" id="{AB7DC01E-2BA0-4073-B9EF-F43CE6357303}"/>
              </a:ext>
            </a:extLst>
          </p:cNvPr>
          <p:cNvSpPr/>
          <p:nvPr/>
        </p:nvSpPr>
        <p:spPr>
          <a:xfrm>
            <a:off x="3121462" y="1328144"/>
            <a:ext cx="54006" cy="432048"/>
          </a:xfrm>
          <a:prstGeom prst="flowChartExtract">
            <a:avLst/>
          </a:prstGeom>
          <a:solidFill>
            <a:srgbClr val="41414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C58CAFE-C192-44F8-ADEB-7FA26BC37150}"/>
              </a:ext>
            </a:extLst>
          </p:cNvPr>
          <p:cNvCxnSpPr>
            <a:stCxn id="18" idx="0"/>
            <a:endCxn id="19" idx="0"/>
          </p:cNvCxnSpPr>
          <p:nvPr/>
        </p:nvCxnSpPr>
        <p:spPr>
          <a:xfrm>
            <a:off x="1366267" y="1328144"/>
            <a:ext cx="1782198" cy="0"/>
          </a:xfrm>
          <a:prstGeom prst="line">
            <a:avLst/>
          </a:prstGeom>
          <a:noFill/>
          <a:ln w="19050" cap="flat" cmpd="sng" algn="ctr">
            <a:solidFill>
              <a:srgbClr val="808080">
                <a:lumMod val="50000"/>
              </a:srgbClr>
            </a:solidFill>
            <a:prstDash val="solid"/>
          </a:ln>
          <a:effectLst/>
        </p:spPr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id="{D396F72D-4962-4C2E-BDA7-4D57EAFB8BEE}"/>
              </a:ext>
            </a:extLst>
          </p:cNvPr>
          <p:cNvSpPr/>
          <p:nvPr/>
        </p:nvSpPr>
        <p:spPr>
          <a:xfrm>
            <a:off x="1339264" y="1299015"/>
            <a:ext cx="54006" cy="54000"/>
          </a:xfrm>
          <a:prstGeom prst="ellipse">
            <a:avLst/>
          </a:prstGeom>
          <a:solidFill>
            <a:srgbClr val="414142"/>
          </a:solidFill>
          <a:ln w="25400" cap="flat" cmpd="sng" algn="ctr">
            <a:solidFill>
              <a:srgbClr val="80808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86D062E-FF1F-435F-BD4D-6E0AA7473D7B}"/>
              </a:ext>
            </a:extLst>
          </p:cNvPr>
          <p:cNvSpPr/>
          <p:nvPr/>
        </p:nvSpPr>
        <p:spPr>
          <a:xfrm>
            <a:off x="3121462" y="1299015"/>
            <a:ext cx="54006" cy="54000"/>
          </a:xfrm>
          <a:prstGeom prst="ellipse">
            <a:avLst/>
          </a:prstGeom>
          <a:solidFill>
            <a:srgbClr val="414142"/>
          </a:solidFill>
          <a:ln w="25400" cap="flat" cmpd="sng" algn="ctr">
            <a:solidFill>
              <a:srgbClr val="80808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Блок-схема: извлечение 22">
            <a:extLst>
              <a:ext uri="{FF2B5EF4-FFF2-40B4-BE49-F238E27FC236}">
                <a16:creationId xmlns:a16="http://schemas.microsoft.com/office/drawing/2014/main" id="{41F4342D-C441-4E50-958E-913353460531}"/>
              </a:ext>
            </a:extLst>
          </p:cNvPr>
          <p:cNvSpPr/>
          <p:nvPr/>
        </p:nvSpPr>
        <p:spPr>
          <a:xfrm>
            <a:off x="6079727" y="1341099"/>
            <a:ext cx="54006" cy="432048"/>
          </a:xfrm>
          <a:prstGeom prst="flowChartExtract">
            <a:avLst/>
          </a:prstGeom>
          <a:solidFill>
            <a:srgbClr val="41414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Блок-схема: извлечение 23">
            <a:extLst>
              <a:ext uri="{FF2B5EF4-FFF2-40B4-BE49-F238E27FC236}">
                <a16:creationId xmlns:a16="http://schemas.microsoft.com/office/drawing/2014/main" id="{F6D8361D-E55F-45A3-9D3B-83ABFED210FB}"/>
              </a:ext>
            </a:extLst>
          </p:cNvPr>
          <p:cNvSpPr/>
          <p:nvPr/>
        </p:nvSpPr>
        <p:spPr>
          <a:xfrm>
            <a:off x="7861925" y="1341099"/>
            <a:ext cx="54006" cy="432048"/>
          </a:xfrm>
          <a:prstGeom prst="flowChartExtract">
            <a:avLst/>
          </a:prstGeom>
          <a:solidFill>
            <a:srgbClr val="41414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6751636-BD94-4404-9CEE-A6A2844EB73B}"/>
              </a:ext>
            </a:extLst>
          </p:cNvPr>
          <p:cNvCxnSpPr>
            <a:stCxn id="23" idx="0"/>
            <a:endCxn id="24" idx="0"/>
          </p:cNvCxnSpPr>
          <p:nvPr/>
        </p:nvCxnSpPr>
        <p:spPr>
          <a:xfrm>
            <a:off x="6106730" y="1341099"/>
            <a:ext cx="1782198" cy="0"/>
          </a:xfrm>
          <a:prstGeom prst="line">
            <a:avLst/>
          </a:prstGeom>
          <a:noFill/>
          <a:ln w="19050" cap="flat" cmpd="sng" algn="ctr">
            <a:solidFill>
              <a:srgbClr val="808080">
                <a:lumMod val="50000"/>
              </a:srgbClr>
            </a:solidFill>
            <a:prstDash val="solid"/>
          </a:ln>
          <a:effectLst/>
        </p:spPr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id="{C622F3B1-9E18-41FC-856C-CBD7A9A02487}"/>
              </a:ext>
            </a:extLst>
          </p:cNvPr>
          <p:cNvSpPr/>
          <p:nvPr/>
        </p:nvSpPr>
        <p:spPr>
          <a:xfrm>
            <a:off x="6079727" y="1311970"/>
            <a:ext cx="54006" cy="54000"/>
          </a:xfrm>
          <a:prstGeom prst="ellipse">
            <a:avLst/>
          </a:prstGeom>
          <a:solidFill>
            <a:srgbClr val="414142"/>
          </a:solidFill>
          <a:ln w="25400" cap="flat" cmpd="sng" algn="ctr">
            <a:solidFill>
              <a:srgbClr val="80808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2855DDE-0D72-42A1-8E9B-6E5C5167D4D9}"/>
              </a:ext>
            </a:extLst>
          </p:cNvPr>
          <p:cNvSpPr/>
          <p:nvPr/>
        </p:nvSpPr>
        <p:spPr>
          <a:xfrm>
            <a:off x="7861925" y="1311970"/>
            <a:ext cx="54006" cy="54000"/>
          </a:xfrm>
          <a:prstGeom prst="ellipse">
            <a:avLst/>
          </a:prstGeom>
          <a:solidFill>
            <a:srgbClr val="414142"/>
          </a:solidFill>
          <a:ln w="25400" cap="flat" cmpd="sng" algn="ctr">
            <a:solidFill>
              <a:srgbClr val="80808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Блок-схема: извлечение 27">
            <a:extLst>
              <a:ext uri="{FF2B5EF4-FFF2-40B4-BE49-F238E27FC236}">
                <a16:creationId xmlns:a16="http://schemas.microsoft.com/office/drawing/2014/main" id="{B171146B-E609-4E45-8212-FB81AD265AB6}"/>
              </a:ext>
            </a:extLst>
          </p:cNvPr>
          <p:cNvSpPr/>
          <p:nvPr/>
        </p:nvSpPr>
        <p:spPr>
          <a:xfrm>
            <a:off x="3922501" y="1328144"/>
            <a:ext cx="54006" cy="432048"/>
          </a:xfrm>
          <a:prstGeom prst="flowChartExtract">
            <a:avLst/>
          </a:prstGeom>
          <a:solidFill>
            <a:srgbClr val="41414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Блок-схема: извлечение 28">
            <a:extLst>
              <a:ext uri="{FF2B5EF4-FFF2-40B4-BE49-F238E27FC236}">
                <a16:creationId xmlns:a16="http://schemas.microsoft.com/office/drawing/2014/main" id="{F272C674-794A-47D3-A947-2AD19898CCF3}"/>
              </a:ext>
            </a:extLst>
          </p:cNvPr>
          <p:cNvSpPr/>
          <p:nvPr/>
        </p:nvSpPr>
        <p:spPr>
          <a:xfrm>
            <a:off x="5356076" y="1328144"/>
            <a:ext cx="54006" cy="432048"/>
          </a:xfrm>
          <a:prstGeom prst="flowChartExtract">
            <a:avLst/>
          </a:prstGeom>
          <a:solidFill>
            <a:srgbClr val="41414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E2FE2CF1-6F09-4F71-A296-78AE9AAFA6C2}"/>
              </a:ext>
            </a:extLst>
          </p:cNvPr>
          <p:cNvSpPr/>
          <p:nvPr/>
        </p:nvSpPr>
        <p:spPr>
          <a:xfrm>
            <a:off x="3922501" y="1299015"/>
            <a:ext cx="54006" cy="54000"/>
          </a:xfrm>
          <a:prstGeom prst="ellipse">
            <a:avLst/>
          </a:prstGeom>
          <a:solidFill>
            <a:srgbClr val="414142"/>
          </a:solidFill>
          <a:ln w="25400" cap="flat" cmpd="sng" algn="ctr">
            <a:solidFill>
              <a:srgbClr val="80808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E7AE0547-5950-40BB-BDD2-4DFC46E15AC7}"/>
              </a:ext>
            </a:extLst>
          </p:cNvPr>
          <p:cNvSpPr/>
          <p:nvPr/>
        </p:nvSpPr>
        <p:spPr>
          <a:xfrm>
            <a:off x="5356076" y="1299015"/>
            <a:ext cx="54006" cy="54000"/>
          </a:xfrm>
          <a:prstGeom prst="ellipse">
            <a:avLst/>
          </a:prstGeom>
          <a:solidFill>
            <a:srgbClr val="414142"/>
          </a:solidFill>
          <a:ln w="25400" cap="flat" cmpd="sng" algn="ctr">
            <a:solidFill>
              <a:srgbClr val="80808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Полилиния 15">
            <a:extLst>
              <a:ext uri="{FF2B5EF4-FFF2-40B4-BE49-F238E27FC236}">
                <a16:creationId xmlns:a16="http://schemas.microsoft.com/office/drawing/2014/main" id="{2C0AA449-C2B2-4911-AD3C-BA4FDE8796B0}"/>
              </a:ext>
            </a:extLst>
          </p:cNvPr>
          <p:cNvSpPr/>
          <p:nvPr/>
        </p:nvSpPr>
        <p:spPr>
          <a:xfrm>
            <a:off x="3952293" y="1319208"/>
            <a:ext cx="1435100" cy="190578"/>
          </a:xfrm>
          <a:custGeom>
            <a:avLst/>
            <a:gdLst>
              <a:gd name="connsiteX0" fmla="*/ 0 w 1913467"/>
              <a:gd name="connsiteY0" fmla="*/ 0 h 254104"/>
              <a:gd name="connsiteX1" fmla="*/ 406400 w 1913467"/>
              <a:gd name="connsiteY1" fmla="*/ 143934 h 254104"/>
              <a:gd name="connsiteX2" fmla="*/ 956733 w 1913467"/>
              <a:gd name="connsiteY2" fmla="*/ 254000 h 254104"/>
              <a:gd name="connsiteX3" fmla="*/ 1591733 w 1913467"/>
              <a:gd name="connsiteY3" fmla="*/ 160867 h 254104"/>
              <a:gd name="connsiteX4" fmla="*/ 1913467 w 1913467"/>
              <a:gd name="connsiteY4" fmla="*/ 8467 h 2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7" h="254104">
                <a:moveTo>
                  <a:pt x="0" y="0"/>
                </a:moveTo>
                <a:cubicBezTo>
                  <a:pt x="123472" y="50800"/>
                  <a:pt x="246945" y="101601"/>
                  <a:pt x="406400" y="143934"/>
                </a:cubicBezTo>
                <a:cubicBezTo>
                  <a:pt x="565855" y="186267"/>
                  <a:pt x="759178" y="251178"/>
                  <a:pt x="956733" y="254000"/>
                </a:cubicBezTo>
                <a:cubicBezTo>
                  <a:pt x="1154288" y="256822"/>
                  <a:pt x="1432277" y="201789"/>
                  <a:pt x="1591733" y="160867"/>
                </a:cubicBezTo>
                <a:cubicBezTo>
                  <a:pt x="1751189" y="119945"/>
                  <a:pt x="1832328" y="64206"/>
                  <a:pt x="1913467" y="8467"/>
                </a:cubicBezTo>
              </a:path>
            </a:pathLst>
          </a:custGeom>
          <a:noFill/>
          <a:ln w="12700" cap="flat" cmpd="sng" algn="ctr">
            <a:solidFill>
              <a:srgbClr val="80808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Стрелка вверх 16">
            <a:extLst>
              <a:ext uri="{FF2B5EF4-FFF2-40B4-BE49-F238E27FC236}">
                <a16:creationId xmlns:a16="http://schemas.microsoft.com/office/drawing/2014/main" id="{F1D30021-03B7-47E6-9B49-479902E3F555}"/>
              </a:ext>
            </a:extLst>
          </p:cNvPr>
          <p:cNvSpPr/>
          <p:nvPr/>
        </p:nvSpPr>
        <p:spPr>
          <a:xfrm>
            <a:off x="6917911" y="1348081"/>
            <a:ext cx="214605" cy="228994"/>
          </a:xfrm>
          <a:prstGeom prst="upArrow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Пятно 1 29">
            <a:extLst>
              <a:ext uri="{FF2B5EF4-FFF2-40B4-BE49-F238E27FC236}">
                <a16:creationId xmlns:a16="http://schemas.microsoft.com/office/drawing/2014/main" id="{7C52885E-4E19-4896-B1BF-C070DE1BD799}"/>
              </a:ext>
            </a:extLst>
          </p:cNvPr>
          <p:cNvSpPr/>
          <p:nvPr/>
        </p:nvSpPr>
        <p:spPr>
          <a:xfrm>
            <a:off x="4103982" y="1621392"/>
            <a:ext cx="360682" cy="327417"/>
          </a:xfrm>
          <a:prstGeom prst="irregularSeal1">
            <a:avLst/>
          </a:prstGeom>
          <a:solidFill>
            <a:srgbClr val="FFFF00"/>
          </a:solidFill>
          <a:ln w="3175" cap="flat" cmpd="sng" algn="ctr">
            <a:solidFill>
              <a:srgbClr val="80808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7818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7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3993" y="279519"/>
            <a:ext cx="6683419" cy="33020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Что взяли из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BPS – Boeing Production System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9E0DCA-A8E9-4D28-A429-6B739AB5515E}"/>
              </a:ext>
            </a:extLst>
          </p:cNvPr>
          <p:cNvSpPr/>
          <p:nvPr/>
        </p:nvSpPr>
        <p:spPr>
          <a:xfrm>
            <a:off x="7786284" y="4493250"/>
            <a:ext cx="52931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07.2017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AF7852-1C0A-4C68-AE35-0FCEB9D1DA51}"/>
              </a:ext>
            </a:extLst>
          </p:cNvPr>
          <p:cNvSpPr/>
          <p:nvPr/>
        </p:nvSpPr>
        <p:spPr>
          <a:xfrm>
            <a:off x="7170052" y="4493460"/>
            <a:ext cx="52931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01.2016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A79FFE9-930A-4BA7-AB57-15E258A39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607320"/>
              </p:ext>
            </p:extLst>
          </p:nvPr>
        </p:nvGraphicFramePr>
        <p:xfrm>
          <a:off x="4987674" y="4488062"/>
          <a:ext cx="1134126" cy="190500"/>
        </p:xfrm>
        <a:graphic>
          <a:graphicData uri="http://schemas.openxmlformats.org/drawingml/2006/table">
            <a:tbl>
              <a:tblPr firstRow="1" bandRow="1"/>
              <a:tblGrid>
                <a:gridCol w="56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800" b="0" dirty="0">
                          <a:solidFill>
                            <a:sysClr val="windowText" lastClr="000000"/>
                          </a:solidFill>
                        </a:rPr>
                        <a:t>03.2016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800" b="0" dirty="0">
                          <a:solidFill>
                            <a:sysClr val="windowText" lastClr="000000"/>
                          </a:solidFill>
                        </a:rPr>
                        <a:t>08.2016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2F10809-8D3B-4F50-BA55-92CC72BD3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91122"/>
              </p:ext>
            </p:extLst>
          </p:nvPr>
        </p:nvGraphicFramePr>
        <p:xfrm>
          <a:off x="2394199" y="4464981"/>
          <a:ext cx="1134126" cy="190500"/>
        </p:xfrm>
        <a:graphic>
          <a:graphicData uri="http://schemas.openxmlformats.org/drawingml/2006/table">
            <a:tbl>
              <a:tblPr firstRow="1" bandRow="1"/>
              <a:tblGrid>
                <a:gridCol w="56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2008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2013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77C66D-60C2-449B-9247-3D89B240502B}"/>
              </a:ext>
            </a:extLst>
          </p:cNvPr>
          <p:cNvSpPr/>
          <p:nvPr/>
        </p:nvSpPr>
        <p:spPr>
          <a:xfrm>
            <a:off x="247351" y="2002219"/>
            <a:ext cx="1808508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Стратегия развития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Lean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Boeing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018678-DF89-4146-B0A6-8F1FA88E71D1}"/>
              </a:ext>
            </a:extLst>
          </p:cNvPr>
          <p:cNvSpPr/>
          <p:nvPr/>
        </p:nvSpPr>
        <p:spPr>
          <a:xfrm>
            <a:off x="4395703" y="1724897"/>
            <a:ext cx="916559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Во все сферы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!</a:t>
            </a:r>
            <a:endParaRPr kumimoji="0" lang="ru-RU" sz="825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344B2C-5B35-435A-A34B-2F448C89DEBE}"/>
              </a:ext>
            </a:extLst>
          </p:cNvPr>
          <p:cNvSpPr/>
          <p:nvPr/>
        </p:nvSpPr>
        <p:spPr>
          <a:xfrm>
            <a:off x="6788480" y="2709497"/>
            <a:ext cx="1933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 2016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– проекты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по сокращению цикла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72A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МТО в 10 раз</a:t>
            </a:r>
          </a:p>
        </p:txBody>
      </p:sp>
      <p:sp>
        <p:nvSpPr>
          <p:cNvPr id="11" name="AutoShape 30">
            <a:extLst>
              <a:ext uri="{FF2B5EF4-FFF2-40B4-BE49-F238E27FC236}">
                <a16:creationId xmlns:a16="http://schemas.microsoft.com/office/drawing/2014/main" id="{85C72342-81BE-45C0-82D1-9101A1BB0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116" y="3346451"/>
            <a:ext cx="1872146" cy="486054"/>
          </a:xfrm>
          <a:prstGeom prst="roundRect">
            <a:avLst>
              <a:gd name="adj" fmla="val 16667"/>
            </a:avLst>
          </a:prstGeom>
          <a:noFill/>
          <a:ln w="1587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257175" marR="0" lvl="0" indent="-257175" algn="ctr" defTabSz="671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Комплекты упаковочные для</a:t>
            </a:r>
          </a:p>
          <a:p>
            <a:pPr marL="257175" marR="0" lvl="0" indent="-257175" algn="ctr" defTabSz="671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Ленинградской АЭС</a:t>
            </a:r>
            <a:r>
              <a:rPr kumimoji="0" lang="ru-RU" sz="825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дней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C2CC0355-5942-4F00-8887-AE17E906C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756740"/>
              </p:ext>
            </p:extLst>
          </p:nvPr>
        </p:nvGraphicFramePr>
        <p:xfrm>
          <a:off x="7031590" y="3877488"/>
          <a:ext cx="1447198" cy="610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54CBD1E-F205-42BE-A347-DA50F8BD30E7}"/>
              </a:ext>
            </a:extLst>
          </p:cNvPr>
          <p:cNvCxnSpPr/>
          <p:nvPr/>
        </p:nvCxnSpPr>
        <p:spPr>
          <a:xfrm>
            <a:off x="7193535" y="4080566"/>
            <a:ext cx="675000" cy="0"/>
          </a:xfrm>
          <a:prstGeom prst="line">
            <a:avLst/>
          </a:prstGeom>
          <a:noFill/>
          <a:ln w="9525" cap="flat" cmpd="sng" algn="ctr">
            <a:solidFill>
              <a:srgbClr val="808080">
                <a:lumMod val="75000"/>
              </a:srgbClr>
            </a:solidFill>
            <a:prstDash val="solid"/>
          </a:ln>
          <a:effectLst/>
        </p:spPr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E1BA88A-3A34-4BE4-A398-BDADC414EC86}"/>
              </a:ext>
            </a:extLst>
          </p:cNvPr>
          <p:cNvCxnSpPr/>
          <p:nvPr/>
        </p:nvCxnSpPr>
        <p:spPr>
          <a:xfrm>
            <a:off x="7879566" y="4087097"/>
            <a:ext cx="0" cy="351000"/>
          </a:xfrm>
          <a:prstGeom prst="straightConnector1">
            <a:avLst/>
          </a:prstGeom>
          <a:noFill/>
          <a:ln w="9525" cap="flat" cmpd="sng" algn="ctr">
            <a:solidFill>
              <a:srgbClr val="808080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1BEE426-7E77-42AE-8E0B-E13C7242A657}"/>
              </a:ext>
            </a:extLst>
          </p:cNvPr>
          <p:cNvSpPr/>
          <p:nvPr/>
        </p:nvSpPr>
        <p:spPr>
          <a:xfrm>
            <a:off x="7654446" y="3843269"/>
            <a:ext cx="82434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 18,5 раз</a:t>
            </a:r>
          </a:p>
        </p:txBody>
      </p:sp>
      <p:sp>
        <p:nvSpPr>
          <p:cNvPr id="16" name="Стрелка вверх 37">
            <a:extLst>
              <a:ext uri="{FF2B5EF4-FFF2-40B4-BE49-F238E27FC236}">
                <a16:creationId xmlns:a16="http://schemas.microsoft.com/office/drawing/2014/main" id="{A1880A09-E582-48CF-8B43-062400C27CAC}"/>
              </a:ext>
            </a:extLst>
          </p:cNvPr>
          <p:cNvSpPr/>
          <p:nvPr/>
        </p:nvSpPr>
        <p:spPr>
          <a:xfrm>
            <a:off x="7397679" y="1065657"/>
            <a:ext cx="822182" cy="1467477"/>
          </a:xfrm>
          <a:prstGeom prst="upArrow">
            <a:avLst/>
          </a:prstGeom>
          <a:solidFill>
            <a:srgbClr val="0099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6982F08-3E6B-4D2F-B07A-B7861D88248F}"/>
              </a:ext>
            </a:extLst>
          </p:cNvPr>
          <p:cNvSpPr/>
          <p:nvPr/>
        </p:nvSpPr>
        <p:spPr>
          <a:xfrm>
            <a:off x="6282376" y="921724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Lean 10x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5C2E53F-B1EC-4514-BC0B-EB2FBFC829CA}"/>
              </a:ext>
            </a:extLst>
          </p:cNvPr>
          <p:cNvSpPr/>
          <p:nvPr/>
        </p:nvSpPr>
        <p:spPr>
          <a:xfrm>
            <a:off x="4454335" y="1438602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Lean+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D087AB1-2D1B-4706-BAA7-9AB5338DDE11}"/>
              </a:ext>
            </a:extLst>
          </p:cNvPr>
          <p:cNvSpPr/>
          <p:nvPr/>
        </p:nvSpPr>
        <p:spPr>
          <a:xfrm>
            <a:off x="2675463" y="1825395"/>
            <a:ext cx="4539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Lean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93395F0-C615-426C-8BE4-726390C9C344}"/>
              </a:ext>
            </a:extLst>
          </p:cNvPr>
          <p:cNvSpPr/>
          <p:nvPr/>
        </p:nvSpPr>
        <p:spPr>
          <a:xfrm>
            <a:off x="6021257" y="1212683"/>
            <a:ext cx="141202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Сверх-результат </a:t>
            </a:r>
            <a:br>
              <a:rPr kumimoji="0" lang="ru-RU" sz="825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</a:br>
            <a:r>
              <a:rPr kumimoji="0" lang="ru-RU" sz="825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по ВПП</a:t>
            </a:r>
            <a:endParaRPr kumimoji="0" lang="ru-RU" sz="825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8BBD24C-3993-4547-9690-4219DAC5543F}"/>
              </a:ext>
            </a:extLst>
          </p:cNvPr>
          <p:cNvSpPr/>
          <p:nvPr/>
        </p:nvSpPr>
        <p:spPr>
          <a:xfrm>
            <a:off x="2179961" y="1970972"/>
            <a:ext cx="944843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в производстве</a:t>
            </a:r>
            <a:endParaRPr kumimoji="0" lang="ru-RU" sz="825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A818000-0153-439F-8831-8BCA08578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7" y="1057196"/>
            <a:ext cx="1469363" cy="91753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7C34B6E-D85F-4620-8083-52C1E7A3764C}"/>
              </a:ext>
            </a:extLst>
          </p:cNvPr>
          <p:cNvSpPr/>
          <p:nvPr/>
        </p:nvSpPr>
        <p:spPr>
          <a:xfrm>
            <a:off x="4562642" y="2746846"/>
            <a:ext cx="18613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 2010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596D1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ПСР+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596D1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b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596D1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 бизнес процессах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40B79F01-0C8E-4697-843C-44B9DA8D9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78241"/>
              </p:ext>
            </p:extLst>
          </p:nvPr>
        </p:nvGraphicFramePr>
        <p:xfrm>
          <a:off x="4868888" y="3698358"/>
          <a:ext cx="1404156" cy="82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9036570-4B8A-4CA6-9A0C-E17D87C8D160}"/>
              </a:ext>
            </a:extLst>
          </p:cNvPr>
          <p:cNvSpPr/>
          <p:nvPr/>
        </p:nvSpPr>
        <p:spPr>
          <a:xfrm>
            <a:off x="4460589" y="3352875"/>
            <a:ext cx="207002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Срок доведения распорядительного документа до организаций дивизионов</a:t>
            </a:r>
            <a:r>
              <a:rPr kumimoji="0" lang="ru-RU" sz="825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раб. дней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AB88C3E-DF7B-4F21-8E2D-58985F830EF5}"/>
              </a:ext>
            </a:extLst>
          </p:cNvPr>
          <p:cNvCxnSpPr/>
          <p:nvPr/>
        </p:nvCxnSpPr>
        <p:spPr>
          <a:xfrm>
            <a:off x="5075170" y="4148656"/>
            <a:ext cx="664206" cy="0"/>
          </a:xfrm>
          <a:prstGeom prst="line">
            <a:avLst/>
          </a:prstGeom>
          <a:noFill/>
          <a:ln w="3175" cap="flat" cmpd="sng" algn="ctr">
            <a:solidFill>
              <a:srgbClr val="808080">
                <a:lumMod val="75000"/>
              </a:srgbClr>
            </a:solidFill>
            <a:prstDash val="solid"/>
          </a:ln>
          <a:effectLst/>
        </p:spPr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D7E5270-4E26-468D-AD14-0F2226F60B27}"/>
              </a:ext>
            </a:extLst>
          </p:cNvPr>
          <p:cNvCxnSpPr/>
          <p:nvPr/>
        </p:nvCxnSpPr>
        <p:spPr>
          <a:xfrm>
            <a:off x="5739376" y="4154940"/>
            <a:ext cx="0" cy="290894"/>
          </a:xfrm>
          <a:prstGeom prst="straightConnector1">
            <a:avLst/>
          </a:prstGeom>
          <a:noFill/>
          <a:ln w="3175" cap="flat" cmpd="sng" algn="ctr">
            <a:solidFill>
              <a:srgbClr val="808080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C99F212-E7BA-4C38-8F31-44AED1F9311E}"/>
              </a:ext>
            </a:extLst>
          </p:cNvPr>
          <p:cNvSpPr/>
          <p:nvPr/>
        </p:nvSpPr>
        <p:spPr>
          <a:xfrm>
            <a:off x="5407514" y="3937763"/>
            <a:ext cx="785774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 11,5 раз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CA57BFF-D029-4DCF-BA39-B86C169C6065}"/>
              </a:ext>
            </a:extLst>
          </p:cNvPr>
          <p:cNvSpPr/>
          <p:nvPr/>
        </p:nvSpPr>
        <p:spPr>
          <a:xfrm>
            <a:off x="4803396" y="3930383"/>
            <a:ext cx="470000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88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более</a:t>
            </a: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CD3822BE-8103-41EF-A334-8FC533DA2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221122"/>
              </p:ext>
            </p:extLst>
          </p:nvPr>
        </p:nvGraphicFramePr>
        <p:xfrm>
          <a:off x="2275413" y="3725145"/>
          <a:ext cx="1404156" cy="77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66869E5-E762-4159-9CDF-4345A097C2DA}"/>
              </a:ext>
            </a:extLst>
          </p:cNvPr>
          <p:cNvSpPr/>
          <p:nvPr/>
        </p:nvSpPr>
        <p:spPr>
          <a:xfrm>
            <a:off x="1905523" y="3352875"/>
            <a:ext cx="211147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Снижение времени протекания процесса изготовления ТВС для РБМК и ВВЭР, </a:t>
            </a:r>
            <a:r>
              <a:rPr kumimoji="0" lang="ru-RU" sz="825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мес.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45811EA-7985-4BE2-9D05-8D3720B8E168}"/>
              </a:ext>
            </a:extLst>
          </p:cNvPr>
          <p:cNvCxnSpPr/>
          <p:nvPr/>
        </p:nvCxnSpPr>
        <p:spPr>
          <a:xfrm>
            <a:off x="2481695" y="4054511"/>
            <a:ext cx="664206" cy="0"/>
          </a:xfrm>
          <a:prstGeom prst="line">
            <a:avLst/>
          </a:prstGeom>
          <a:noFill/>
          <a:ln w="3175" cap="flat" cmpd="sng" algn="ctr">
            <a:solidFill>
              <a:srgbClr val="808080">
                <a:lumMod val="75000"/>
              </a:srgbClr>
            </a:solidFill>
            <a:prstDash val="solid"/>
          </a:ln>
          <a:effectLst/>
        </p:spPr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77A8CCC-D16C-4E89-8736-7D76C7B3EFCB}"/>
              </a:ext>
            </a:extLst>
          </p:cNvPr>
          <p:cNvCxnSpPr/>
          <p:nvPr/>
        </p:nvCxnSpPr>
        <p:spPr>
          <a:xfrm>
            <a:off x="3145901" y="4061837"/>
            <a:ext cx="0" cy="351000"/>
          </a:xfrm>
          <a:prstGeom prst="straightConnector1">
            <a:avLst/>
          </a:prstGeom>
          <a:noFill/>
          <a:ln w="3175" cap="flat" cmpd="sng" algn="ctr">
            <a:solidFill>
              <a:srgbClr val="808080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26AA218-37CD-40A6-ABAA-DB040CEAAD09}"/>
              </a:ext>
            </a:extLst>
          </p:cNvPr>
          <p:cNvSpPr/>
          <p:nvPr/>
        </p:nvSpPr>
        <p:spPr>
          <a:xfrm>
            <a:off x="2815902" y="3843270"/>
            <a:ext cx="785774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 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</a:t>
            </a:r>
            <a:r>
              <a:rPr kumimoji="0" lang="ru-RU" sz="825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раз</a:t>
            </a:r>
          </a:p>
        </p:txBody>
      </p:sp>
      <p:sp>
        <p:nvSpPr>
          <p:cNvPr id="36" name="Стрелка вверх 67">
            <a:extLst>
              <a:ext uri="{FF2B5EF4-FFF2-40B4-BE49-F238E27FC236}">
                <a16:creationId xmlns:a16="http://schemas.microsoft.com/office/drawing/2014/main" id="{BBD2C9B7-DB42-44C4-A206-D861B6BD9E1A}"/>
              </a:ext>
            </a:extLst>
          </p:cNvPr>
          <p:cNvSpPr/>
          <p:nvPr/>
        </p:nvSpPr>
        <p:spPr>
          <a:xfrm>
            <a:off x="5082243" y="1660959"/>
            <a:ext cx="822182" cy="874396"/>
          </a:xfrm>
          <a:prstGeom prst="upArrow">
            <a:avLst/>
          </a:prstGeom>
          <a:solidFill>
            <a:srgbClr val="0099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Стрелка вверх 68">
            <a:extLst>
              <a:ext uri="{FF2B5EF4-FFF2-40B4-BE49-F238E27FC236}">
                <a16:creationId xmlns:a16="http://schemas.microsoft.com/office/drawing/2014/main" id="{CDAFEC01-26BD-479A-9993-F1FFF52592E3}"/>
              </a:ext>
            </a:extLst>
          </p:cNvPr>
          <p:cNvSpPr/>
          <p:nvPr/>
        </p:nvSpPr>
        <p:spPr>
          <a:xfrm>
            <a:off x="2880345" y="2076125"/>
            <a:ext cx="578954" cy="458538"/>
          </a:xfrm>
          <a:prstGeom prst="upArrow">
            <a:avLst/>
          </a:prstGeom>
          <a:solidFill>
            <a:srgbClr val="0099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101E95E-F5B3-47A6-9733-382F5FE8BA5A}"/>
              </a:ext>
            </a:extLst>
          </p:cNvPr>
          <p:cNvSpPr/>
          <p:nvPr/>
        </p:nvSpPr>
        <p:spPr>
          <a:xfrm>
            <a:off x="224543" y="4095032"/>
            <a:ext cx="1150508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Развитие ПСР </a:t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596D1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Росатом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ED9C7ED-A0D9-42B7-87A8-E7CC747063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30" y="3097509"/>
            <a:ext cx="1461416" cy="957002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F30B6AF-F389-4543-957C-5D79CCFFCC98}"/>
              </a:ext>
            </a:extLst>
          </p:cNvPr>
          <p:cNvSpPr/>
          <p:nvPr/>
        </p:nvSpPr>
        <p:spPr>
          <a:xfrm>
            <a:off x="2303826" y="2937714"/>
            <a:ext cx="2111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 2008 –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производство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14FFE19-6D8B-46C2-B5DD-242E3D533120}"/>
              </a:ext>
            </a:extLst>
          </p:cNvPr>
          <p:cNvCxnSpPr>
            <a:cxnSpLocks/>
          </p:cNvCxnSpPr>
          <p:nvPr/>
        </p:nvCxnSpPr>
        <p:spPr>
          <a:xfrm>
            <a:off x="244069" y="2533133"/>
            <a:ext cx="8214344" cy="0"/>
          </a:xfrm>
          <a:prstGeom prst="line">
            <a:avLst/>
          </a:prstGeom>
          <a:noFill/>
          <a:ln w="9525" cap="flat" cmpd="sng" algn="ctr">
            <a:solidFill>
              <a:srgbClr val="808080">
                <a:lumMod val="75000"/>
              </a:srgbClr>
            </a:solidFill>
            <a:prstDash val="solid"/>
          </a:ln>
          <a:effectLst/>
        </p:spPr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C71C920-ADF2-4C58-8DE5-C142BF99C556}"/>
              </a:ext>
            </a:extLst>
          </p:cNvPr>
          <p:cNvCxnSpPr/>
          <p:nvPr/>
        </p:nvCxnSpPr>
        <p:spPr>
          <a:xfrm>
            <a:off x="2132598" y="4464849"/>
            <a:ext cx="1592084" cy="0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</a:ln>
          <a:effectLst/>
        </p:spPr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7DFDEAF4-F348-4CAD-93C9-EEF431DD221E}"/>
              </a:ext>
            </a:extLst>
          </p:cNvPr>
          <p:cNvCxnSpPr/>
          <p:nvPr/>
        </p:nvCxnSpPr>
        <p:spPr>
          <a:xfrm>
            <a:off x="4726073" y="4487930"/>
            <a:ext cx="1592084" cy="0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</a:ln>
          <a:effectLst/>
        </p:spPr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8A000658-DC2A-4C27-90BD-3D35D5790C20}"/>
              </a:ext>
            </a:extLst>
          </p:cNvPr>
          <p:cNvCxnSpPr/>
          <p:nvPr/>
        </p:nvCxnSpPr>
        <p:spPr>
          <a:xfrm>
            <a:off x="6968702" y="4487930"/>
            <a:ext cx="1539000" cy="0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81612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8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776" y="940719"/>
            <a:ext cx="8304777" cy="2592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 defTabSz="844083">
              <a:buFont typeface="+mj-lt"/>
              <a:buAutoNum type="arabicPeriod"/>
            </a:pPr>
            <a:r>
              <a:rPr lang="ru-RU" sz="1477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ориентация НОТ</a:t>
            </a:r>
            <a:br>
              <a:rPr lang="ru-RU" sz="1477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77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Промышленная эстетика, физиологические аспекты организации рабочего места, гигиена труда</a:t>
            </a:r>
          </a:p>
          <a:p>
            <a:pPr marL="316531" indent="-316531" defTabSz="844083">
              <a:buFont typeface="+mj-lt"/>
              <a:buAutoNum type="arabicPeriod"/>
            </a:pPr>
            <a:r>
              <a:rPr lang="ru-RU" sz="1477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Бригадные методы работы</a:t>
            </a:r>
            <a:br>
              <a:rPr lang="ru-RU" sz="1477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77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Комплексные, специализированные, сменные и сквозные бригады. </a:t>
            </a:r>
            <a:br>
              <a:rPr lang="ru-RU" sz="1477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77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Личное и бригадное клеймо качества.</a:t>
            </a:r>
          </a:p>
          <a:p>
            <a:pPr marL="316531" indent="-316531" defTabSz="844083">
              <a:buFont typeface="+mj-lt"/>
              <a:buAutoNum type="arabicPeriod"/>
            </a:pPr>
            <a:r>
              <a:rPr lang="ru-RU" sz="1477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рац. предложений</a:t>
            </a:r>
            <a:endParaRPr lang="ru-RU" sz="1477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531" indent="-316531" defTabSz="844083">
              <a:buFont typeface="+mj-lt"/>
              <a:buAutoNum type="arabicPeriod"/>
            </a:pPr>
            <a:r>
              <a:rPr lang="ru-RU" sz="1477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система непрерывного оперативно-производственного планирования </a:t>
            </a:r>
            <a:br>
              <a:rPr lang="ru-RU" sz="1477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77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(«План. Поток. Ритм»)</a:t>
            </a:r>
            <a:endParaRPr lang="ru-RU" sz="1477" b="1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531" indent="-316531" defTabSz="844083">
              <a:buFont typeface="+mj-lt"/>
              <a:buAutoNum type="arabicPeriod"/>
            </a:pPr>
            <a:r>
              <a:rPr lang="ru-RU" sz="1477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Соревновательный дух</a:t>
            </a:r>
            <a:br>
              <a:rPr lang="ru-RU" sz="1477" b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77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«Многостаночники», «тысячники»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06547" y="3190034"/>
            <a:ext cx="1280251" cy="194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Картинка 0 из 70256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 bwMode="auto">
          <a:xfrm>
            <a:off x="2505093" y="3577959"/>
            <a:ext cx="1595570" cy="11817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72578" y="171299"/>
            <a:ext cx="7538926" cy="88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77109" algn="l" rtl="0" fontAlgn="base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54217" algn="l" rtl="0" fontAlgn="base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431326" algn="l" rtl="0" fontAlgn="base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908434" algn="l" rtl="0" fontAlgn="base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 defTabSz="844083"/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Отечественные истоки производственных систем. 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Что может взять ПС из опыта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НОТПиУ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94132" y="-669440"/>
            <a:ext cx="483153" cy="66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4167" fontAlgn="auto">
              <a:spcBef>
                <a:spcPts val="0"/>
              </a:spcBef>
              <a:spcAft>
                <a:spcPts val="0"/>
              </a:spcAft>
            </a:pPr>
            <a:r>
              <a:rPr lang="ru-RU" sz="3692" dirty="0">
                <a:solidFill>
                  <a:srgbClr val="90CDD7">
                    <a:lumMod val="40000"/>
                    <a:lumOff val="6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ru-RU" sz="3323" dirty="0">
              <a:solidFill>
                <a:srgbClr val="414142"/>
              </a:solidFill>
              <a:latin typeface="Microsoft Sans Serif"/>
              <a:cs typeface="+mn-cs"/>
            </a:endParaRPr>
          </a:p>
        </p:txBody>
      </p:sp>
      <p:pic>
        <p:nvPicPr>
          <p:cNvPr id="8" name="Picture 8" descr="http://cdn11.img22.ria.ru/images/18529/57/1852957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67" y="3579874"/>
            <a:ext cx="1572764" cy="11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leaninfo.ru/wp-content/uploads/2013/04/2013-04-26_152205.png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r="7103"/>
          <a:stretch/>
        </p:blipFill>
        <p:spPr bwMode="auto">
          <a:xfrm>
            <a:off x="5679094" y="3577959"/>
            <a:ext cx="2235403" cy="11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094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9" y="4840006"/>
            <a:ext cx="720079" cy="273844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17C70C5E-52D3-4E8C-AE3A-848E6660B203}" type="slidenum">
              <a:rPr lang="ru-RU" smtClean="0"/>
              <a:pPr algn="ctr"/>
              <a:t>9</a:t>
            </a:fld>
            <a:endParaRPr lang="ru-RU" sz="2000" b="1" dirty="0">
              <a:solidFill>
                <a:srgbClr val="003274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40" y="1064017"/>
            <a:ext cx="6056764" cy="327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 defTabSz="844083">
              <a:buFontTx/>
              <a:buAutoNum type="arabicPeriod"/>
            </a:pPr>
            <a:r>
              <a:rPr lang="ru-RU" sz="1477" b="1" dirty="0">
                <a:solidFill>
                  <a:srgbClr val="414142"/>
                </a:solidFill>
              </a:rPr>
              <a:t>Заполитизированность –</a:t>
            </a:r>
            <a:r>
              <a:rPr lang="ru-RU" sz="1477" dirty="0">
                <a:solidFill>
                  <a:srgbClr val="414142"/>
                </a:solidFill>
              </a:rPr>
              <a:t> кампании к очередному постановлению или съезду КПСС.</a:t>
            </a:r>
          </a:p>
          <a:p>
            <a:pPr marL="316531" indent="-316531" defTabSz="844083">
              <a:buFontTx/>
              <a:buAutoNum type="arabicPeriod"/>
            </a:pPr>
            <a:endParaRPr lang="ru-RU" sz="1477" b="1" dirty="0">
              <a:solidFill>
                <a:srgbClr val="414142"/>
              </a:solidFill>
            </a:endParaRPr>
          </a:p>
          <a:p>
            <a:pPr marL="316531" indent="-316531" defTabSz="844083">
              <a:buFontTx/>
              <a:buAutoNum type="arabicPeriod"/>
            </a:pPr>
            <a:r>
              <a:rPr lang="ru-RU" sz="1477" b="1" dirty="0">
                <a:solidFill>
                  <a:srgbClr val="414142"/>
                </a:solidFill>
              </a:rPr>
              <a:t>Занаучивание – </a:t>
            </a:r>
            <a:r>
              <a:rPr lang="ru-RU" sz="1477" dirty="0">
                <a:solidFill>
                  <a:srgbClr val="414142"/>
                </a:solidFill>
              </a:rPr>
              <a:t>много текстов и формул, сложных для понимания рабочих и мастеров. Например, «Карта рабочего» была из 46 пунктов, осмыслить и контролировать невозможно.</a:t>
            </a:r>
          </a:p>
          <a:p>
            <a:pPr marL="316531" indent="-316531" defTabSz="844083">
              <a:buFontTx/>
              <a:buAutoNum type="arabicPeriod"/>
            </a:pPr>
            <a:endParaRPr lang="ru-RU" sz="1477" dirty="0">
              <a:solidFill>
                <a:srgbClr val="414142"/>
              </a:solidFill>
            </a:endParaRPr>
          </a:p>
          <a:p>
            <a:pPr marL="316531" indent="-316531" defTabSz="844083">
              <a:buFontTx/>
              <a:buAutoNum type="arabicPeriod"/>
            </a:pPr>
            <a:r>
              <a:rPr lang="ru-RU" sz="1477" b="1" dirty="0">
                <a:solidFill>
                  <a:srgbClr val="414142"/>
                </a:solidFill>
              </a:rPr>
              <a:t>Концентрация усилий НОТ только на рабочих местах </a:t>
            </a:r>
            <a:r>
              <a:rPr lang="ru-RU" sz="1477" dirty="0">
                <a:solidFill>
                  <a:srgbClr val="414142"/>
                </a:solidFill>
              </a:rPr>
              <a:t>– анализ поточности по жизненному циклу изделий крайне слаб.</a:t>
            </a:r>
          </a:p>
          <a:p>
            <a:pPr marL="316531" indent="-316531" defTabSz="844083">
              <a:buFontTx/>
              <a:buAutoNum type="arabicPeriod"/>
            </a:pPr>
            <a:endParaRPr lang="ru-RU" sz="1477" b="1" dirty="0">
              <a:solidFill>
                <a:srgbClr val="414142"/>
              </a:solidFill>
            </a:endParaRPr>
          </a:p>
          <a:p>
            <a:pPr marL="316531" indent="-316531" defTabSz="844083">
              <a:buFontTx/>
              <a:buAutoNum type="arabicPeriod"/>
            </a:pPr>
            <a:r>
              <a:rPr lang="ru-RU" sz="1477" b="1" dirty="0">
                <a:solidFill>
                  <a:srgbClr val="414142"/>
                </a:solidFill>
              </a:rPr>
              <a:t>НОТ – не инструмент Директора по производству</a:t>
            </a:r>
            <a:r>
              <a:rPr lang="ru-RU" sz="1477" dirty="0">
                <a:solidFill>
                  <a:srgbClr val="414142"/>
                </a:solidFill>
              </a:rPr>
              <a:t>, а составляющая Заместителя по кадрам – «сбиты прицелы».</a:t>
            </a:r>
          </a:p>
          <a:p>
            <a:pPr marL="316531" indent="-316531" defTabSz="844083">
              <a:buFontTx/>
              <a:buAutoNum type="arabicPeriod"/>
            </a:pPr>
            <a:endParaRPr lang="ru-RU" sz="1477" dirty="0">
              <a:solidFill>
                <a:srgbClr val="414142"/>
              </a:solidFill>
            </a:endParaRPr>
          </a:p>
          <a:p>
            <a:pPr marL="316531" indent="-316531" defTabSz="844083">
              <a:buFontTx/>
              <a:buAutoNum type="arabicPeriod"/>
            </a:pPr>
            <a:r>
              <a:rPr lang="ru-RU" sz="1477" b="1" dirty="0">
                <a:solidFill>
                  <a:srgbClr val="414142"/>
                </a:solidFill>
              </a:rPr>
              <a:t>Скрытие реальных проблем</a:t>
            </a:r>
            <a:r>
              <a:rPr lang="ru-RU" sz="1477" dirty="0">
                <a:solidFill>
                  <a:srgbClr val="414142"/>
                </a:solidFill>
              </a:rPr>
              <a:t>, а не быстрое их предъявление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49763" y="6875"/>
            <a:ext cx="6983522" cy="88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77109" algn="l" rtl="0" fontAlgn="base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54217" algn="l" rtl="0" fontAlgn="base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431326" algn="l" rtl="0" fontAlgn="base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908434" algn="l" rtl="0" fontAlgn="base">
              <a:spcBef>
                <a:spcPct val="0"/>
              </a:spcBef>
              <a:spcAft>
                <a:spcPct val="0"/>
              </a:spcAft>
              <a:defRPr sz="2095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 defTabSz="844083"/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Отечественные истоки производственных систем.  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Какие ошибки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НОТПиУ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 мы учли</a:t>
            </a:r>
          </a:p>
        </p:txBody>
      </p:sp>
      <p:pic>
        <p:nvPicPr>
          <p:cNvPr id="5" name="Picture 4" descr="Картинка 138 из 4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12537" y="894899"/>
            <a:ext cx="1761079" cy="262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http://cdn.topwar.ru/uploads/posts/2013-06/1371376876_original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47" y="3495129"/>
            <a:ext cx="1762474" cy="13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9756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TmfnKKH0a_KJ0RBzEC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UW0MgPE.So9EM6pHTf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rFRIoG6VU0embv49xMPN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rFRIoG6VU0embv49xMPN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rFRIoG6VU0embv49xMPNgA"/>
</p:tagLst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-default 7">
    <a:dk1>
      <a:srgbClr val="414142"/>
    </a:dk1>
    <a:lt1>
      <a:srgbClr val="FFFFFF"/>
    </a:lt1>
    <a:dk2>
      <a:srgbClr val="003274"/>
    </a:dk2>
    <a:lt2>
      <a:srgbClr val="808080"/>
    </a:lt2>
    <a:accent1>
      <a:srgbClr val="F37D07"/>
    </a:accent1>
    <a:accent2>
      <a:srgbClr val="4596D1"/>
    </a:accent2>
    <a:accent3>
      <a:srgbClr val="FFFFFF"/>
    </a:accent3>
    <a:accent4>
      <a:srgbClr val="363637"/>
    </a:accent4>
    <a:accent5>
      <a:srgbClr val="F8BFAA"/>
    </a:accent5>
    <a:accent6>
      <a:srgbClr val="3E87BD"/>
    </a:accent6>
    <a:hlink>
      <a:srgbClr val="003274"/>
    </a:hlink>
    <a:folHlink>
      <a:srgbClr val="025EA1"/>
    </a:folHlink>
  </a:clrScheme>
  <a:fontScheme name="b-defaul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-default 7">
    <a:dk1>
      <a:srgbClr val="414142"/>
    </a:dk1>
    <a:lt1>
      <a:srgbClr val="FFFFFF"/>
    </a:lt1>
    <a:dk2>
      <a:srgbClr val="003274"/>
    </a:dk2>
    <a:lt2>
      <a:srgbClr val="808080"/>
    </a:lt2>
    <a:accent1>
      <a:srgbClr val="F37D07"/>
    </a:accent1>
    <a:accent2>
      <a:srgbClr val="4596D1"/>
    </a:accent2>
    <a:accent3>
      <a:srgbClr val="FFFFFF"/>
    </a:accent3>
    <a:accent4>
      <a:srgbClr val="363637"/>
    </a:accent4>
    <a:accent5>
      <a:srgbClr val="F8BFAA"/>
    </a:accent5>
    <a:accent6>
      <a:srgbClr val="3E87BD"/>
    </a:accent6>
    <a:hlink>
      <a:srgbClr val="003274"/>
    </a:hlink>
    <a:folHlink>
      <a:srgbClr val="025EA1"/>
    </a:folHlink>
  </a:clrScheme>
  <a:fontScheme name="b-defaul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-default 7">
    <a:dk1>
      <a:srgbClr val="414142"/>
    </a:dk1>
    <a:lt1>
      <a:srgbClr val="FFFFFF"/>
    </a:lt1>
    <a:dk2>
      <a:srgbClr val="003274"/>
    </a:dk2>
    <a:lt2>
      <a:srgbClr val="808080"/>
    </a:lt2>
    <a:accent1>
      <a:srgbClr val="F37D07"/>
    </a:accent1>
    <a:accent2>
      <a:srgbClr val="4596D1"/>
    </a:accent2>
    <a:accent3>
      <a:srgbClr val="FFFFFF"/>
    </a:accent3>
    <a:accent4>
      <a:srgbClr val="363637"/>
    </a:accent4>
    <a:accent5>
      <a:srgbClr val="F8BFAA"/>
    </a:accent5>
    <a:accent6>
      <a:srgbClr val="3E87BD"/>
    </a:accent6>
    <a:hlink>
      <a:srgbClr val="003274"/>
    </a:hlink>
    <a:folHlink>
      <a:srgbClr val="025EA1"/>
    </a:folHlink>
  </a:clrScheme>
  <a:fontScheme name="b-defaul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2998</TotalTime>
  <Words>1592</Words>
  <Application>Microsoft Office PowerPoint</Application>
  <PresentationFormat>Произвольный</PresentationFormat>
  <Paragraphs>444</Paragraphs>
  <Slides>23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45" baseType="lpstr">
      <vt:lpstr>ＭＳ Ｐゴシック</vt:lpstr>
      <vt:lpstr>Yu Gothic</vt:lpstr>
      <vt:lpstr>Arial</vt:lpstr>
      <vt:lpstr>Arial Unicode MS</vt:lpstr>
      <vt:lpstr>Calibri</vt:lpstr>
      <vt:lpstr>Calibri Light</vt:lpstr>
      <vt:lpstr>Microsoft Sans Serif</vt:lpstr>
      <vt:lpstr>Rosatom Light</vt:lpstr>
      <vt:lpstr>Symbol</vt:lpstr>
      <vt:lpstr>Times New Roman</vt:lpstr>
      <vt:lpstr>Verdana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b-default</vt:lpstr>
      <vt:lpstr>1_b-default</vt:lpstr>
      <vt:lpstr>2_b-default</vt:lpstr>
      <vt:lpstr>Visio.Drawing.11</vt:lpstr>
      <vt:lpstr>Презентация PowerPoint</vt:lpstr>
      <vt:lpstr>Постоянное совершенствование – отправная точка всех концепций улучшения</vt:lpstr>
      <vt:lpstr>Презентация PowerPoint</vt:lpstr>
      <vt:lpstr>Формула производственной системы  на принципах бережливого производства</vt:lpstr>
      <vt:lpstr>ПСР – это новая «пересборка» известных подходов по повышению производительности</vt:lpstr>
      <vt:lpstr>Что взяли из TPS – Toyota Production System</vt:lpstr>
      <vt:lpstr>Что взяли из BPS – Boeing Production System</vt:lpstr>
      <vt:lpstr>Презентация PowerPoint</vt:lpstr>
      <vt:lpstr>Презентация PowerPoint</vt:lpstr>
      <vt:lpstr>В любом процессе есть 3 составляющие  по отношению к ценности конечного результата</vt:lpstr>
      <vt:lpstr>Презентация PowerPoint</vt:lpstr>
      <vt:lpstr>Методы постановки целей по улучшению Пример : Аэропорт</vt:lpstr>
      <vt:lpstr>Презентация PowerPoint</vt:lpstr>
      <vt:lpstr>Презентация PowerPoint</vt:lpstr>
      <vt:lpstr>Апробированная модель лидера бережливости</vt:lpstr>
      <vt:lpstr>Проект «Эффективный регион». Выход ПСР на внешний контур</vt:lpstr>
      <vt:lpstr>Проект «Эффективный регион» 2017-2021 (5-й год)</vt:lpstr>
      <vt:lpstr>Презентация PowerPoint</vt:lpstr>
      <vt:lpstr>Выход на системный уровень. Формирование процессной модели типовой поликлиники</vt:lpstr>
      <vt:lpstr>Презентация PowerPoint</vt:lpstr>
      <vt:lpstr>Презентация PowerPoint</vt:lpstr>
      <vt:lpstr>Главный эффект лин-преобразований –  изменение людей в лучшую сторону, через улучшение своих процессов!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Admin</cp:lastModifiedBy>
  <cp:revision>200</cp:revision>
  <dcterms:created xsi:type="dcterms:W3CDTF">2019-09-24T12:37:05Z</dcterms:created>
  <dcterms:modified xsi:type="dcterms:W3CDTF">2022-03-05T11:09:14Z</dcterms:modified>
</cp:coreProperties>
</file>