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9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31" r:id="rId8"/>
    <p:sldMasterId id="2147483844" r:id="rId9"/>
    <p:sldMasterId id="2147483860" r:id="rId10"/>
    <p:sldMasterId id="2147483874" r:id="rId11"/>
  </p:sldMasterIdLst>
  <p:notesMasterIdLst>
    <p:notesMasterId r:id="rId30"/>
  </p:notesMasterIdLst>
  <p:handoutMasterIdLst>
    <p:handoutMasterId r:id="rId31"/>
  </p:handoutMasterIdLst>
  <p:sldIdLst>
    <p:sldId id="264" r:id="rId12"/>
    <p:sldId id="554" r:id="rId13"/>
    <p:sldId id="555" r:id="rId14"/>
    <p:sldId id="556" r:id="rId15"/>
    <p:sldId id="557" r:id="rId16"/>
    <p:sldId id="558" r:id="rId17"/>
    <p:sldId id="573" r:id="rId18"/>
    <p:sldId id="578" r:id="rId19"/>
    <p:sldId id="574" r:id="rId20"/>
    <p:sldId id="575" r:id="rId21"/>
    <p:sldId id="576" r:id="rId22"/>
    <p:sldId id="577" r:id="rId23"/>
    <p:sldId id="564" r:id="rId24"/>
    <p:sldId id="572" r:id="rId25"/>
    <p:sldId id="567" r:id="rId26"/>
    <p:sldId id="568" r:id="rId27"/>
    <p:sldId id="569" r:id="rId28"/>
    <p:sldId id="579" r:id="rId29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63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pos="2331">
          <p15:clr>
            <a:srgbClr val="A4A3A4"/>
          </p15:clr>
        </p15:guide>
        <p15:guide id="11" pos="726">
          <p15:clr>
            <a:srgbClr val="A4A3A4"/>
          </p15:clr>
        </p15:guide>
        <p15:guide id="12" pos="875">
          <p15:clr>
            <a:srgbClr val="A4A3A4"/>
          </p15:clr>
        </p15:guide>
        <p15:guide id="13" pos="1260">
          <p15:clr>
            <a:srgbClr val="A4A3A4"/>
          </p15:clr>
        </p15:guide>
        <p15:guide id="14" pos="1410">
          <p15:clr>
            <a:srgbClr val="A4A3A4"/>
          </p15:clr>
        </p15:guide>
        <p15:guide id="15" pos="1796">
          <p15:clr>
            <a:srgbClr val="A4A3A4"/>
          </p15:clr>
        </p15:guide>
        <p15:guide id="16" pos="1944">
          <p15:clr>
            <a:srgbClr val="A4A3A4"/>
          </p15:clr>
        </p15:guide>
        <p15:guide id="17" pos="2481">
          <p15:clr>
            <a:srgbClr val="A4A3A4"/>
          </p15:clr>
        </p15:guide>
        <p15:guide id="18" pos="2869">
          <p15:clr>
            <a:srgbClr val="A4A3A4"/>
          </p15:clr>
        </p15:guide>
        <p15:guide id="19" pos="3029">
          <p15:clr>
            <a:srgbClr val="A4A3A4"/>
          </p15:clr>
        </p15:guide>
        <p15:guide id="20" pos="3402">
          <p15:clr>
            <a:srgbClr val="A4A3A4"/>
          </p15:clr>
        </p15:guide>
        <p15:guide id="21" pos="3552">
          <p15:clr>
            <a:srgbClr val="A4A3A4"/>
          </p15:clr>
        </p15:guide>
        <p15:guide id="22" pos="3938">
          <p15:clr>
            <a:srgbClr val="A4A3A4"/>
          </p15:clr>
        </p15:guide>
        <p15:guide id="23" pos="4086">
          <p15:clr>
            <a:srgbClr val="A4A3A4"/>
          </p15:clr>
        </p15:guide>
        <p15:guide id="24" pos="4473">
          <p15:clr>
            <a:srgbClr val="A4A3A4"/>
          </p15:clr>
        </p15:guide>
        <p15:guide id="25" pos="4621">
          <p15:clr>
            <a:srgbClr val="A4A3A4"/>
          </p15:clr>
        </p15:guide>
        <p15:guide id="26" pos="5008">
          <p15:clr>
            <a:srgbClr val="A4A3A4"/>
          </p15:clr>
        </p15:guide>
        <p15:guide id="27" pos="5157">
          <p15:clr>
            <a:srgbClr val="A4A3A4"/>
          </p15:clr>
        </p15:guide>
        <p15:guide id="28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40404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77" autoAdjust="0"/>
    <p:restoredTop sz="86419" autoAdjust="0"/>
  </p:normalViewPr>
  <p:slideViewPr>
    <p:cSldViewPr snapToGrid="0">
      <p:cViewPr varScale="1">
        <p:scale>
          <a:sx n="105" d="100"/>
          <a:sy n="105" d="100"/>
        </p:scale>
        <p:origin x="62" y="106"/>
      </p:cViewPr>
      <p:guideLst>
        <p:guide orient="horz" pos="261"/>
        <p:guide pos="363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0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74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8788378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373390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99716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037263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01625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60000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5245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5318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8309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856846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41096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38225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55147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9836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F6E45677-430B-4678-8423-A5E8DF41A8EA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9682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38D8DA9-12D6-4AB3-8FA6-6D0B22AD38B1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6060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0A62CC93-5F64-4B1A-88B3-79BF7AB956A3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705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536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4027DE4E-6A23-4EAC-BAE8-DB617B7AE22F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6746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3478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74500E44-0271-4C61-A393-6984E1E26E45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368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E715A57-C3A8-4864-8FAA-B8387715023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118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9868E68D-7C3A-4E26-BFCC-894622BFC40B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2764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C92B130A-56C9-4453-82B0-957D5B977660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4833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64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F24603-9A1B-F342-92E0-89DE32840F75}" type="slidenum">
              <a:rPr kumimoji="0" lang="en-US" sz="525" b="0" i="0" u="none" strike="noStrike" kern="1200" cap="none" spc="0" normalizeH="0" baseline="0" noProof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pPr marL="0" marR="0" lvl="0" indent="0" algn="r" defTabSz="6864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25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5133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6440" fontAlgn="base">
              <a:spcBef>
                <a:spcPct val="0"/>
              </a:spcBef>
              <a:spcAft>
                <a:spcPct val="0"/>
              </a:spcAft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61858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471"/>
            <a:ext cx="1674813" cy="111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1637434"/>
            <a:ext cx="8280400" cy="774623"/>
          </a:xfrm>
          <a:ln/>
        </p:spPr>
        <p:txBody>
          <a:bodyPr/>
          <a:lstStyle>
            <a:lvl1pPr>
              <a:lnSpc>
                <a:spcPct val="130000"/>
              </a:lnSpc>
              <a:defRPr sz="135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75" y="2465685"/>
            <a:ext cx="3743325" cy="487416"/>
          </a:xfrm>
          <a:ln/>
        </p:spPr>
        <p:txBody>
          <a:bodyPr anchor="ctr"/>
          <a:lstStyle>
            <a:lvl1pPr marL="0" indent="0">
              <a:buFontTx/>
              <a:buNone/>
              <a:defRPr sz="1051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332526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0288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01372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300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1501"/>
            </a:lvl1pPr>
            <a:lvl2pPr marL="343220" indent="0">
              <a:buNone/>
              <a:defRPr sz="1351"/>
            </a:lvl2pPr>
            <a:lvl3pPr marL="686440" indent="0">
              <a:buNone/>
              <a:defRPr sz="1201"/>
            </a:lvl3pPr>
            <a:lvl4pPr marL="1029660" indent="0">
              <a:buNone/>
              <a:defRPr sz="1051"/>
            </a:lvl4pPr>
            <a:lvl5pPr marL="1372880" indent="0">
              <a:buNone/>
              <a:defRPr sz="1051"/>
            </a:lvl5pPr>
            <a:lvl6pPr marL="1716100" indent="0">
              <a:buNone/>
              <a:defRPr sz="1051"/>
            </a:lvl6pPr>
            <a:lvl7pPr marL="2059320" indent="0">
              <a:buNone/>
              <a:defRPr sz="1051"/>
            </a:lvl7pPr>
            <a:lvl8pPr marL="2402540" indent="0">
              <a:buNone/>
              <a:defRPr sz="1051"/>
            </a:lvl8pPr>
            <a:lvl9pPr marL="2745760" indent="0">
              <a:buNone/>
              <a:defRPr sz="105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653388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844935"/>
            <a:ext cx="4135437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1" y="844935"/>
            <a:ext cx="4137025" cy="3864772"/>
          </a:xfrm>
        </p:spPr>
        <p:txBody>
          <a:bodyPr/>
          <a:lstStyle>
            <a:lvl1pPr>
              <a:defRPr sz="2102"/>
            </a:lvl1pPr>
            <a:lvl2pPr>
              <a:defRPr sz="1802"/>
            </a:lvl2pPr>
            <a:lvl3pPr>
              <a:defRPr sz="1501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63400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201"/>
            </a:lvl6pPr>
            <a:lvl7pPr>
              <a:defRPr sz="1201"/>
            </a:lvl7pPr>
            <a:lvl8pPr>
              <a:defRPr sz="1201"/>
            </a:lvl8pPr>
            <a:lvl9pPr>
              <a:defRPr sz="12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478380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468482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09004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15468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1501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051"/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229552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086781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1" y="0"/>
            <a:ext cx="2105025" cy="470970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47097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07061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 sz="525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6440" rtl="0" eaLnBrk="1" fontAlgn="auto" latinLnBrk="0" hangingPunct="1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9" y="4579415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525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525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1727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90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90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40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5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6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2815318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4808538" y="2815318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 pitchFamily="34" charset="0"/>
              <a:buChar char="•"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3085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712037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38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657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01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78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/>
              <a:t>Контент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"/>
            <a:ext cx="7632700" cy="722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44935"/>
            <a:ext cx="8424862" cy="3864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AF39-B8E7-4AB4-BD1C-202B63EE9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179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1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31800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4" r:id="rId2"/>
    <p:sldLayoutId id="214748382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2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  <p:sldLayoutId id="214748382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25" r:id="rId2"/>
    <p:sldLayoutId id="214748382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fld id="{16CC8587-BAAD-4D84-B938-130480D73C6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3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652" b="1">
                <a:solidFill>
                  <a:schemeClr val="hlink"/>
                </a:solidFill>
              </a:defRPr>
            </a:lvl1pPr>
          </a:lstStyle>
          <a:p>
            <a:pPr defTabSz="68644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68644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79846"/>
            <a:ext cx="887412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68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5pPr>
      <a:lvl6pPr marL="34322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6pPr>
      <a:lvl7pPr marL="68644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7pPr>
      <a:lvl8pPr marL="102966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8pPr>
      <a:lvl9pPr marL="1372880" algn="l" rtl="0" fontAlgn="base">
        <a:spcBef>
          <a:spcPct val="0"/>
        </a:spcBef>
        <a:spcAft>
          <a:spcPct val="0"/>
        </a:spcAft>
        <a:defRPr sz="1501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35858" indent="-13585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201">
          <a:solidFill>
            <a:schemeClr val="tx1"/>
          </a:solidFill>
          <a:latin typeface="+mn-lt"/>
          <a:ea typeface="+mn-ea"/>
          <a:cs typeface="+mn-cs"/>
        </a:defRPr>
      </a:lvl1pPr>
      <a:lvl2pPr marL="270525" indent="-133474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051">
          <a:solidFill>
            <a:schemeClr val="tx1"/>
          </a:solidFill>
          <a:latin typeface="+mn-lt"/>
          <a:cs typeface="+mn-cs"/>
        </a:defRPr>
      </a:lvl2pPr>
      <a:lvl3pPr marL="872351" indent="-201404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652">
          <a:solidFill>
            <a:schemeClr val="tx1"/>
          </a:solidFill>
          <a:latin typeface="+mn-lt"/>
          <a:cs typeface="+mn-cs"/>
        </a:defRPr>
      </a:lvl3pPr>
      <a:lvl4pPr marL="1250132" indent="-171610" algn="l" rtl="0" eaLnBrk="0" fontAlgn="base" hangingPunct="0">
        <a:spcBef>
          <a:spcPct val="20000"/>
        </a:spcBef>
        <a:spcAft>
          <a:spcPct val="0"/>
        </a:spcAft>
        <a:buChar char="–"/>
        <a:defRPr sz="1501">
          <a:solidFill>
            <a:schemeClr val="tx1"/>
          </a:solidFill>
          <a:latin typeface="+mn-lt"/>
          <a:cs typeface="+mn-cs"/>
        </a:defRPr>
      </a:lvl4pPr>
      <a:lvl5pPr marL="1556408" indent="-171610" algn="l" rtl="0" eaLnBrk="0" fontAlgn="base" hangingPunct="0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5pPr>
      <a:lvl6pPr marL="189962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6pPr>
      <a:lvl7pPr marL="224284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7pPr>
      <a:lvl8pPr marL="258606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8pPr>
      <a:lvl9pPr marL="2929288" indent="-171610" algn="l" rtl="0" fontAlgn="base">
        <a:spcBef>
          <a:spcPct val="20000"/>
        </a:spcBef>
        <a:spcAft>
          <a:spcPct val="0"/>
        </a:spcAft>
        <a:buChar char="»"/>
        <a:defRPr sz="150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4978" y="2276728"/>
            <a:ext cx="7866062" cy="144016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rgbClr val="40404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rgbClr val="002060"/>
                </a:solidFill>
              </a:rPr>
              <a:t>1М. Открытие проектов по улучшениям.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Карточка проекта</a:t>
            </a:r>
            <a:endParaRPr lang="ru-RU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9442" y="864622"/>
            <a:ext cx="3471934" cy="1828800"/>
          </a:xfrm>
          <a:prstGeom prst="rect">
            <a:avLst/>
          </a:prstGeom>
        </p:spPr>
      </p:pic>
      <p:pic>
        <p:nvPicPr>
          <p:cNvPr id="15" name="Picture 2" descr="http://lantorg.com/files/pictures/blogs/2014/rassylky/01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449" y="2924475"/>
            <a:ext cx="1918103" cy="195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-318374" y="716982"/>
            <a:ext cx="5472195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marR="0" lvl="0" indent="449580" algn="just" defTabSz="914400" rtl="0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40385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данном блоке  указываются: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прямые и косвенные негативные последствия, если выбранный процесс не будет оптимизирован.</a:t>
            </a:r>
          </a:p>
          <a:p>
            <a:pPr marL="540385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0385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блоке рекомендуется отразить следующие аспекты:</a:t>
            </a:r>
          </a:p>
          <a:p>
            <a:pPr marL="540385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Влияние на цели/задачи.</a:t>
            </a:r>
          </a:p>
          <a:p>
            <a:pPr marL="540385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Масштаб процесса (кросс-функциональность).</a:t>
            </a:r>
          </a:p>
          <a:p>
            <a:pPr marL="540385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Трудоемкость процесса.</a:t>
            </a:r>
          </a:p>
          <a:p>
            <a:pPr marL="540385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Неудовлетворенность заказчиков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40385" lvl="0" algn="just">
              <a:lnSpc>
                <a:spcPct val="115000"/>
              </a:lnSpc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endParaRPr lang="ru-RU" sz="12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40385" lvl="0" algn="just">
              <a:lnSpc>
                <a:spcPct val="115000"/>
              </a:lnSpc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По возможности обоснование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должно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включать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цифровые показатели, выраженные в натуральных величинах (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возможности их оценки)</a:t>
            </a:r>
          </a:p>
          <a:p>
            <a:pPr marL="540385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-172668" y="49255"/>
            <a:ext cx="518078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Шаблон </a:t>
            </a:r>
            <a:r>
              <a:rPr lang="ru-RU" b="1" kern="0" dirty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2346" y="419176"/>
            <a:ext cx="5269443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2: «Обоснование выбора»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1741" y="4019548"/>
            <a:ext cx="4631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Информация в блоке должна быть логически связана с целями Блока 3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r>
              <a:rPr lang="ru-RU" altLang="ru-RU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868887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ba5ffaa-8db0-4b2b-816a-6139fb4fbb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307" y="3362419"/>
            <a:ext cx="3576013" cy="1505205"/>
          </a:xfrm>
          <a:prstGeom prst="rect">
            <a:avLst/>
          </a:prstGeom>
        </p:spPr>
      </p:pic>
      <p:pic>
        <p:nvPicPr>
          <p:cNvPr id="15" name="Picture 2" descr="http://lantorg.com/files/pictures/blogs/2014/rassylky/01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284" y="3359047"/>
            <a:ext cx="1356442" cy="138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39343" y="919420"/>
            <a:ext cx="8469130" cy="250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данном блоке  указываются цели, текущие и целевые показатели: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Цели должны быть: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Актуальными, конкретными, достижимыми, ограниченными во времени, измеримыми </a:t>
            </a:r>
            <a:b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(указываться с соответствующими единицами измерений).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Направлены на решение негативных последствий для процесса, указанных  в Блоке 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том числе: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3. Допускается указать также Эффекты - которые невозможно, или затратно оцифровать.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Цели не должны содержать: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Мероприятий, направленных на улучшение процесса (например, разгрузка регистратуры, оптимизация работы специалиста, выделение дополнительного времени на обслуживание клиента и т.п.). 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«Лозунгов» (например, повысить эффективность работы персонала, разработать планы по увеличению дозвона в Call-центр и т.п.).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47338" y="344511"/>
            <a:ext cx="6889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3: «Цели и плановый эффект»</a:t>
            </a:r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-172668" y="49255"/>
            <a:ext cx="518078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Шаблон </a:t>
            </a:r>
            <a:r>
              <a:rPr lang="ru-RU" b="1" kern="0" dirty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9726" y="3172246"/>
            <a:ext cx="3398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200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Целевые</a:t>
            </a:r>
            <a:r>
              <a:rPr lang="ru-RU" altLang="ru-RU" sz="1200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показатели </a:t>
            </a:r>
            <a:r>
              <a:rPr lang="ru-RU" altLang="ru-RU" sz="1200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могут уточняться до проведения</a:t>
            </a:r>
            <a:r>
              <a:rPr lang="ru-RU" altLang="ru-RU" sz="1200" spc="-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200" spc="-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kick-off</a:t>
            </a:r>
            <a:r>
              <a:rPr lang="ru-RU" sz="1200" spc="-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только по согласованию с </a:t>
            </a:r>
            <a:r>
              <a:rPr lang="ru-RU" sz="1200" spc="-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Заказчиком.</a:t>
            </a:r>
          </a:p>
          <a:p>
            <a:pPr algn="just"/>
            <a:r>
              <a:rPr lang="ru-RU" sz="1200" spc="-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При невозможности указания в карточке </a:t>
            </a:r>
            <a:r>
              <a:rPr lang="ru-RU" sz="1200" spc="-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значений </a:t>
            </a:r>
            <a:r>
              <a:rPr lang="ru-RU" sz="1200" b="1" spc="-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текущих</a:t>
            </a:r>
            <a:r>
              <a:rPr lang="ru-RU" sz="1200" spc="-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показателей на момент утверждения в таблице проставляется «Значения будут уточнены в рамках хронометража» с последующей корректировкой карточки </a:t>
            </a:r>
            <a:r>
              <a:rPr lang="ru-RU" sz="1200" spc="-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проекта</a:t>
            </a:r>
            <a:endParaRPr lang="ru-RU" sz="1200" spc="-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r>
              <a:rPr lang="ru-RU" altLang="ru-RU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88039828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lantorg.com/files/pictures/blogs/2014/rassylky/01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1485" y="3599856"/>
            <a:ext cx="1356442" cy="138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1578" y="798451"/>
            <a:ext cx="8814724" cy="2685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449263" algn="r"/>
                <a:tab pos="539750" algn="l"/>
                <a:tab pos="63007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данном блоке  указываются: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Ключевые события этапов проекта с длительностью: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marR="0" lvl="0" indent="-171450" algn="l" defTabSz="932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Старт проекта  ~ 0,5 месяца</a:t>
            </a:r>
          </a:p>
          <a:p>
            <a:pPr marL="171450" marR="0" lvl="0" indent="-171450" algn="l" defTabSz="932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Диагностика и целевое состояние ~ 1,5 месяца</a:t>
            </a:r>
          </a:p>
          <a:p>
            <a:pPr marL="171450" marR="0" lvl="0" indent="-171450" algn="l" defTabSz="932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улучшений ~ 3,5 месяца</a:t>
            </a:r>
          </a:p>
          <a:p>
            <a:pPr marL="171450" marR="0" lvl="0" indent="-171450" algn="l" defTabSz="932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Закрепление результатов и закрытие проекта ~ 0,5 месяца</a:t>
            </a:r>
          </a:p>
          <a:p>
            <a:pPr marL="0" marR="0" lvl="0" indent="0" algn="l" defTabSz="932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Внимание:</a:t>
            </a:r>
          </a:p>
          <a:p>
            <a:pPr lvl="0" indent="0" defTabSz="932863"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Ключевые события этапов проекта – типовые шаги проекта, не являющиеся мероприятиями по улучшению процесса. </a:t>
            </a:r>
            <a:r>
              <a:rPr lang="ru-RU" altLang="ru-RU" sz="1200" dirty="0">
                <a:solidFill>
                  <a:srgbClr val="21212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Они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входят в план мероприятий по улучшению процесса, но могут использоваться для</a:t>
            </a:r>
            <a:r>
              <a:rPr lang="ru-RU" altLang="ru-RU" sz="1200" dirty="0">
                <a:solidFill>
                  <a:srgbClr val="21212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дорожной карты проекта .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32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Даты необходимо указывать в формате с ... до ... для возможности последующего мониторинга.</a:t>
            </a:r>
          </a:p>
          <a:p>
            <a:pPr marL="0" marR="0" lvl="0" indent="0" algn="l" defTabSz="932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екомендованная длительность проекта 6</a:t>
            </a:r>
            <a:r>
              <a:rPr kumimoji="0" lang="en-US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±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месяцев, в зависимости от масштабности его периметра и границ.</a:t>
            </a:r>
          </a:p>
          <a:p>
            <a:pPr marL="0" marR="0" lvl="0" indent="0" algn="l" defTabSz="9328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49263" algn="r"/>
                <a:tab pos="539750" algn="l"/>
                <a:tab pos="6300788" algn="r"/>
              </a:tabLst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продолжительности работ по проекту более 12 месяцев, необходимо разделить проект на полугодия с расчетом и постановкой целей на каждые 6 месяцев реализации проекта.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9467" y="3451604"/>
            <a:ext cx="2998691" cy="165648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344773" y="4146220"/>
            <a:ext cx="303550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15000"/>
              </a:lnSpc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Формулировки этапов могут </a:t>
            </a:r>
          </a:p>
          <a:p>
            <a:pPr marL="540385" algn="just">
              <a:lnSpc>
                <a:spcPct val="115000"/>
              </a:lnSpc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отличаться от представленных, без потери смысла.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0"/>
            <a:ext cx="518078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Шаблон </a:t>
            </a:r>
            <a:r>
              <a:rPr lang="ru-RU" b="1" kern="0" dirty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601949" y="306951"/>
            <a:ext cx="7600741" cy="38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4: «Ключевые события проекта»</a:t>
            </a:r>
            <a:endParaRPr lang="ru-RU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44773" y="3583507"/>
            <a:ext cx="421367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Эффективная/рекомендуемая продолжительность проекта – 6 мес. (+/- 2 </a:t>
            </a:r>
            <a:r>
              <a:rPr lang="ru-RU" sz="1200" dirty="0" err="1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мес</a:t>
            </a:r>
            <a:r>
              <a:rPr lang="ru-RU" sz="1200" dirty="0">
                <a:solidFill>
                  <a:srgbClr val="0070C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r>
              <a:rPr lang="ru-RU" altLang="ru-RU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0809115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13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7908" y="294736"/>
            <a:ext cx="5116732" cy="6818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Проект или предложение по улучшению?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0070C0"/>
                </a:solidFill>
                <a:latin typeface="Arial"/>
                <a:cs typeface="Arial"/>
              </a:rPr>
              <a:t>Нужно ли открывать проект?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2" descr="http://launchify.com.au/wp-content/uploads/2014/08/FAQ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5572" y="878115"/>
            <a:ext cx="1314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8828" y="1385598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Как определить необходимость открытия проекта по улучшениям? Можно ли решить</a:t>
            </a:r>
            <a:r>
              <a:rPr kumimoji="0" lang="ru-RU" sz="2000" b="0" u="none" strike="noStrike" kern="1200" cap="none" spc="0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проблему быстрым способом?  Обязательно ли растягивать проект на полгода?</a:t>
            </a:r>
          </a:p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aseline="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Этими вопросами задаются все, кто начинает деятельность</a:t>
            </a:r>
            <a:r>
              <a:rPr lang="ru-RU" sz="20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улучшениям.</a:t>
            </a:r>
          </a:p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Одним</a:t>
            </a:r>
            <a:r>
              <a:rPr kumimoji="0" lang="ru-RU" sz="2000" b="0" u="none" strike="noStrike" kern="1200" cap="none" spc="0" normalizeH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из возможных способов помощи для ответа на этот вопрос является чек-лист, приведенный ниже.</a:t>
            </a: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9673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14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842" y="209439"/>
            <a:ext cx="739509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:  Критерии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разграничения 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«Бережливых проектов» и «Предложений по улучшениям» </a:t>
            </a:r>
            <a:endParaRPr lang="ru-RU" sz="20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531406"/>
              </p:ext>
            </p:extLst>
          </p:nvPr>
        </p:nvGraphicFramePr>
        <p:xfrm>
          <a:off x="461639" y="894498"/>
          <a:ext cx="8131945" cy="3912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983">
                  <a:extLst>
                    <a:ext uri="{9D8B030D-6E8A-4147-A177-3AD203B41FA5}">
                      <a16:colId xmlns:a16="http://schemas.microsoft.com/office/drawing/2014/main" val="2107120945"/>
                    </a:ext>
                  </a:extLst>
                </a:gridCol>
                <a:gridCol w="1944210">
                  <a:extLst>
                    <a:ext uri="{9D8B030D-6E8A-4147-A177-3AD203B41FA5}">
                      <a16:colId xmlns:a16="http://schemas.microsoft.com/office/drawing/2014/main" val="1757387743"/>
                    </a:ext>
                  </a:extLst>
                </a:gridCol>
                <a:gridCol w="4696288">
                  <a:extLst>
                    <a:ext uri="{9D8B030D-6E8A-4147-A177-3AD203B41FA5}">
                      <a16:colId xmlns:a16="http://schemas.microsoft.com/office/drawing/2014/main" val="1538609037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1941109082"/>
                    </a:ext>
                  </a:extLst>
                </a:gridCol>
                <a:gridCol w="532660">
                  <a:extLst>
                    <a:ext uri="{9D8B030D-6E8A-4147-A177-3AD203B41FA5}">
                      <a16:colId xmlns:a16="http://schemas.microsoft.com/office/drawing/2014/main" val="1738243368"/>
                    </a:ext>
                  </a:extLst>
                </a:gridCol>
              </a:tblGrid>
              <a:tr h="204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Критерий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вес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балл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6578556"/>
                  </a:ext>
                </a:extLst>
              </a:tr>
              <a:tr h="245031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критерии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79276"/>
                  </a:ext>
                </a:extLst>
              </a:tr>
              <a:tr h="245031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 row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Влияние на достижение минимум одного целевого показателя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влияет на достижение целевых показателей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9244135"/>
                  </a:ext>
                </a:extLst>
              </a:tr>
              <a:tr h="245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Национальных целей развития РФ 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7534115"/>
                  </a:ext>
                </a:extLst>
              </a:tr>
              <a:tr h="245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Стратегии социально-экономического развития области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2906694"/>
                  </a:ext>
                </a:extLst>
              </a:tr>
              <a:tr h="14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Отраслевой гос.программы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501438"/>
                  </a:ext>
                </a:extLst>
              </a:tr>
              <a:tr h="14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КПЭ органа власти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6602422"/>
                  </a:ext>
                </a:extLst>
              </a:tr>
              <a:tr h="245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Иных утвержденных федеральных оценок и рейтингов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3887693"/>
                  </a:ext>
                </a:extLst>
              </a:tr>
              <a:tr h="1429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Длительность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Свыше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месяцев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9088674"/>
                  </a:ext>
                </a:extLst>
              </a:tr>
              <a:tr h="14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3-х 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месяцев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31923332"/>
                  </a:ext>
                </a:extLst>
              </a:tr>
              <a:tr h="14293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проблематики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Обращение гражданина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6195220"/>
                  </a:ext>
                </a:extLst>
              </a:tr>
              <a:tr h="36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значимость (участие населения в процессе, либо влияние на население)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148577"/>
                  </a:ext>
                </a:extLst>
              </a:tr>
              <a:tr h="367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Межведомственное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горизонтальное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вертикальное взаимодействие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9865876"/>
                  </a:ext>
                </a:extLst>
              </a:tr>
              <a:tr h="2450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Реализация процесса оказания услуги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2778465"/>
                  </a:ext>
                </a:extLst>
              </a:tr>
              <a:tr h="1429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Ничего из вышеперечисленного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943" marR="4594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9732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32446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15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380327"/>
              </p:ext>
            </p:extLst>
          </p:nvPr>
        </p:nvGraphicFramePr>
        <p:xfrm>
          <a:off x="301842" y="748616"/>
          <a:ext cx="8256232" cy="3484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680">
                  <a:extLst>
                    <a:ext uri="{9D8B030D-6E8A-4147-A177-3AD203B41FA5}">
                      <a16:colId xmlns:a16="http://schemas.microsoft.com/office/drawing/2014/main" val="3079616685"/>
                    </a:ext>
                  </a:extLst>
                </a:gridCol>
                <a:gridCol w="1926455">
                  <a:extLst>
                    <a:ext uri="{9D8B030D-6E8A-4147-A177-3AD203B41FA5}">
                      <a16:colId xmlns:a16="http://schemas.microsoft.com/office/drawing/2014/main" val="3832801166"/>
                    </a:ext>
                  </a:extLst>
                </a:gridCol>
                <a:gridCol w="4749553">
                  <a:extLst>
                    <a:ext uri="{9D8B030D-6E8A-4147-A177-3AD203B41FA5}">
                      <a16:colId xmlns:a16="http://schemas.microsoft.com/office/drawing/2014/main" val="62503457"/>
                    </a:ext>
                  </a:extLst>
                </a:gridCol>
                <a:gridCol w="426128">
                  <a:extLst>
                    <a:ext uri="{9D8B030D-6E8A-4147-A177-3AD203B41FA5}">
                      <a16:colId xmlns:a16="http://schemas.microsoft.com/office/drawing/2014/main" val="1740115248"/>
                    </a:ext>
                  </a:extLst>
                </a:gridCol>
                <a:gridCol w="550416">
                  <a:extLst>
                    <a:ext uri="{9D8B030D-6E8A-4147-A177-3AD203B41FA5}">
                      <a16:colId xmlns:a16="http://schemas.microsoft.com/office/drawing/2014/main" val="242369287"/>
                    </a:ext>
                  </a:extLst>
                </a:gridCol>
              </a:tblGrid>
              <a:tr h="257715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процесса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Процесс, специфический для органа власти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17669"/>
                  </a:ext>
                </a:extLst>
              </a:tr>
              <a:tr h="386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 из семейства процессов (оптимизируются все процессы семейства)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202401219"/>
                  </a:ext>
                </a:extLst>
              </a:tr>
              <a:tr h="386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Типовой процесс (в оптимизации участвуют все органы власти, у которых есть этот процесс)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094177779"/>
                  </a:ext>
                </a:extLst>
              </a:tr>
              <a:tr h="15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Иной вид процесса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405913085"/>
                  </a:ext>
                </a:extLst>
              </a:tr>
              <a:tr h="2577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Границы процесса для проекта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входа до выхода в целом по процессу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130388200"/>
                  </a:ext>
                </a:extLst>
              </a:tr>
              <a:tr h="151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Оптимизация участка процесса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1164528264"/>
                  </a:ext>
                </a:extLst>
              </a:tr>
              <a:tr h="51543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 результатов проекта 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Проводится оценка населением достигнутых результатов (для проектов с эффектом для населения)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1214542375"/>
                  </a:ext>
                </a:extLst>
              </a:tr>
              <a:tr h="386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Проводится оценка достигнутых результатов участниками процесса (для внутренних процессов)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875427861"/>
                  </a:ext>
                </a:extLst>
              </a:tr>
              <a:tr h="25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проводится оценка достигнутых результатов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4133833014"/>
                  </a:ext>
                </a:extLst>
              </a:tr>
              <a:tr h="2577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на сокращение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времени протекания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процесса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(ВПП)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ВПП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процесса менее чем на 30 %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3189676780"/>
                  </a:ext>
                </a:extLst>
              </a:tr>
              <a:tr h="2577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 ВПП процесса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30% и более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8322" marR="48322" marT="0" marB="0"/>
                </a:tc>
                <a:extLst>
                  <a:ext uri="{0D108BD9-81ED-4DB2-BD59-A6C34878D82A}">
                    <a16:rowId xmlns:a16="http://schemas.microsoft.com/office/drawing/2014/main" val="144922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81796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16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15610"/>
              </p:ext>
            </p:extLst>
          </p:nvPr>
        </p:nvGraphicFramePr>
        <p:xfrm>
          <a:off x="284085" y="926129"/>
          <a:ext cx="8327256" cy="2507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154">
                  <a:extLst>
                    <a:ext uri="{9D8B030D-6E8A-4147-A177-3AD203B41FA5}">
                      <a16:colId xmlns:a16="http://schemas.microsoft.com/office/drawing/2014/main" val="1530489063"/>
                    </a:ext>
                  </a:extLst>
                </a:gridCol>
                <a:gridCol w="2972242">
                  <a:extLst>
                    <a:ext uri="{9D8B030D-6E8A-4147-A177-3AD203B41FA5}">
                      <a16:colId xmlns:a16="http://schemas.microsoft.com/office/drawing/2014/main" val="2613577147"/>
                    </a:ext>
                  </a:extLst>
                </a:gridCol>
                <a:gridCol w="4185474">
                  <a:extLst>
                    <a:ext uri="{9D8B030D-6E8A-4147-A177-3AD203B41FA5}">
                      <a16:colId xmlns:a16="http://schemas.microsoft.com/office/drawing/2014/main" val="33538594"/>
                    </a:ext>
                  </a:extLst>
                </a:gridCol>
                <a:gridCol w="315693">
                  <a:extLst>
                    <a:ext uri="{9D8B030D-6E8A-4147-A177-3AD203B41FA5}">
                      <a16:colId xmlns:a16="http://schemas.microsoft.com/office/drawing/2014/main" val="4171683574"/>
                    </a:ext>
                  </a:extLst>
                </a:gridCol>
                <a:gridCol w="315693">
                  <a:extLst>
                    <a:ext uri="{9D8B030D-6E8A-4147-A177-3AD203B41FA5}">
                      <a16:colId xmlns:a16="http://schemas.microsoft.com/office/drawing/2014/main" val="1034708886"/>
                    </a:ext>
                  </a:extLst>
                </a:gridCol>
              </a:tblGrid>
              <a:tr h="17195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на качество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Цели на качество отсутствуют</a:t>
                      </a:r>
                      <a:endParaRPr lang="ru-RU" sz="16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878140"/>
                  </a:ext>
                </a:extLst>
              </a:tr>
              <a:tr h="343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Имеется 1 и более целей на качество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3829257427"/>
                  </a:ext>
                </a:extLst>
              </a:tr>
              <a:tr h="13756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Обоснование выбора процесса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обосновании представлены: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количественные характеристики процесса, статистика по процессу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качественные характеристики процесса (количество возвратов, ошибок и т.д.)</a:t>
                      </a:r>
                      <a:endParaRPr lang="ru-RU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удовлетворенность населения/участников процесса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3887264567"/>
                  </a:ext>
                </a:extLst>
              </a:tr>
              <a:tr h="343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обосновании не представлены позиции предыдущего пункта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141596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00747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17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56821"/>
              </p:ext>
            </p:extLst>
          </p:nvPr>
        </p:nvGraphicFramePr>
        <p:xfrm>
          <a:off x="343001" y="717149"/>
          <a:ext cx="8220721" cy="248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1637">
                  <a:extLst>
                    <a:ext uri="{9D8B030D-6E8A-4147-A177-3AD203B41FA5}">
                      <a16:colId xmlns:a16="http://schemas.microsoft.com/office/drawing/2014/main" val="1883337707"/>
                    </a:ext>
                  </a:extLst>
                </a:gridCol>
                <a:gridCol w="1926455">
                  <a:extLst>
                    <a:ext uri="{9D8B030D-6E8A-4147-A177-3AD203B41FA5}">
                      <a16:colId xmlns:a16="http://schemas.microsoft.com/office/drawing/2014/main" val="685082731"/>
                    </a:ext>
                  </a:extLst>
                </a:gridCol>
                <a:gridCol w="4989250">
                  <a:extLst>
                    <a:ext uri="{9D8B030D-6E8A-4147-A177-3AD203B41FA5}">
                      <a16:colId xmlns:a16="http://schemas.microsoft.com/office/drawing/2014/main" val="1122479514"/>
                    </a:ext>
                  </a:extLst>
                </a:gridCol>
                <a:gridCol w="355107">
                  <a:extLst>
                    <a:ext uri="{9D8B030D-6E8A-4147-A177-3AD203B41FA5}">
                      <a16:colId xmlns:a16="http://schemas.microsoft.com/office/drawing/2014/main" val="3760344856"/>
                    </a:ext>
                  </a:extLst>
                </a:gridCol>
                <a:gridCol w="488272">
                  <a:extLst>
                    <a:ext uri="{9D8B030D-6E8A-4147-A177-3AD203B41FA5}">
                      <a16:colId xmlns:a16="http://schemas.microsoft.com/office/drawing/2014/main" val="2098568957"/>
                    </a:ext>
                  </a:extLst>
                </a:gridCol>
              </a:tblGrid>
              <a:tr h="11905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Дополнительные критерии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098199"/>
                  </a:ext>
                </a:extLst>
              </a:tr>
              <a:tr h="2552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Экономический эффект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Ожидается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денежных средств, трудовых ресурсов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2943492045"/>
                  </a:ext>
                </a:extLst>
              </a:tr>
              <a:tr h="2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 экономии денежных средств, трудовых ресурсов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4482" marR="64482" marT="0" marB="0"/>
                </a:tc>
                <a:extLst>
                  <a:ext uri="{0D108BD9-81ED-4DB2-BD59-A6C34878D82A}">
                    <a16:rowId xmlns:a16="http://schemas.microsoft.com/office/drawing/2014/main" val="1760825054"/>
                  </a:ext>
                </a:extLst>
              </a:tr>
              <a:tr h="2552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Тиражирование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уникален и одноразов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extLst>
                  <a:ext uri="{0D108BD9-81ED-4DB2-BD59-A6C34878D82A}">
                    <a16:rowId xmlns:a16="http://schemas.microsoft.com/office/drawing/2014/main" val="3058734856"/>
                  </a:ext>
                </a:extLst>
              </a:tr>
              <a:tr h="170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Возможен тираж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подведомственные организации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692112"/>
                  </a:ext>
                </a:extLst>
              </a:tr>
              <a:tr h="2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Возможен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ираж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весь регион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и/или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только по профилю, но и на другие </a:t>
                      </a: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101654"/>
                  </a:ext>
                </a:extLst>
              </a:tr>
              <a:tr h="2552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(методический) эффект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реализуется по типовым лекалам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extLst>
                  <a:ext uri="{0D108BD9-81ED-4DB2-BD59-A6C34878D82A}">
                    <a16:rowId xmlns:a16="http://schemas.microsoft.com/office/drawing/2014/main" val="3201334142"/>
                  </a:ext>
                </a:extLst>
              </a:tr>
              <a:tr h="170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результатам проекта планируется подготовить сценарий для фабрики процессов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869759"/>
                  </a:ext>
                </a:extLst>
              </a:tr>
              <a:tr h="2552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реализуется в рамках разработки или актуализации методических рекомендаций уровня региона и выше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1906" marR="3190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59537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3001" y="3807717"/>
            <a:ext cx="47334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Предложение по улучшению –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баллов и менее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Бережливый проект более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баллов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544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18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842" y="209439"/>
            <a:ext cx="739509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:  </a:t>
            </a:r>
            <a:endParaRPr lang="ru-RU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Другие возможные наборы критериев для разграничения проектов и предложений по улучшению: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1842" y="1474272"/>
            <a:ext cx="85191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Ставропольский край</a:t>
            </a:r>
          </a:p>
          <a:p>
            <a:r>
              <a:rPr lang="en-US" sz="1200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</a:t>
            </a:r>
            <a:r>
              <a:rPr lang="en-US" sz="12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://stavregion.ru/programms/proektnyj-ofis/proekt-effektivnyj-region/standarty-i-formy-stavropolskij-kraj/otkrytie-proekta/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696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2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7323" y="299073"/>
            <a:ext cx="7289328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Рекомендации по направлениям открытия проектов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7323" y="835012"/>
            <a:ext cx="7920111" cy="244075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Главная угроза – «</a:t>
            </a:r>
            <a:r>
              <a:rPr lang="ru-RU" sz="1400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локальная оптимизация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» (улучшение одного из процессов в ущерб всей системе). Чтобы избежать локальной оптимизации: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проекты, сообразуясь со стратегией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Стремитесь к синергии проектов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проекты с перспективой тиража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Привязывайте проекты к бизнес-результатам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Открывайте проекты в логике протекания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потока создания ценности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«Бережливые проекты» - это, в первую очередь, не инвестиционные проекты.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50690" y="3383074"/>
            <a:ext cx="66967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35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Совет 1: При отсутствии идей по открытию проектов обратите внимание на жалобы клиентов и сотрудников, очереди, невыполненные нормы законодательства,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лучшие практики,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регулярные конфликты.</a:t>
            </a:r>
          </a:p>
          <a:p>
            <a:pPr lvl="0" algn="just" defTabSz="913572"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Совет 2: Попробуйте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проникнуться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образом конечного результата улучшения </a:t>
            </a:r>
            <a:r>
              <a:rPr lang="ru-RU" sz="1400" i="1" dirty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процесса. Важен конечный результат, а не </a:t>
            </a:r>
            <a:r>
              <a:rPr lang="ru-RU" sz="1400" i="1" dirty="0" smtClean="0">
                <a:solidFill>
                  <a:srgbClr val="4141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процесс.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55" t="50053" r="20584" b="24786"/>
          <a:stretch/>
        </p:blipFill>
        <p:spPr bwMode="auto">
          <a:xfrm flipH="1">
            <a:off x="545980" y="3275763"/>
            <a:ext cx="850740" cy="117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E55B4F-37F4-4444-AFB2-E3003FA61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617" y="1163831"/>
            <a:ext cx="1931817" cy="14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663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3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29018" y="324938"/>
            <a:ext cx="6841381" cy="37592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логики открытия проектов (1)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57" y="779803"/>
            <a:ext cx="767805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502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4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9018" y="324938"/>
            <a:ext cx="6841381" cy="37592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логики открытия проектов (2)</a:t>
            </a:r>
          </a:p>
        </p:txBody>
      </p:sp>
      <p:sp>
        <p:nvSpPr>
          <p:cNvPr id="4" name="object 7"/>
          <p:cNvSpPr/>
          <p:nvPr/>
        </p:nvSpPr>
        <p:spPr>
          <a:xfrm flipH="1" flipV="1">
            <a:off x="6659859" y="3236411"/>
            <a:ext cx="1530053" cy="323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4657290" y="3230675"/>
            <a:ext cx="1528510" cy="323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7"/>
          <p:cNvSpPr/>
          <p:nvPr/>
        </p:nvSpPr>
        <p:spPr>
          <a:xfrm flipV="1">
            <a:off x="2826750" y="3240761"/>
            <a:ext cx="1430230" cy="32317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643314" y="3245719"/>
            <a:ext cx="1908702" cy="3231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7"/>
          <p:cNvSpPr/>
          <p:nvPr/>
        </p:nvSpPr>
        <p:spPr>
          <a:xfrm flipV="1">
            <a:off x="6245537" y="986090"/>
            <a:ext cx="1530053" cy="323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258143" y="973369"/>
            <a:ext cx="1753736" cy="32317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7"/>
          <p:cNvSpPr/>
          <p:nvPr/>
        </p:nvSpPr>
        <p:spPr>
          <a:xfrm flipV="1">
            <a:off x="2301840" y="988540"/>
            <a:ext cx="1533128" cy="32317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301730" y="987950"/>
            <a:ext cx="1908702" cy="32317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7"/>
          <p:cNvSpPr/>
          <p:nvPr/>
        </p:nvSpPr>
        <p:spPr>
          <a:xfrm rot="19625239">
            <a:off x="6934035" y="2425243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7"/>
          <p:cNvSpPr/>
          <p:nvPr/>
        </p:nvSpPr>
        <p:spPr>
          <a:xfrm rot="19625239">
            <a:off x="5089817" y="2451552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7"/>
          <p:cNvSpPr/>
          <p:nvPr/>
        </p:nvSpPr>
        <p:spPr>
          <a:xfrm rot="19625239">
            <a:off x="3173411" y="2457807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7"/>
          <p:cNvSpPr/>
          <p:nvPr/>
        </p:nvSpPr>
        <p:spPr>
          <a:xfrm rot="19625239">
            <a:off x="1376281" y="2410084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7"/>
          <p:cNvSpPr/>
          <p:nvPr/>
        </p:nvSpPr>
        <p:spPr>
          <a:xfrm rot="19625239">
            <a:off x="6228213" y="1758464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7"/>
          <p:cNvSpPr/>
          <p:nvPr/>
        </p:nvSpPr>
        <p:spPr>
          <a:xfrm rot="19625239">
            <a:off x="4366734" y="1802388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7"/>
          <p:cNvSpPr/>
          <p:nvPr/>
        </p:nvSpPr>
        <p:spPr>
          <a:xfrm rot="19625239">
            <a:off x="2541891" y="1783270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7"/>
          <p:cNvSpPr/>
          <p:nvPr/>
        </p:nvSpPr>
        <p:spPr>
          <a:xfrm rot="19625239">
            <a:off x="522908" y="1804789"/>
            <a:ext cx="1060182" cy="62243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84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0669" y="1838650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52079" y="1797695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577524" y="1817918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445789" y="1785410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1557866" y="2449181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401794" y="2485256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264438" y="2512042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116300" y="2464576"/>
            <a:ext cx="652172" cy="568548"/>
          </a:xfrm>
          <a:prstGeom prst="ellipse">
            <a:avLst/>
          </a:prstGeom>
          <a:noFill/>
          <a:ln w="28575">
            <a:solidFill>
              <a:srgbClr val="562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4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080" y="1973927"/>
            <a:ext cx="488935" cy="29308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2815" y="1028387"/>
            <a:ext cx="1808788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ПОТОКАМИ ЗАЯВИТЕЛЕЙ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2814" y="1295946"/>
            <a:ext cx="1880404" cy="26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отсутствуют пересечения потоков заявителей с потоками сотрудников  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789" y="1821326"/>
            <a:ext cx="660845" cy="48288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82579" y="1026738"/>
            <a:ext cx="1584906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 ПРОСТРАНСТВА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82579" y="1286132"/>
            <a:ext cx="1681460" cy="44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рабочие места сотрудников МФЦ организованы по стандарту в соответствии с технологией 5s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228" y="1901053"/>
            <a:ext cx="530764" cy="33752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398138" y="1026737"/>
            <a:ext cx="1584906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</a:t>
            </a:r>
          </a:p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ЗАПАСАМИ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98138" y="1295946"/>
            <a:ext cx="1678438" cy="44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запасов, хранящихся непосредственно в МФЦ не превышает установленную норму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06220" y="1032397"/>
            <a:ext cx="1584906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СТАНДАРТИЗАЦИЯ ПРОЦЕССОВ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06220" y="1285188"/>
            <a:ext cx="1584906" cy="260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менее 90% процессов МФЦ стандартизированы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89" y="1872758"/>
            <a:ext cx="486655" cy="357483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69175" y="3286074"/>
            <a:ext cx="1819652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КАЧЕСТВО ПРЕДОСТАВЛЕНИЯ УСЛУГ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9175" y="3555831"/>
            <a:ext cx="1914815" cy="63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доля обоснованных ошибок сотрудников МФЦ, допущенных при работе с документами, необходимыми для предоставления услуг не более 2% от общего количества обращений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77042" y="3285288"/>
            <a:ext cx="1196985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ДОСТУПНОСТЬ УСЛУГ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7042" y="3564170"/>
            <a:ext cx="1388510" cy="44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предварительная запись доступна на ближайшие дни; организовано выездное обслуживание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68663" y="3284843"/>
            <a:ext cx="1656355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ВОВЛЕЧЕННОСТЬ СОТРУДНИКОВ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65860" y="3563939"/>
            <a:ext cx="1739402" cy="539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эффективная работа системы реализации предложений по внедрению улучшений - не менее 30% реализованных улучшений от принятых в работу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05394" y="3285105"/>
            <a:ext cx="1586766" cy="28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41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ЭФФЕКТИВНОСТЬ ЛОГИСТИКИ </a:t>
            </a:r>
            <a:endParaRPr kumimoji="0" lang="en-US" sz="84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16983" y="3567929"/>
            <a:ext cx="1400663" cy="44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отсутствуют нарушения сроков и графиков доставки документов в ведомства</a:t>
            </a:r>
            <a:endParaRPr kumimoji="0" lang="en-US" sz="7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785" y="2534663"/>
            <a:ext cx="472638" cy="4221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325" y="2526928"/>
            <a:ext cx="394424" cy="45998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003" y="2614846"/>
            <a:ext cx="444523" cy="37333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123" y="2579926"/>
            <a:ext cx="1164726" cy="3552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6243" y="98825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1323" y="98795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78181" y="98825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3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0840" y="991646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34742" y="3249617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57084" y="325470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54828" y="3245719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89411" y="3244750"/>
            <a:ext cx="367869" cy="38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298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21" b="0" i="0" u="none" strike="noStrike" kern="1200" cap="none" spc="0" normalizeH="0" baseline="0" noProof="0" dirty="0">
                <a:ln>
                  <a:noFill/>
                </a:ln>
                <a:solidFill>
                  <a:srgbClr val="EA5B38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/>
              </a:rPr>
              <a:t>8</a:t>
            </a: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1621866A-1D1A-4ADC-A757-A77730310847}"/>
              </a:ext>
            </a:extLst>
          </p:cNvPr>
          <p:cNvSpPr txBox="1">
            <a:spLocks/>
          </p:cNvSpPr>
          <p:nvPr/>
        </p:nvSpPr>
        <p:spPr>
          <a:xfrm>
            <a:off x="1312015" y="4423737"/>
            <a:ext cx="6355268" cy="29463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357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Проекты открываются в логике установленных критериев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753144" y="630240"/>
            <a:ext cx="27577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0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КРИТЕРИИ БЕРЕЖЛИВОГО МФЦ</a:t>
            </a:r>
          </a:p>
        </p:txBody>
      </p:sp>
    </p:spTree>
    <p:extLst>
      <p:ext uri="{BB962C8B-B14F-4D97-AF65-F5344CB8AC3E}">
        <p14:creationId xmlns:p14="http://schemas.microsoft.com/office/powerpoint/2010/main" val="58144222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</a:rPr>
              <a:pPr/>
              <a:t>5</a:t>
            </a:fld>
            <a:endParaRPr lang="ru-RU" altLang="ru-RU" dirty="0">
              <a:solidFill>
                <a:srgbClr val="003274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7908" y="294737"/>
            <a:ext cx="5116732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Пустые проекты. Что не сработает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7824" y="718317"/>
            <a:ext cx="6120680" cy="4095527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Улучшение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несуществующего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процесса (вновь создаваемый процесс или хаотичная деятельность)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Улучшение процессов, функционирующих в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«пожарном» режиме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на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«внедрение» </a:t>
            </a:r>
            <a:r>
              <a:rPr lang="ru-RU" sz="1400" b="1" i="1" u="sng" dirty="0" err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лин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-инструментов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Улучшение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уникальных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процессов, которые протекают очень редко и каждый раз в разных условиях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про 1-2 мелких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очевидных улучшений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Плановая деятельность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осуществляемая в штатном режиме, представленная в виде проекта по улучшениям, за исключением случаев существенных улучшений этой деятельности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как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прикрытие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уже принятых решений или лоббируемых решений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Проект без серьезного </a:t>
            </a:r>
            <a:r>
              <a:rPr lang="ru-RU" sz="1400" b="1" i="1" u="sng" dirty="0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обоснования</a:t>
            </a:r>
            <a:r>
              <a:rPr lang="ru-RU" sz="1400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(не своевременный, без мотивации, проблематики и заказчика)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3EA8D7-4EC3-42B5-B562-978199C2A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840" y="2630564"/>
            <a:ext cx="2511770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4037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fld id="{5D9369CA-25C1-4200-8FD4-9D37F592EEB4}" type="slidenum">
              <a:rPr lang="ru-RU" altLang="ru-RU" smtClean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altLang="ru-RU" dirty="0">
              <a:solidFill>
                <a:srgbClr val="0032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3215" y="274417"/>
            <a:ext cx="6850065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2972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kumimoji="0" lang="ru-RU" b="1" i="0" u="none" strike="noStrike" kern="0" cap="none" spc="0" normalizeH="0" noProof="0" dirty="0">
                <a:ln>
                  <a:noFill/>
                </a:ln>
                <a:solidFill>
                  <a:srgbClr val="2972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иповые этапы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2972A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проекта по улучшению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2972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74661" y="562815"/>
            <a:ext cx="8347811" cy="4098276"/>
            <a:chOff x="200935" y="1091135"/>
            <a:chExt cx="7247767" cy="5284992"/>
          </a:xfrm>
        </p:grpSpPr>
        <p:sp>
          <p:nvSpPr>
            <p:cNvPr id="6" name="Пятиугольник 5"/>
            <p:cNvSpPr/>
            <p:nvPr/>
          </p:nvSpPr>
          <p:spPr>
            <a:xfrm>
              <a:off x="292354" y="2567483"/>
              <a:ext cx="1368152" cy="677933"/>
            </a:xfrm>
            <a:prstGeom prst="homePlate">
              <a:avLst>
                <a:gd name="adj" fmla="val 3322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Подготовка и открытие проекта</a:t>
              </a:r>
            </a:p>
          </p:txBody>
        </p:sp>
        <p:sp>
          <p:nvSpPr>
            <p:cNvPr id="7" name="Шеврон 6"/>
            <p:cNvSpPr/>
            <p:nvPr/>
          </p:nvSpPr>
          <p:spPr>
            <a:xfrm>
              <a:off x="1607141" y="2567483"/>
              <a:ext cx="1365962" cy="677933"/>
            </a:xfrm>
            <a:prstGeom prst="chevron">
              <a:avLst>
                <a:gd name="adj" fmla="val 30643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Шеврон 7"/>
            <p:cNvSpPr/>
            <p:nvPr/>
          </p:nvSpPr>
          <p:spPr>
            <a:xfrm>
              <a:off x="2955554" y="2567483"/>
              <a:ext cx="1873303" cy="677933"/>
            </a:xfrm>
            <a:prstGeom prst="chevron">
              <a:avLst>
                <a:gd name="adj" fmla="val 29352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4" descr="https://www.pinclipart.com/picdir/big/545-5451973_transparent-target-bullseye-png-objective-clipart-png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70" t="20797" b="12376"/>
            <a:stretch/>
          </p:blipFill>
          <p:spPr bwMode="auto">
            <a:xfrm>
              <a:off x="4900866" y="2417383"/>
              <a:ext cx="881645" cy="942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Шеврон 9"/>
            <p:cNvSpPr/>
            <p:nvPr/>
          </p:nvSpPr>
          <p:spPr>
            <a:xfrm>
              <a:off x="5782511" y="2549578"/>
              <a:ext cx="1566627" cy="677933"/>
            </a:xfrm>
            <a:prstGeom prst="chevron">
              <a:avLst>
                <a:gd name="adj" fmla="val 25480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07141" y="2542370"/>
              <a:ext cx="1368151" cy="7739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Диагностика </a:t>
              </a:r>
            </a:p>
            <a:p>
              <a:pPr algn="ctr"/>
              <a:r>
                <a:rPr lang="ru-RU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целевое состояние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182580" y="2657708"/>
              <a:ext cx="1368151" cy="595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улучшений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782511" y="2473044"/>
              <a:ext cx="15328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Закрепление результатов и закрытие проекта</a:t>
              </a:r>
            </a:p>
          </p:txBody>
        </p:sp>
        <p:sp>
          <p:nvSpPr>
            <p:cNvPr id="14" name="Левая фигурная скобка 13"/>
            <p:cNvSpPr/>
            <p:nvPr/>
          </p:nvSpPr>
          <p:spPr>
            <a:xfrm rot="5400000">
              <a:off x="3577506" y="-1887047"/>
              <a:ext cx="294124" cy="6917517"/>
            </a:xfrm>
            <a:prstGeom prst="leftBrace">
              <a:avLst>
                <a:gd name="adj1" fmla="val 14607"/>
                <a:gd name="adj2" fmla="val 49173"/>
              </a:avLst>
            </a:prstGeom>
            <a:ln w="19050">
              <a:solidFill>
                <a:srgbClr val="B35A0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521237" y="1521132"/>
              <a:ext cx="0" cy="95191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92353" y="1639312"/>
              <a:ext cx="0" cy="83373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745373" y="1520904"/>
              <a:ext cx="0" cy="190415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848370" y="1520904"/>
              <a:ext cx="0" cy="951912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209921" y="1615571"/>
              <a:ext cx="5084" cy="498349"/>
            </a:xfrm>
            <a:prstGeom prst="line">
              <a:avLst/>
            </a:prstGeom>
            <a:ln w="9525">
              <a:solidFill>
                <a:srgbClr val="B35A0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/>
            <p:cNvSpPr/>
            <p:nvPr/>
          </p:nvSpPr>
          <p:spPr>
            <a:xfrm>
              <a:off x="382642" y="1812288"/>
              <a:ext cx="987319" cy="396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spc="-1" dirty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1-2 недели</a:t>
              </a:r>
              <a:endParaRPr lang="ru-RU" sz="14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663638" y="1824316"/>
              <a:ext cx="987319" cy="396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spc="-1" dirty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3-5 недель</a:t>
              </a:r>
              <a:endParaRPr lang="ru-RU" sz="14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715131" y="1834731"/>
              <a:ext cx="1073497" cy="396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spc="-1" dirty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8-10 недель</a:t>
              </a:r>
              <a:endParaRPr lang="ru-RU" sz="14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30776" y="1855077"/>
              <a:ext cx="987319" cy="396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2-3 </a:t>
              </a:r>
              <a:r>
                <a:rPr lang="ru-RU" sz="1400" b="1" spc="-1" dirty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недели</a:t>
              </a:r>
              <a:endParaRPr lang="ru-RU" sz="14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303643" y="1521222"/>
              <a:ext cx="1850803" cy="952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pc="-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Стартовое</a:t>
              </a:r>
              <a:r>
                <a:rPr lang="en-US" sz="1400" b="1" spc="-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400" b="1" spc="-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совещание</a:t>
              </a:r>
            </a:p>
            <a:p>
              <a:pPr algn="ctr"/>
              <a:r>
                <a:rPr lang="ru-RU" sz="1400" b="1" spc="-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400" b="1" spc="-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kick-off)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405" y="2334649"/>
              <a:ext cx="379399" cy="41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09" y="2126929"/>
              <a:ext cx="379399" cy="415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s://i0.wp.com/www.fortytales.com/wp-content/uploads/2017/10/Depositphotos_11943940_original.jpg?w=180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14" y="2102791"/>
              <a:ext cx="756359" cy="828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Прямоугольник 27"/>
            <p:cNvSpPr/>
            <p:nvPr/>
          </p:nvSpPr>
          <p:spPr>
            <a:xfrm>
              <a:off x="3306825" y="1091135"/>
              <a:ext cx="1538068" cy="5159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spc="-1" dirty="0" smtClean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 </a:t>
              </a:r>
              <a:r>
                <a:rPr lang="en-US" sz="2000" b="1" spc="-1" dirty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</a:t>
              </a:r>
              <a:r>
                <a:rPr lang="ru-RU" sz="2000" b="1" spc="-1" dirty="0">
                  <a:solidFill>
                    <a:srgbClr val="2972A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</a:t>
              </a:r>
              <a:endParaRPr lang="ru-RU" sz="2000" b="1" dirty="0">
                <a:solidFill>
                  <a:srgbClr val="2972A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54444" y="3384301"/>
              <a:ext cx="2394474" cy="396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spc="-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ЦЕЛЕВОЕ СОСТОЯНИЕ</a:t>
              </a:r>
              <a:endPara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00935" y="3359704"/>
              <a:ext cx="1498336" cy="3016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Определение проблемных направлений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Создание команды </a:t>
              </a: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проекта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Утверждение карточки проекта</a:t>
              </a:r>
              <a:endParaRPr lang="ru-RU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Издание локальных распорядительных документов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Организация стенда проекта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99272" y="3449265"/>
              <a:ext cx="1512486" cy="2738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Картирование ПСЦ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Анализ текущего состояние процессов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Выявление проблем и работа с ними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Составление карт идеального и целевого состояния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Разработка плана мероприятий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45411" y="3692077"/>
              <a:ext cx="2135250" cy="2619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Выполнение плана мероприятий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Периодическая оценка достижения целевых показателей 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Корректировка выполнения плана мероприятий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Отчет рабочих групп руководителю организации </a:t>
              </a:r>
            </a:p>
            <a:p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59660" y="3749825"/>
              <a:ext cx="1689042" cy="2024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Мониторинг устойчивости улучшений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Проведение корректирующих действий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ru-RU" sz="1200" dirty="0">
                  <a:latin typeface="Arial" panose="020B0604020202020204" pitchFamily="34" charset="0"/>
                  <a:cs typeface="Arial" panose="020B0604020202020204" pitchFamily="34" charset="0"/>
                </a:rPr>
                <a:t>Стандартизация процесса</a:t>
              </a:r>
            </a:p>
          </p:txBody>
        </p:sp>
      </p:grp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D4A8FCF8-F0A4-4D55-B2F1-5CB824AE09BE}"/>
              </a:ext>
            </a:extLst>
          </p:cNvPr>
          <p:cNvSpPr txBox="1">
            <a:spLocks/>
          </p:cNvSpPr>
          <p:nvPr/>
        </p:nvSpPr>
        <p:spPr>
          <a:xfrm>
            <a:off x="1076960" y="4521022"/>
            <a:ext cx="7239858" cy="5040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357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45FA3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Возможны и «форсированные» проекты за 1-3 месяца</a:t>
            </a:r>
          </a:p>
        </p:txBody>
      </p:sp>
    </p:spTree>
    <p:extLst>
      <p:ext uri="{BB962C8B-B14F-4D97-AF65-F5344CB8AC3E}">
        <p14:creationId xmlns:p14="http://schemas.microsoft.com/office/powerpoint/2010/main" val="254881026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75" y="3016603"/>
            <a:ext cx="8812568" cy="2089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l" defTabSz="68581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5381" algn="l"/>
                <a:tab pos="405667" algn="l"/>
                <a:tab pos="4730240" algn="r"/>
                <a:tab pos="337500" algn="l"/>
              </a:tabLst>
              <a:defRPr/>
            </a:pPr>
            <a:r>
              <a:rPr kumimoji="0" lang="ru-RU" sz="1201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Важная информация для составления карточки проекта:</a:t>
            </a:r>
            <a:endParaRPr kumimoji="0" lang="ru-RU" sz="788" b="1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just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5381" algn="l"/>
                <a:tab pos="405667" algn="l"/>
                <a:tab pos="4730240" algn="r"/>
                <a:tab pos="33750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Название проекта – должно включать наименование улучшаемого процесса. Название, обоснование выбора и цели проекта должны быть связаны. В исключительных случаях допускается не включать наименование процесса в название проекта.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just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5381" algn="l"/>
                <a:tab pos="405667" algn="l"/>
                <a:tab pos="4730240" algn="r"/>
                <a:tab pos="33750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Карточка проекта оформляется на каждый проект на одном листе формата А4 альбомной ориентации. Лист визуально делится на 4 части (по числу блоков).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just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5381" algn="l"/>
                <a:tab pos="405667" algn="l"/>
                <a:tab pos="4730240" algn="r"/>
                <a:tab pos="33750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При продолжительности работ по проекту более 12 месяцев, необходимо разделить проект на полугодия с расчетом и постановкой целей на каждые 6 месяцев реализации проекта.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0" lvl="0" indent="0" algn="just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5381" algn="l"/>
                <a:tab pos="405667" algn="l"/>
                <a:tab pos="4730240" algn="r"/>
                <a:tab pos="337500" algn="l"/>
              </a:tabLst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Карточка проекта утверждается руководителем проекта за его подписью, и согласуется с заказчиком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проекта.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2917" y="1085886"/>
            <a:ext cx="3163227" cy="188804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3E87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1" b="0" i="0" u="none" strike="noStrike" kern="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" name="Прямая соединительная линия 6"/>
          <p:cNvCxnSpPr>
            <a:stCxn id="6" idx="0"/>
            <a:endCxn id="6" idx="2"/>
          </p:cNvCxnSpPr>
          <p:nvPr/>
        </p:nvCxnSpPr>
        <p:spPr>
          <a:xfrm>
            <a:off x="4294531" y="1085886"/>
            <a:ext cx="0" cy="1888047"/>
          </a:xfrm>
          <a:prstGeom prst="line">
            <a:avLst/>
          </a:prstGeom>
          <a:noFill/>
          <a:ln w="25400" cap="flat" cmpd="sng" algn="ctr">
            <a:solidFill>
              <a:srgbClr val="4596D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8" name="Прямая соединительная линия 7"/>
          <p:cNvCxnSpPr/>
          <p:nvPr/>
        </p:nvCxnSpPr>
        <p:spPr>
          <a:xfrm>
            <a:off x="2758928" y="2146494"/>
            <a:ext cx="3117216" cy="0"/>
          </a:xfrm>
          <a:prstGeom prst="line">
            <a:avLst/>
          </a:prstGeom>
          <a:noFill/>
          <a:ln w="25400" cap="flat" cmpd="sng" algn="ctr">
            <a:solidFill>
              <a:srgbClr val="4596D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2266988" y="1037499"/>
            <a:ext cx="431528" cy="323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1" b="1" i="0" u="none" strike="noStrike" kern="120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А4</a:t>
            </a:r>
            <a:endParaRPr kumimoji="0" lang="ru-RU" sz="1802" b="1" i="0" u="none" strike="noStrike" kern="1200" cap="none" spc="0" normalizeH="0" baseline="0" noProof="0" dirty="0">
              <a:ln>
                <a:noFill/>
              </a:ln>
              <a:solidFill>
                <a:srgbClr val="41414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2" name="Picture 2" descr="D:\!РАБОТА\Бережливое производство\Паспорт бережлив 1.jpe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969206" y="829193"/>
            <a:ext cx="298671" cy="812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84598" y="1093511"/>
            <a:ext cx="1390124" cy="254044"/>
          </a:xfrm>
          <a:prstGeom prst="rect">
            <a:avLst/>
          </a:prstGeom>
          <a:solidFill>
            <a:srgbClr val="FFFFFF"/>
          </a:solidFill>
          <a:ln>
            <a:solidFill>
              <a:srgbClr val="41414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1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Название 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8315" y="1487285"/>
            <a:ext cx="1649221" cy="415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1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Вовлеченные лица и рамки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75549" y="1484373"/>
            <a:ext cx="1580204" cy="415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1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Обоснование выбора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7332" y="2368802"/>
            <a:ext cx="1580204" cy="415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1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Цели и плановый эффект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94531" y="2368802"/>
            <a:ext cx="1580204" cy="415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1" b="1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Ключевые события проекта</a:t>
            </a:r>
          </a:p>
        </p:txBody>
      </p:sp>
      <p:sp>
        <p:nvSpPr>
          <p:cNvPr id="27" name="AutoShape 2" descr="blob:https://web.whatsapp.com/3ba5ffaa-8db0-4b2b-816a-6139fb4fbb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1043608" y="332656"/>
            <a:ext cx="5336872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Подготовка </a:t>
            </a:r>
            <a:r>
              <a:rPr lang="ru-RU" b="1" kern="0" dirty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0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r>
              <a:rPr lang="ru-RU" altLang="ru-RU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3328832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65760" y="717576"/>
            <a:ext cx="8125310" cy="4150048"/>
            <a:chOff x="1800590" y="656134"/>
            <a:chExt cx="6107634" cy="415004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07634" y="656134"/>
              <a:ext cx="1800590" cy="523512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0590" y="1253656"/>
              <a:ext cx="6107634" cy="3552526"/>
            </a:xfrm>
            <a:prstGeom prst="rect">
              <a:avLst/>
            </a:prstGeom>
          </p:spPr>
        </p:pic>
      </p:grp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18362" y="167764"/>
            <a:ext cx="5336872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Пример </a:t>
            </a:r>
            <a:r>
              <a:rPr lang="ru-RU" b="1" kern="0" dirty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r>
              <a:rPr lang="ru-RU" altLang="ru-RU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" y="794666"/>
            <a:ext cx="234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Карточка (паспорт) проекта также была согласована с заказчиком проекта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" y="556526"/>
            <a:ext cx="55690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согласования и утверждения карточки проекта определяется правилами организации</a:t>
            </a:r>
            <a:endParaRPr lang="ru-RU" sz="9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05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ba5ffaa-8db0-4b2b-816a-6139fb4fbb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19144" y="775549"/>
            <a:ext cx="5746483" cy="4175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данном блоке указываются:</a:t>
            </a:r>
          </a:p>
          <a:p>
            <a:pPr marL="108000" marR="0" lvl="0" indent="-108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 проекта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Должностное лицо, инициирующее проект по совершенствованию процесса с помощью методов и инструментов бережливых технологий и заинтересованное в результатах его реализации. Согласует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карточку проекта и план мероприятий по оптимизации процесса, принимает результаты проекта, решает вопросы, выходящие за полномочия руководителя проекта.</a:t>
            </a:r>
          </a:p>
          <a:p>
            <a:pPr marL="108000" marR="0" lvl="0" indent="-108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Заказчики процесса -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Клиенты, работники, подразделения или организации, получающие и использующие результаты (продукт или услугу) процесса.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8000" marR="0" lvl="0" indent="-108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Периметр проекта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Организации, п</a:t>
            </a: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одразделения, отделы, где протекает совершенствуемый процесс.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08000" marR="0" lvl="0" indent="-108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Границы процесса -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Начальный и конечный этап процесса/ фрагмента процесса, в котором будут проводиться улучшения и замеры целевых показателей.</a:t>
            </a:r>
          </a:p>
          <a:p>
            <a:pPr marL="108000" marR="0" lvl="0" indent="-108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Владелец процесса -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456EA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 структурного подразделения/ функции, который управляет процессом и несет ответственность за его результат и эффективность.</a:t>
            </a:r>
          </a:p>
          <a:p>
            <a:pPr marL="108000" marR="0" lvl="0" indent="-108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 проекта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Лицо, обеспечивающее качественную реализацию этапов проекта в установленные сроки, оперативное управление командой проекта (постановка задач, контроль, мотивация), решение межфункциональных вопросов, представление промежуточных и окончательных результатов проекта заказчику проекта.</a:t>
            </a:r>
          </a:p>
          <a:p>
            <a:pPr marL="108000" marR="0" lvl="0" indent="-1080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>
                <a:tab pos="180340" algn="l"/>
                <a:tab pos="540385" algn="l"/>
                <a:tab pos="6301105" algn="r"/>
                <a:tab pos="449580" algn="l"/>
              </a:tabLst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Команда проекта (рабочая группа) 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исполнители проекта, выполняющие работу по планированию и организации этапов реализации Проекта.</a:t>
            </a:r>
          </a:p>
        </p:txBody>
      </p:sp>
      <p:pic>
        <p:nvPicPr>
          <p:cNvPr id="26" name="Picture 2" descr="http://lantorg.com/files/pictures/blogs/2014/rassylky/010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465" y="2541864"/>
            <a:ext cx="1524942" cy="155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42" y="845687"/>
            <a:ext cx="3301902" cy="1696178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-207270" y="61132"/>
            <a:ext cx="5180781" cy="4286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Шаблон </a:t>
            </a:r>
            <a:r>
              <a:rPr lang="ru-RU" b="1" kern="0" dirty="0">
                <a:solidFill>
                  <a:srgbClr val="0070C0"/>
                </a:solidFill>
                <a:latin typeface="Arial"/>
                <a:cs typeface="Arial"/>
              </a:rPr>
              <a:t>карточки (п</a:t>
            </a:r>
            <a:r>
              <a:rPr kumimoji="0" lang="ru-RU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аспорта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</a:rPr>
              <a:t>) проекта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816275" y="399360"/>
            <a:ext cx="670741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44958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Блок 1: «Вовлеченные лица и рамки проекта»</a:t>
            </a:r>
            <a:endParaRPr lang="ru-RU" sz="105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491070" y="4678712"/>
            <a:ext cx="627062" cy="377825"/>
          </a:xfrm>
        </p:spPr>
        <p:txBody>
          <a:bodyPr/>
          <a:lstStyle/>
          <a:p>
            <a:r>
              <a:rPr lang="ru-RU" altLang="ru-RU" dirty="0">
                <a:solidFill>
                  <a:srgbClr val="0032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27416" y="4279471"/>
            <a:ext cx="3141559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algn="just">
              <a:lnSpc>
                <a:spcPct val="115000"/>
              </a:lnSpc>
              <a:spcAft>
                <a:spcPts val="0"/>
              </a:spcAft>
              <a:tabLst>
                <a:tab pos="180340" algn="l"/>
                <a:tab pos="540385" algn="l"/>
                <a:tab pos="6301105" algn="r"/>
                <a:tab pos="449580" algn="l"/>
              </a:tabLst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Данный блок является стандартным и не подлежит каким-либо изменениям</a:t>
            </a:r>
          </a:p>
        </p:txBody>
      </p:sp>
    </p:spTree>
    <p:extLst>
      <p:ext uri="{BB962C8B-B14F-4D97-AF65-F5344CB8AC3E}">
        <p14:creationId xmlns:p14="http://schemas.microsoft.com/office/powerpoint/2010/main" val="20533097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3717</TotalTime>
  <Words>1633</Words>
  <Application>Microsoft Office PowerPoint</Application>
  <PresentationFormat>Произвольный</PresentationFormat>
  <Paragraphs>301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18</vt:i4>
      </vt:variant>
    </vt:vector>
  </HeadingPairs>
  <TitlesOfParts>
    <vt:vector size="37" baseType="lpstr">
      <vt:lpstr>Arial</vt:lpstr>
      <vt:lpstr>Arial Black</vt:lpstr>
      <vt:lpstr>Calibri</vt:lpstr>
      <vt:lpstr>Cambria</vt:lpstr>
      <vt:lpstr>Rosatom Light</vt:lpstr>
      <vt:lpstr>Times New Roman</vt:lpstr>
      <vt:lpstr>Verdana</vt:lpstr>
      <vt:lpstr>Wingdings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b-default</vt:lpstr>
      <vt:lpstr>1_b-default</vt:lpstr>
      <vt:lpstr>2_b-default</vt:lpstr>
      <vt:lpstr>1_Диаграммы</vt:lpstr>
      <vt:lpstr>Презентация PowerPoint</vt:lpstr>
      <vt:lpstr>Презентация PowerPoint</vt:lpstr>
      <vt:lpstr>Пример логики открытия проектов (1)</vt:lpstr>
      <vt:lpstr>Пример логики открытия проектов (2)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Admin</cp:lastModifiedBy>
  <cp:revision>234</cp:revision>
  <dcterms:created xsi:type="dcterms:W3CDTF">2019-09-24T12:37:05Z</dcterms:created>
  <dcterms:modified xsi:type="dcterms:W3CDTF">2022-08-16T13:06:24Z</dcterms:modified>
</cp:coreProperties>
</file>