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74" r:id="rId4"/>
    <p:sldId id="278" r:id="rId5"/>
    <p:sldId id="275" r:id="rId6"/>
    <p:sldId id="277" r:id="rId7"/>
    <p:sldId id="281" r:id="rId8"/>
    <p:sldId id="282" r:id="rId9"/>
    <p:sldId id="279" r:id="rId10"/>
    <p:sldId id="280" r:id="rId11"/>
    <p:sldId id="283" r:id="rId12"/>
    <p:sldId id="284" r:id="rId13"/>
    <p:sldId id="285" r:id="rId14"/>
    <p:sldId id="286" r:id="rId15"/>
    <p:sldId id="287" r:id="rId16"/>
    <p:sldId id="288" r:id="rId17"/>
    <p:sldId id="28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C5"/>
    <a:srgbClr val="62C4C3"/>
    <a:srgbClr val="00C8DE"/>
    <a:srgbClr val="59EBEA"/>
    <a:srgbClr val="6DDBDB"/>
    <a:srgbClr val="616161"/>
    <a:srgbClr val="747474"/>
    <a:srgbClr val="84CCD3"/>
    <a:srgbClr val="56ECF5"/>
    <a:srgbClr val="00E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20"/>
  </p:normalViewPr>
  <p:slideViewPr>
    <p:cSldViewPr snapToGrid="0">
      <p:cViewPr varScale="1">
        <p:scale>
          <a:sx n="103" d="100"/>
          <a:sy n="103" d="100"/>
        </p:scale>
        <p:origin x="13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0" cap="none" dirty="0">
                <a:latin typeface="Montserrat" pitchFamily="2" charset="0"/>
              </a:rPr>
              <a:t>Название диаграммы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dk1">
                    <a:tint val="88500"/>
                  </a:schemeClr>
                </a:gs>
                <a:gs pos="75000">
                  <a:schemeClr val="dk1">
                    <a:tint val="88500"/>
                    <a:lumMod val="60000"/>
                    <a:lumOff val="40000"/>
                  </a:schemeClr>
                </a:gs>
                <a:gs pos="51000">
                  <a:schemeClr val="dk1">
                    <a:tint val="88500"/>
                    <a:alpha val="75000"/>
                  </a:schemeClr>
                </a:gs>
                <a:gs pos="100000">
                  <a:schemeClr val="dk1">
                    <a:tint val="885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2-704F-9D1B-5817720B28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flip="none" rotWithShape="1">
              <a:gsLst>
                <a:gs pos="0">
                  <a:schemeClr val="dk1">
                    <a:tint val="55000"/>
                  </a:schemeClr>
                </a:gs>
                <a:gs pos="75000">
                  <a:schemeClr val="dk1">
                    <a:tint val="55000"/>
                    <a:lumMod val="60000"/>
                    <a:lumOff val="40000"/>
                  </a:schemeClr>
                </a:gs>
                <a:gs pos="51000">
                  <a:schemeClr val="dk1">
                    <a:tint val="55000"/>
                    <a:alpha val="75000"/>
                  </a:schemeClr>
                </a:gs>
                <a:gs pos="100000">
                  <a:schemeClr val="dk1">
                    <a:tint val="55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2-704F-9D1B-5817720B28B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 flip="none" rotWithShape="1">
              <a:gsLst>
                <a:gs pos="0">
                  <a:schemeClr val="dk1">
                    <a:tint val="75000"/>
                  </a:schemeClr>
                </a:gs>
                <a:gs pos="75000">
                  <a:schemeClr val="dk1">
                    <a:tint val="75000"/>
                    <a:lumMod val="60000"/>
                    <a:lumOff val="40000"/>
                  </a:schemeClr>
                </a:gs>
                <a:gs pos="51000">
                  <a:schemeClr val="dk1">
                    <a:tint val="75000"/>
                    <a:alpha val="75000"/>
                  </a:schemeClr>
                </a:gs>
                <a:gs pos="100000">
                  <a:schemeClr val="dk1">
                    <a:tint val="75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2-704F-9D1B-5817720B2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457791376"/>
        <c:axId val="454544752"/>
      </c:barChart>
      <c:catAx>
        <c:axId val="45779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454544752"/>
        <c:crosses val="autoZero"/>
        <c:auto val="1"/>
        <c:lblAlgn val="ctr"/>
        <c:lblOffset val="100"/>
        <c:noMultiLvlLbl val="0"/>
      </c:catAx>
      <c:valAx>
        <c:axId val="4545447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779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r>
              <a:rPr lang="ru-RU" sz="1200" b="0" i="0" cap="none" dirty="0">
                <a:latin typeface="Montserrat" pitchFamily="2" charset="0"/>
              </a:rPr>
              <a:t>Название диаграммы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1C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A5-434F-9F7F-38DD3915B1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C8DE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A5-434F-9F7F-38DD3915B1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59EBEA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A5-434F-9F7F-38DD3915B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457791376"/>
        <c:axId val="454544752"/>
      </c:barChart>
      <c:catAx>
        <c:axId val="45779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454544752"/>
        <c:crosses val="autoZero"/>
        <c:auto val="1"/>
        <c:lblAlgn val="ctr"/>
        <c:lblOffset val="100"/>
        <c:noMultiLvlLbl val="0"/>
      </c:catAx>
      <c:valAx>
        <c:axId val="4545447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779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78B7A-D26F-0E40-A037-51B06A44358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558C3-9C7C-C14D-AFF2-959050F6B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7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C33B1-2432-FE78-DCD4-592933FCB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170216" cy="2852737"/>
          </a:xfrm>
        </p:spPr>
        <p:txBody>
          <a:bodyPr anchor="b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 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DEA0E5-1E6E-6075-5071-40FB0D954D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1154" y="4589463"/>
            <a:ext cx="10276296" cy="15001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tint val="82000"/>
                  </a:schemeClr>
                </a:solidFill>
                <a:latin typeface="Rubik Light" pitchFamily="2" charset="-79"/>
                <a:cs typeface="Rubik Light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 dirty="0"/>
              <a:t>ФИО</a:t>
            </a:r>
          </a:p>
          <a:p>
            <a:pPr lvl="0"/>
            <a:r>
              <a:rPr lang="ru-RU" dirty="0"/>
              <a:t>должность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9B5AF-9E59-CA0B-5031-F9D1EABA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E73466-E8EB-804B-811B-203696BEFB2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E4B57F-E3F9-DB8E-8B37-F3771656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91FF4-A5BF-E099-E08E-A5B85EC6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D12392-B53E-A049-9227-FB014C8297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EB0E999-002C-0023-E83B-EE101343D0F2}"/>
              </a:ext>
            </a:extLst>
          </p:cNvPr>
          <p:cNvCxnSpPr>
            <a:cxnSpLocks/>
          </p:cNvCxnSpPr>
          <p:nvPr userDrawn="1"/>
        </p:nvCxnSpPr>
        <p:spPr>
          <a:xfrm>
            <a:off x="925930" y="4562475"/>
            <a:ext cx="0" cy="644236"/>
          </a:xfrm>
          <a:prstGeom prst="line">
            <a:avLst/>
          </a:prstGeom>
          <a:ln w="38100">
            <a:solidFill>
              <a:srgbClr val="6DDBD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DF9A01F-AAD5-F72A-9CFD-AE902CBD6956}"/>
              </a:ext>
            </a:extLst>
          </p:cNvPr>
          <p:cNvCxnSpPr>
            <a:cxnSpLocks/>
          </p:cNvCxnSpPr>
          <p:nvPr userDrawn="1"/>
        </p:nvCxnSpPr>
        <p:spPr>
          <a:xfrm>
            <a:off x="1054262" y="4562475"/>
            <a:ext cx="0" cy="644236"/>
          </a:xfrm>
          <a:prstGeom prst="line">
            <a:avLst/>
          </a:prstGeom>
          <a:ln w="38100">
            <a:solidFill>
              <a:srgbClr val="6DDBD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6273D6-0AFC-A497-0C8D-16CEDF99AEF5}"/>
              </a:ext>
            </a:extLst>
          </p:cNvPr>
          <p:cNvSpPr txBox="1"/>
          <p:nvPr userDrawn="1"/>
        </p:nvSpPr>
        <p:spPr>
          <a:xfrm>
            <a:off x="1924413" y="685150"/>
            <a:ext cx="4164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effectLst/>
                <a:latin typeface="Rubik Light" pitchFamily="2" charset="-79"/>
                <a:cs typeface="Rubik Light" pitchFamily="2" charset="-79"/>
              </a:rPr>
              <a:t>Республиканский медицинский информационно-аналитический центр Министерства здравоохранения </a:t>
            </a:r>
            <a:endParaRPr lang="en-US" sz="1400" dirty="0">
              <a:solidFill>
                <a:schemeClr val="tx1"/>
              </a:solidFill>
              <a:effectLst/>
              <a:latin typeface="Rubik Light" pitchFamily="2" charset="-79"/>
              <a:cs typeface="Rubik Light" pitchFamily="2" charset="-79"/>
            </a:endParaRPr>
          </a:p>
          <a:p>
            <a:r>
              <a:rPr lang="ru-RU" sz="1400" dirty="0">
                <a:solidFill>
                  <a:schemeClr val="tx1"/>
                </a:solidFill>
                <a:effectLst/>
                <a:latin typeface="Rubik Light" pitchFamily="2" charset="-79"/>
                <a:cs typeface="Rubik Light" pitchFamily="2" charset="-79"/>
              </a:rPr>
              <a:t>Удмуртской Республики</a:t>
            </a:r>
            <a:endParaRPr lang="ru-RU" sz="1400" dirty="0">
              <a:solidFill>
                <a:schemeClr val="tx1"/>
              </a:solidFill>
              <a:latin typeface="Rubik Light" pitchFamily="2" charset="-79"/>
              <a:cs typeface="Rubik Light" pitchFamily="2" charset="-79"/>
            </a:endParaRPr>
          </a:p>
        </p:txBody>
      </p:sp>
      <p:pic>
        <p:nvPicPr>
          <p:cNvPr id="10" name="Рисунок 9" descr="Изображение выглядит как текст, Шрифт, символ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AF3D13F-4CD6-0E80-30A5-D59CFE328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C8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930" y="675642"/>
            <a:ext cx="847889" cy="1034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7D0BEF-2DC6-CD8C-9037-540CE6F522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00C8DE">
                <a:tint val="45000"/>
                <a:satMod val="400000"/>
              </a:srgbClr>
            </a:duotone>
            <a:lum bright="20000" contrast="20000"/>
          </a:blip>
          <a:stretch>
            <a:fillRect/>
          </a:stretch>
        </p:blipFill>
        <p:spPr>
          <a:xfrm>
            <a:off x="6771017" y="-550602"/>
            <a:ext cx="10841965" cy="79592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41FBB8-9728-996F-8DCD-03190ACA03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61503" y="0"/>
            <a:ext cx="3890957" cy="15633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998D87-7C03-9A16-BF11-E65A73CB4B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24403" y="5393549"/>
            <a:ext cx="3315268" cy="14644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D7CAED-89F5-20BB-AC62-CF7D1567B7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42539" y="3825823"/>
            <a:ext cx="2271824" cy="22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8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, ноутбук, в помещении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03999A-D4AE-17AB-AC45-0815D154C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rcRect t="5114" b="10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6B5A96-D7CF-7A3D-489C-FA83C304E473}"/>
              </a:ext>
            </a:extLst>
          </p:cNvPr>
          <p:cNvSpPr/>
          <p:nvPr userDrawn="1"/>
        </p:nvSpPr>
        <p:spPr>
          <a:xfrm>
            <a:off x="0" y="-31376"/>
            <a:ext cx="12191999" cy="6858000"/>
          </a:xfrm>
          <a:prstGeom prst="rect">
            <a:avLst/>
          </a:prstGeom>
          <a:solidFill>
            <a:schemeClr val="bg2">
              <a:lumMod val="2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E749312-59BB-5D72-8BFA-05205EC54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A7A712-AC6E-8623-5BF4-F3AC13B6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3423FF6-6DDE-0840-82B7-852A88E96A94}"/>
              </a:ext>
            </a:extLst>
          </p:cNvPr>
          <p:cNvSpPr/>
          <p:nvPr userDrawn="1"/>
        </p:nvSpPr>
        <p:spPr>
          <a:xfrm>
            <a:off x="976257" y="2020518"/>
            <a:ext cx="2231735" cy="3030480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00C8DE"/>
                </a:gs>
                <a:gs pos="22000">
                  <a:srgbClr val="00C8DE"/>
                </a:gs>
                <a:gs pos="83000">
                  <a:srgbClr val="6DDBDB"/>
                </a:gs>
                <a:gs pos="100000">
                  <a:srgbClr val="6DDBDB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Образец текста</a:t>
            </a:r>
            <a:endParaRPr lang="en-US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43C9DB3-B92E-42C6-74DF-C6192A2D1929}"/>
              </a:ext>
            </a:extLst>
          </p:cNvPr>
          <p:cNvSpPr/>
          <p:nvPr userDrawn="1"/>
        </p:nvSpPr>
        <p:spPr>
          <a:xfrm>
            <a:off x="1226105" y="1819126"/>
            <a:ext cx="1732038" cy="440473"/>
          </a:xfrm>
          <a:prstGeom prst="roundRect">
            <a:avLst/>
          </a:prstGeom>
          <a:gradFill>
            <a:gsLst>
              <a:gs pos="100000">
                <a:srgbClr val="6DDBDB"/>
              </a:gs>
              <a:gs pos="72000">
                <a:srgbClr val="6DDBDB"/>
              </a:gs>
              <a:gs pos="100000">
                <a:srgbClr val="6DDBDB"/>
              </a:gs>
              <a:gs pos="0">
                <a:srgbClr val="62C4C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Montserrat SemiBold" pitchFamily="2" charset="0"/>
              </a:rPr>
              <a:t>Заголовок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9678F72-CF61-CD02-8FFF-E4205575EF70}"/>
              </a:ext>
            </a:extLst>
          </p:cNvPr>
          <p:cNvSpPr/>
          <p:nvPr userDrawn="1"/>
        </p:nvSpPr>
        <p:spPr>
          <a:xfrm>
            <a:off x="3457840" y="2013596"/>
            <a:ext cx="2231735" cy="3030480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00C8DE"/>
                </a:gs>
                <a:gs pos="22000">
                  <a:srgbClr val="00C8DE"/>
                </a:gs>
                <a:gs pos="83000">
                  <a:srgbClr val="6DDBDB"/>
                </a:gs>
                <a:gs pos="100000">
                  <a:srgbClr val="6DDBDB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Образец текста</a:t>
            </a:r>
            <a:endParaRPr lang="en-US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F27F908-EFA6-8029-5E65-2C766CF5FFC5}"/>
              </a:ext>
            </a:extLst>
          </p:cNvPr>
          <p:cNvSpPr/>
          <p:nvPr userDrawn="1"/>
        </p:nvSpPr>
        <p:spPr>
          <a:xfrm>
            <a:off x="3707688" y="1812204"/>
            <a:ext cx="1732038" cy="440473"/>
          </a:xfrm>
          <a:prstGeom prst="roundRect">
            <a:avLst/>
          </a:prstGeom>
          <a:gradFill>
            <a:gsLst>
              <a:gs pos="100000">
                <a:srgbClr val="6DDBDB"/>
              </a:gs>
              <a:gs pos="72000">
                <a:srgbClr val="6DDBDB"/>
              </a:gs>
              <a:gs pos="100000">
                <a:srgbClr val="6DDBDB"/>
              </a:gs>
              <a:gs pos="0">
                <a:srgbClr val="62C4C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Montserrat SemiBold" pitchFamily="2" charset="0"/>
              </a:rPr>
              <a:t>Заголовок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B0B1EB78-1E90-B313-2CB5-3A9256A7D185}"/>
              </a:ext>
            </a:extLst>
          </p:cNvPr>
          <p:cNvSpPr/>
          <p:nvPr userDrawn="1"/>
        </p:nvSpPr>
        <p:spPr>
          <a:xfrm>
            <a:off x="5939423" y="2013596"/>
            <a:ext cx="2231735" cy="3030480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00C8DE"/>
                </a:gs>
                <a:gs pos="22000">
                  <a:srgbClr val="00C8DE"/>
                </a:gs>
                <a:gs pos="83000">
                  <a:srgbClr val="6DDBDB"/>
                </a:gs>
                <a:gs pos="100000">
                  <a:srgbClr val="6DDBDB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Образец текста</a:t>
            </a:r>
            <a:endParaRPr lang="en-US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5DE768C4-2EF6-D925-7133-39E5A1055377}"/>
              </a:ext>
            </a:extLst>
          </p:cNvPr>
          <p:cNvSpPr/>
          <p:nvPr userDrawn="1"/>
        </p:nvSpPr>
        <p:spPr>
          <a:xfrm>
            <a:off x="6189271" y="1812204"/>
            <a:ext cx="1732038" cy="440473"/>
          </a:xfrm>
          <a:prstGeom prst="roundRect">
            <a:avLst/>
          </a:prstGeom>
          <a:gradFill>
            <a:gsLst>
              <a:gs pos="100000">
                <a:srgbClr val="6DDBDB"/>
              </a:gs>
              <a:gs pos="72000">
                <a:srgbClr val="6DDBDB"/>
              </a:gs>
              <a:gs pos="100000">
                <a:srgbClr val="6DDBDB"/>
              </a:gs>
              <a:gs pos="0">
                <a:srgbClr val="62C4C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Montserrat SemiBold" pitchFamily="2" charset="0"/>
              </a:rPr>
              <a:t>Заголовок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A3CDE65-739B-BE6B-EA9B-C99AE81C284A}"/>
              </a:ext>
            </a:extLst>
          </p:cNvPr>
          <p:cNvSpPr/>
          <p:nvPr userDrawn="1"/>
        </p:nvSpPr>
        <p:spPr>
          <a:xfrm>
            <a:off x="8421005" y="2013596"/>
            <a:ext cx="2231735" cy="3030480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00C8DE"/>
                </a:gs>
                <a:gs pos="22000">
                  <a:srgbClr val="00C8DE"/>
                </a:gs>
                <a:gs pos="83000">
                  <a:srgbClr val="6DDBDB"/>
                </a:gs>
                <a:gs pos="100000">
                  <a:srgbClr val="6DDBDB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Образец текста</a:t>
            </a:r>
            <a:endParaRPr lang="en-US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848C313-584A-2E52-85EB-F0D6AE1C5A73}"/>
              </a:ext>
            </a:extLst>
          </p:cNvPr>
          <p:cNvSpPr/>
          <p:nvPr userDrawn="1"/>
        </p:nvSpPr>
        <p:spPr>
          <a:xfrm>
            <a:off x="8670853" y="1812204"/>
            <a:ext cx="1732038" cy="440473"/>
          </a:xfrm>
          <a:prstGeom prst="roundRect">
            <a:avLst/>
          </a:prstGeom>
          <a:gradFill>
            <a:gsLst>
              <a:gs pos="100000">
                <a:srgbClr val="6DDBDB"/>
              </a:gs>
              <a:gs pos="72000">
                <a:srgbClr val="6DDBDB"/>
              </a:gs>
              <a:gs pos="100000">
                <a:srgbClr val="6DDBDB"/>
              </a:gs>
              <a:gs pos="0">
                <a:srgbClr val="62C4C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Montserrat SemiBold" pitchFamily="2" charset="0"/>
              </a:rPr>
              <a:t>Заголовок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297B247-6DFC-A2A1-6506-2EA814BB0EA1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C8DE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9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одежда, пальт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0EE904-3803-9154-E6CD-43B1B2F0B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230" t="5500" r="3076" b="15445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41286C-3C02-FEDF-4F43-A9153A693F16}"/>
              </a:ext>
            </a:extLst>
          </p:cNvPr>
          <p:cNvSpPr/>
          <p:nvPr userDrawn="1"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chemeClr val="bg2">
              <a:lumMod val="2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1EE5CED-377C-72D8-8E63-A71E69537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Рисунок 9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37A2E1-51F3-5DFC-0F1A-26CE18227A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96E171-C876-3AD5-51C2-CAADD85AAD5A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C8DE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BEC50990-CEB0-4CA5-34BB-2C7C4655B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508" y="1921649"/>
            <a:ext cx="10514012" cy="219315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B65A6216-9A2A-F770-8527-61AC9F892B2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36993" y="4303928"/>
            <a:ext cx="10129523" cy="16449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32EC16D-7F7E-E193-6DA5-6E72674E14E9}"/>
              </a:ext>
            </a:extLst>
          </p:cNvPr>
          <p:cNvCxnSpPr>
            <a:cxnSpLocks/>
          </p:cNvCxnSpPr>
          <p:nvPr userDrawn="1"/>
        </p:nvCxnSpPr>
        <p:spPr>
          <a:xfrm flipV="1">
            <a:off x="852508" y="4303927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5284584-8833-48DA-C325-FD324FE41143}"/>
              </a:ext>
            </a:extLst>
          </p:cNvPr>
          <p:cNvCxnSpPr>
            <a:cxnSpLocks/>
          </p:cNvCxnSpPr>
          <p:nvPr userDrawn="1"/>
        </p:nvCxnSpPr>
        <p:spPr>
          <a:xfrm flipV="1">
            <a:off x="989410" y="4303927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60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DC1E9F1-1F63-1C8A-3E61-455ABB055F81}"/>
              </a:ext>
            </a:extLst>
          </p:cNvPr>
          <p:cNvSpPr/>
          <p:nvPr userDrawn="1"/>
        </p:nvSpPr>
        <p:spPr>
          <a:xfrm>
            <a:off x="0" y="3508096"/>
            <a:ext cx="12192000" cy="3349904"/>
          </a:xfrm>
          <a:prstGeom prst="rect">
            <a:avLst/>
          </a:prstGeom>
          <a:gradFill flip="none" rotWithShape="1">
            <a:gsLst>
              <a:gs pos="0">
                <a:srgbClr val="68D4D2">
                  <a:alpha val="47727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Изображение выглядит как снимок экрана, черно-белый, дизайн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1FEC17-B1E7-BC7F-1468-F25ED7D17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358" b="25806"/>
          <a:stretch/>
        </p:blipFill>
        <p:spPr>
          <a:xfrm>
            <a:off x="3352801" y="-1"/>
            <a:ext cx="8839199" cy="6857999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1395EE-EE78-8A20-C68C-B5117DC1A6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370" b="14216"/>
          <a:stretch/>
        </p:blipFill>
        <p:spPr>
          <a:xfrm>
            <a:off x="-1" y="-1"/>
            <a:ext cx="12192001" cy="363516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C49C9F-5DAD-92A0-E453-E0CACAC8072D}"/>
              </a:ext>
            </a:extLst>
          </p:cNvPr>
          <p:cNvSpPr/>
          <p:nvPr userDrawn="1"/>
        </p:nvSpPr>
        <p:spPr>
          <a:xfrm>
            <a:off x="1" y="-1"/>
            <a:ext cx="12191999" cy="3635162"/>
          </a:xfrm>
          <a:prstGeom prst="rect">
            <a:avLst/>
          </a:prstGeom>
          <a:solidFill>
            <a:schemeClr val="bg2">
              <a:lumMod val="2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258FED0-A7C1-6A20-6738-9B23F26F5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51B25633-86CA-379E-7C5A-5F424203D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508" y="1921649"/>
            <a:ext cx="10514012" cy="150735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0EA9EE2B-0026-B1C6-68A7-DA1EEFF854F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3853722"/>
            <a:ext cx="10514012" cy="21074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402017-4948-57F5-4FA7-9D1752BD2117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00</a:t>
            </a:r>
          </a:p>
        </p:txBody>
      </p:sp>
      <p:pic>
        <p:nvPicPr>
          <p:cNvPr id="14" name="Рисунок 13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322195-FD3D-0BCA-2B7F-C59858FD4C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83035-7FFD-C73C-7E7F-E8ABF02D0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2">
                <a:lumMod val="10000"/>
                <a:tint val="45000"/>
                <a:satMod val="400000"/>
              </a:schemeClr>
            </a:duotone>
            <a:lum bright="-20000"/>
          </a:blip>
          <a:stretch>
            <a:fillRect/>
          </a:stretch>
        </p:blipFill>
        <p:spPr>
          <a:xfrm>
            <a:off x="1" y="-37424"/>
            <a:ext cx="3024554" cy="1465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F0960F-F44D-1D30-EDC1-C4F75A2684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2">
                <a:lumMod val="10000"/>
                <a:tint val="45000"/>
                <a:satMod val="400000"/>
              </a:schemeClr>
            </a:duotone>
            <a:lum bright="-20000"/>
          </a:blip>
          <a:stretch>
            <a:fillRect/>
          </a:stretch>
        </p:blipFill>
        <p:spPr>
          <a:xfrm>
            <a:off x="5270803" y="4888581"/>
            <a:ext cx="4363615" cy="1969419"/>
          </a:xfrm>
          <a:prstGeom prst="rect">
            <a:avLst/>
          </a:prstGeom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FD1D32E-89D4-688C-A6F1-34A9F4BEF98D}"/>
              </a:ext>
            </a:extLst>
          </p:cNvPr>
          <p:cNvSpPr/>
          <p:nvPr userDrawn="1"/>
        </p:nvSpPr>
        <p:spPr>
          <a:xfrm rot="2736100">
            <a:off x="7845810" y="10607"/>
            <a:ext cx="6728935" cy="6621447"/>
          </a:xfrm>
          <a:prstGeom prst="roundRect">
            <a:avLst/>
          </a:prstGeom>
          <a:solidFill>
            <a:srgbClr val="00C8DE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68BFF7F-A052-986D-68CC-2612B24AE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31218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0AC7AD0B-B855-1D43-D7ED-778173211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60327"/>
            <a:ext cx="5808786" cy="301663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3" name="Рисунок 12" descr="Изображение выглядит как текст, Шрифт, символ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85DEA2-2E71-677D-EEE0-37DE350093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46518" y="363822"/>
            <a:ext cx="668248" cy="81500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504AA1-DA72-124C-5E6B-02C7869E05C3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119582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40922BD-9B74-A0BC-CC0F-670E5EB5E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8B16D17-AC65-176C-04E3-0850802A0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324" y="1860794"/>
            <a:ext cx="6452471" cy="24706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A3D6AC4-06E7-50D7-AA74-BBFF58C978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180725" y="4466335"/>
            <a:ext cx="6173063" cy="1534205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A5D027C-0C7B-1561-AC00-FA2DEC878CAC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673" y="4355639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50C4DF4-3BE4-AC73-26B3-67C1D848420D}"/>
              </a:ext>
            </a:extLst>
          </p:cNvPr>
          <p:cNvCxnSpPr>
            <a:cxnSpLocks/>
          </p:cNvCxnSpPr>
          <p:nvPr userDrawn="1"/>
        </p:nvCxnSpPr>
        <p:spPr>
          <a:xfrm flipV="1">
            <a:off x="5014575" y="4355639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7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C33B1-2432-FE78-DCD4-592933FCB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DEA0E5-1E6E-6075-5071-40FB0D954D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1154" y="4589463"/>
            <a:ext cx="10276296" cy="15001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tint val="82000"/>
                  </a:schemeClr>
                </a:solidFill>
                <a:latin typeface="Rubik Light" pitchFamily="2" charset="-79"/>
                <a:cs typeface="Rubik Light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 dirty="0"/>
              <a:t>ФИО</a:t>
            </a:r>
          </a:p>
          <a:p>
            <a:pPr lvl="0"/>
            <a:r>
              <a:rPr lang="ru-RU" dirty="0"/>
              <a:t>должность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9B5AF-9E59-CA0B-5031-F9D1EABA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E73466-E8EB-804B-811B-203696BEFB2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E4B57F-E3F9-DB8E-8B37-F3771656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91FF4-A5BF-E099-E08E-A5B85EC6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D12392-B53E-A049-9227-FB014C8297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EB0E999-002C-0023-E83B-EE101343D0F2}"/>
              </a:ext>
            </a:extLst>
          </p:cNvPr>
          <p:cNvCxnSpPr>
            <a:cxnSpLocks/>
          </p:cNvCxnSpPr>
          <p:nvPr userDrawn="1"/>
        </p:nvCxnSpPr>
        <p:spPr>
          <a:xfrm>
            <a:off x="925930" y="4562475"/>
            <a:ext cx="0" cy="644236"/>
          </a:xfrm>
          <a:prstGeom prst="line">
            <a:avLst/>
          </a:prstGeom>
          <a:ln w="38100">
            <a:solidFill>
              <a:srgbClr val="6DDBD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DF9A01F-AAD5-F72A-9CFD-AE902CBD6956}"/>
              </a:ext>
            </a:extLst>
          </p:cNvPr>
          <p:cNvCxnSpPr>
            <a:cxnSpLocks/>
          </p:cNvCxnSpPr>
          <p:nvPr userDrawn="1"/>
        </p:nvCxnSpPr>
        <p:spPr>
          <a:xfrm>
            <a:off x="1054262" y="4562475"/>
            <a:ext cx="0" cy="644236"/>
          </a:xfrm>
          <a:prstGeom prst="line">
            <a:avLst/>
          </a:prstGeom>
          <a:ln w="38100">
            <a:solidFill>
              <a:srgbClr val="6DDBD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6273D6-0AFC-A497-0C8D-16CEDF99AEF5}"/>
              </a:ext>
            </a:extLst>
          </p:cNvPr>
          <p:cNvSpPr txBox="1"/>
          <p:nvPr userDrawn="1"/>
        </p:nvSpPr>
        <p:spPr>
          <a:xfrm>
            <a:off x="1924413" y="685150"/>
            <a:ext cx="4164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effectLst/>
                <a:latin typeface="Rubik Light" pitchFamily="2" charset="-79"/>
                <a:cs typeface="Rubik Light" pitchFamily="2" charset="-79"/>
              </a:rPr>
              <a:t>Республиканский медицинский информационно-аналитический центр Министерства здравоохранения </a:t>
            </a:r>
            <a:endParaRPr lang="en-US" sz="1400" dirty="0">
              <a:solidFill>
                <a:schemeClr val="tx1"/>
              </a:solidFill>
              <a:effectLst/>
              <a:latin typeface="Rubik Light" pitchFamily="2" charset="-79"/>
              <a:cs typeface="Rubik Light" pitchFamily="2" charset="-79"/>
            </a:endParaRPr>
          </a:p>
          <a:p>
            <a:r>
              <a:rPr lang="ru-RU" sz="1400" dirty="0">
                <a:solidFill>
                  <a:schemeClr val="tx1"/>
                </a:solidFill>
                <a:effectLst/>
                <a:latin typeface="Rubik Light" pitchFamily="2" charset="-79"/>
                <a:cs typeface="Rubik Light" pitchFamily="2" charset="-79"/>
              </a:rPr>
              <a:t>Удмуртской Республики</a:t>
            </a:r>
            <a:endParaRPr lang="ru-RU" sz="1400" dirty="0">
              <a:solidFill>
                <a:schemeClr val="tx1"/>
              </a:solidFill>
              <a:latin typeface="Rubik Light" pitchFamily="2" charset="-79"/>
              <a:cs typeface="Rubik Light" pitchFamily="2" charset="-79"/>
            </a:endParaRPr>
          </a:p>
        </p:txBody>
      </p:sp>
      <p:pic>
        <p:nvPicPr>
          <p:cNvPr id="10" name="Рисунок 9" descr="Изображение выглядит как текст, Шрифт, символ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AF3D13F-4CD6-0E80-30A5-D59CFE328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C8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930" y="675642"/>
            <a:ext cx="847889" cy="1034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7D0BEF-2DC6-CD8C-9037-540CE6F522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00C8DE">
                <a:tint val="45000"/>
                <a:satMod val="400000"/>
              </a:srgbClr>
            </a:duotone>
            <a:lum bright="20000" contrast="20000"/>
          </a:blip>
          <a:stretch>
            <a:fillRect/>
          </a:stretch>
        </p:blipFill>
        <p:spPr>
          <a:xfrm>
            <a:off x="6771017" y="-550602"/>
            <a:ext cx="10841965" cy="79592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41FBB8-9728-996F-8DCD-03190ACA03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61503" y="0"/>
            <a:ext cx="3890957" cy="15633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0F5E52-4071-2D21-9750-11792009B0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02071" y="3588649"/>
            <a:ext cx="2646249" cy="26462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998D87-7C03-9A16-BF11-E65A73CB4B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24403" y="5393549"/>
            <a:ext cx="3315268" cy="14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7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42A860-8832-A5EB-0CFC-FC2428B83E42}"/>
              </a:ext>
            </a:extLst>
          </p:cNvPr>
          <p:cNvSpPr/>
          <p:nvPr userDrawn="1"/>
        </p:nvSpPr>
        <p:spPr>
          <a:xfrm>
            <a:off x="4651948" y="0"/>
            <a:ext cx="7540052" cy="6857999"/>
          </a:xfrm>
          <a:prstGeom prst="rect">
            <a:avLst/>
          </a:prstGeom>
          <a:gradFill flip="none" rotWithShape="1">
            <a:gsLst>
              <a:gs pos="0">
                <a:srgbClr val="00C8DE">
                  <a:alpha val="47162"/>
                </a:srgbClr>
              </a:gs>
              <a:gs pos="49000">
                <a:schemeClr val="bg1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6A4894-CE33-D0A5-2877-5C8ACB4C2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lum bright="-20000"/>
          </a:blip>
          <a:srcRect t="26031" r="58017"/>
          <a:stretch/>
        </p:blipFill>
        <p:spPr>
          <a:xfrm>
            <a:off x="8737342" y="0"/>
            <a:ext cx="3454658" cy="6086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8D686B-D1D1-87B7-3847-6D3ACD232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2">
                <a:lumMod val="10000"/>
                <a:tint val="45000"/>
                <a:satMod val="400000"/>
              </a:schemeClr>
            </a:duotone>
            <a:lum bright="-20000" contrast="-20000"/>
          </a:blip>
          <a:srcRect t="53091"/>
          <a:stretch/>
        </p:blipFill>
        <p:spPr>
          <a:xfrm>
            <a:off x="7708900" y="3640974"/>
            <a:ext cx="4483100" cy="321702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58AEF1-893A-D0CA-E67E-A2DE79F185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61528-63E5-DCD4-BEC6-6462FE714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37AADF-CC5C-B03E-E112-9891AC5B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24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72BAC2-BE69-B4EC-BA9F-191B8BB2664F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00</a:t>
            </a:r>
            <a:endParaRPr lang="ru-RU" b="1" cap="none" spc="0" dirty="0">
              <a:ln w="0"/>
              <a:solidFill>
                <a:schemeClr val="bg1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1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BC8AE2-F388-5CE4-151E-210D80F35329}"/>
              </a:ext>
            </a:extLst>
          </p:cNvPr>
          <p:cNvSpPr/>
          <p:nvPr userDrawn="1"/>
        </p:nvSpPr>
        <p:spPr>
          <a:xfrm>
            <a:off x="4651948" y="0"/>
            <a:ext cx="7540052" cy="6857999"/>
          </a:xfrm>
          <a:prstGeom prst="rect">
            <a:avLst/>
          </a:prstGeom>
          <a:gradFill flip="none" rotWithShape="1">
            <a:gsLst>
              <a:gs pos="0">
                <a:srgbClr val="00C8DE">
                  <a:alpha val="47162"/>
                </a:srgbClr>
              </a:gs>
              <a:gs pos="49000">
                <a:schemeClr val="bg1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снимок экрана, черно-белый, дизайн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0C3D-E4BE-4FDB-D7B3-8A638C921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358" b="25806"/>
          <a:stretch/>
        </p:blipFill>
        <p:spPr>
          <a:xfrm>
            <a:off x="2993379" y="-278862"/>
            <a:ext cx="9198621" cy="713686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01754B-C35F-C17B-4A84-6D239E5670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49194-F8FE-3209-5385-5E7B2C369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0AB90D-312B-7614-3C6B-EDCB6968C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EAA2B3-33D5-C815-0685-B9A2B138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D12392-B53E-A049-9227-FB014C82972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A56BC51-47CC-8510-8DA5-D2B69470C786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chemeClr val="bg1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7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снимок экрана, черно-белый, дизайн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B71A16-A95F-A768-4317-57F816C06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62C4C3">
                <a:tint val="45000"/>
                <a:satMod val="400000"/>
              </a:srgbClr>
            </a:duotone>
          </a:blip>
          <a:srcRect t="16358" b="29602"/>
          <a:stretch/>
        </p:blipFill>
        <p:spPr>
          <a:xfrm>
            <a:off x="4742121" y="1457329"/>
            <a:ext cx="7449879" cy="54006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7CD45-EB07-EA44-4B12-C2E836117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122810-7CC8-ECB5-099E-9AE27F5A9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08684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>
                <a:solidFill>
                  <a:srgbClr val="00B1C5"/>
                </a:solidFill>
                <a:latin typeface="Montserrat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CA4B56-16C6-4460-89A9-3ABA5EC1E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04571"/>
            <a:ext cx="5157787" cy="408509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8F4B72-1713-5320-3ED2-20FEB5000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08684"/>
          </a:xfrm>
        </p:spPr>
        <p:txBody>
          <a:bodyPr anchor="b">
            <a:normAutofit/>
          </a:bodyPr>
          <a:lstStyle>
            <a:lvl1pPr marL="0" indent="0">
              <a:buNone/>
              <a:defRPr lang="ru-RU" sz="1400" b="1" i="0" kern="1200" dirty="0" smtClean="0">
                <a:solidFill>
                  <a:srgbClr val="00B1C5"/>
                </a:solidFill>
                <a:latin typeface="Montserrat SemiBold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29ADA4-AB14-CFEC-C24D-BEF4E2C2F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4571"/>
            <a:ext cx="5183188" cy="408509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A3467E-269E-8B30-D4F6-4DEEDA6D88DB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C8DE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pic>
        <p:nvPicPr>
          <p:cNvPr id="12" name="Рисунок 11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D6BDA8-8939-D023-17DA-0B3962225F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74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42430-0B90-5D2D-862B-92EA8F62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F431D28-5B2D-2B85-1A67-417A0938B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10943" cy="24706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4B0B767-5AFB-9CAE-9416-28D2587B101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17600" y="4431166"/>
            <a:ext cx="5631541" cy="1534205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F1FB8F9-4EFC-6A78-DC0E-6D1BA40DF4C5}"/>
              </a:ext>
            </a:extLst>
          </p:cNvPr>
          <p:cNvCxnSpPr>
            <a:cxnSpLocks/>
          </p:cNvCxnSpPr>
          <p:nvPr userDrawn="1"/>
        </p:nvCxnSpPr>
        <p:spPr>
          <a:xfrm flipV="1">
            <a:off x="814548" y="4320470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055FE4F-CE68-3965-0436-39C277F2C983}"/>
              </a:ext>
            </a:extLst>
          </p:cNvPr>
          <p:cNvCxnSpPr>
            <a:cxnSpLocks/>
          </p:cNvCxnSpPr>
          <p:nvPr userDrawn="1"/>
        </p:nvCxnSpPr>
        <p:spPr>
          <a:xfrm flipV="1">
            <a:off x="951450" y="4320470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643CC-0E42-31E7-A556-1DE4E734B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24F9F9D-C6CB-A944-B3FA-C32FD8703E54}"/>
              </a:ext>
            </a:extLst>
          </p:cNvPr>
          <p:cNvSpPr/>
          <p:nvPr userDrawn="1"/>
        </p:nvSpPr>
        <p:spPr>
          <a:xfrm>
            <a:off x="11210279" y="6177286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C8DE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5738A1B7-2498-9099-7238-1DE8C73D7D9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79624864"/>
              </p:ext>
            </p:extLst>
          </p:nvPr>
        </p:nvGraphicFramePr>
        <p:xfrm>
          <a:off x="6794899" y="1909567"/>
          <a:ext cx="4558901" cy="202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AB1C39A5-A46E-74E8-D880-B625091A76F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44693792"/>
              </p:ext>
            </p:extLst>
          </p:nvPr>
        </p:nvGraphicFramePr>
        <p:xfrm>
          <a:off x="6794898" y="4043426"/>
          <a:ext cx="4558901" cy="202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7109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963678-4470-E429-F219-6FA5FE1AA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899F0A8-792F-331A-A16A-06C4717D0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AD5F14-9D63-64C5-B759-767ACDCEB2B0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B1C5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B1C5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B1C5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BB6FC71-B20F-9345-7A8B-7340716C4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D38725C-91B9-B58C-DE48-46273512C85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829056" cy="1005016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F2E8646-BC71-F8BC-9E49-1065D598524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1005016" cy="1253392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FACBEF1-E5E7-6FF3-368C-A3B182A6CC9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95965" y="4445490"/>
            <a:ext cx="1996035" cy="2412510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B6ADAE1-3884-3FDA-DE64-25D1AA0D6EE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82081" y="4669104"/>
            <a:ext cx="1809919" cy="2188896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31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0B2F6-9F08-AA01-9DC7-DE35CA43D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74914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F47DD9-D0C0-34D0-57C9-C125EA8EB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749145" cy="38115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F1559A6-AF83-85E6-5384-87C3F5411211}"/>
              </a:ext>
            </a:extLst>
          </p:cNvPr>
          <p:cNvSpPr/>
          <p:nvPr userDrawn="1"/>
        </p:nvSpPr>
        <p:spPr>
          <a:xfrm>
            <a:off x="4772025" y="0"/>
            <a:ext cx="7419975" cy="6858000"/>
          </a:xfrm>
          <a:prstGeom prst="rect">
            <a:avLst/>
          </a:prstGeom>
          <a:gradFill flip="none" rotWithShape="1">
            <a:gsLst>
              <a:gs pos="0">
                <a:srgbClr val="68D4D2">
                  <a:alpha val="47727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lin ang="181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снимок экрана, черно-белый, дизайн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602382-9E3A-66BB-4BEE-7F73FD337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358" b="25806"/>
          <a:stretch/>
        </p:blipFill>
        <p:spPr>
          <a:xfrm rot="10800000">
            <a:off x="4772025" y="0"/>
            <a:ext cx="9198621" cy="7136861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D888757B-122D-C2F8-D8AE-DB3E49C41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6933" y="457201"/>
            <a:ext cx="5825933" cy="5411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68A1F8-338C-09FB-80A1-1617700F6D2A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C8DE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pic>
        <p:nvPicPr>
          <p:cNvPr id="17" name="Рисунок 16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27E93C-85C7-02FF-3E1C-3099C7D71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1E4185A-53E4-4D7F-CE0B-71DDA61F0CE1}"/>
              </a:ext>
            </a:extLst>
          </p:cNvPr>
          <p:cNvCxnSpPr/>
          <p:nvPr userDrawn="1"/>
        </p:nvCxnSpPr>
        <p:spPr>
          <a:xfrm>
            <a:off x="2408923" y="4668030"/>
            <a:ext cx="6257365" cy="0"/>
          </a:xfrm>
          <a:prstGeom prst="line">
            <a:avLst/>
          </a:prstGeom>
          <a:ln w="38100">
            <a:solidFill>
              <a:srgbClr val="00C8D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77EB1A-15E6-25A4-804E-2C0B9BE5D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04899" y="4062638"/>
            <a:ext cx="1219200" cy="1219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0242BD-23DA-315E-C135-CC99E759C2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37662" y="3884215"/>
            <a:ext cx="1567629" cy="15676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A7FB4D-BC7B-F4FD-DF4F-8399F59B3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C8D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53500" y="3793871"/>
            <a:ext cx="1748317" cy="174831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6DA875C-8844-9CEF-EAF5-B80EAB842BB6}"/>
              </a:ext>
            </a:extLst>
          </p:cNvPr>
          <p:cNvSpPr/>
          <p:nvPr userDrawn="1"/>
        </p:nvSpPr>
        <p:spPr>
          <a:xfrm>
            <a:off x="2138560" y="4483363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F4066D-90BA-4A9F-D326-B32600C7EE5B}"/>
              </a:ext>
            </a:extLst>
          </p:cNvPr>
          <p:cNvSpPr/>
          <p:nvPr userDrawn="1"/>
        </p:nvSpPr>
        <p:spPr>
          <a:xfrm>
            <a:off x="5351113" y="4483363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2</a:t>
            </a:r>
            <a:endParaRPr lang="ru-RU" b="1" cap="none" spc="0" dirty="0">
              <a:ln w="0"/>
              <a:solidFill>
                <a:schemeClr val="bg1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D91FBE-4BC2-46ED-300B-DA4263A38DF7}"/>
              </a:ext>
            </a:extLst>
          </p:cNvPr>
          <p:cNvSpPr/>
          <p:nvPr userDrawn="1"/>
        </p:nvSpPr>
        <p:spPr>
          <a:xfrm>
            <a:off x="8657295" y="4483363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3</a:t>
            </a:r>
            <a:endParaRPr lang="ru-RU" b="1" cap="none" spc="0" dirty="0">
              <a:ln w="0"/>
              <a:solidFill>
                <a:schemeClr val="bg1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97EC003-B8C5-684C-64AF-2B45991694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804899" y="2148970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882DBBE-2135-C606-6007-1C6D1426D147}"/>
              </a:ext>
            </a:extLst>
          </p:cNvPr>
          <p:cNvCxnSpPr>
            <a:cxnSpLocks/>
          </p:cNvCxnSpPr>
          <p:nvPr userDrawn="1"/>
        </p:nvCxnSpPr>
        <p:spPr>
          <a:xfrm flipV="1">
            <a:off x="4837662" y="2148970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369B2F5-497C-CFCB-E6E8-51A87AE2F581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8924" y="2148970"/>
            <a:ext cx="0" cy="1644901"/>
          </a:xfrm>
          <a:prstGeom prst="line">
            <a:avLst/>
          </a:prstGeom>
          <a:ln w="38100" cap="rnd">
            <a:solidFill>
              <a:srgbClr val="00C8D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E1FA497-5B9C-C11A-3642-4530992C6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43231F46-2D70-8590-BC08-34F97F42C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0341" y="2086786"/>
            <a:ext cx="1841086" cy="346762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919E56A9-16A7-12EF-B201-6FB039D077D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930341" y="2464820"/>
            <a:ext cx="2585901" cy="132556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51B60669-06C6-E67E-BEBB-A6D210BB8C0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63103" y="2024864"/>
            <a:ext cx="1841086" cy="346762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C6524FF-A9C2-39AB-1E08-7454538A6C0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963103" y="2402898"/>
            <a:ext cx="2585901" cy="132556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0B039D67-E710-3907-E46A-EE841FEDF1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4364" y="2055013"/>
            <a:ext cx="1841086" cy="346762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CBBD8FD-E0AD-0C75-2BB5-ADB0C3F1AA3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14364" y="2433047"/>
            <a:ext cx="2585901" cy="132556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A8C07E2-7A64-4215-E46F-93AB6174CD41}"/>
              </a:ext>
            </a:extLst>
          </p:cNvPr>
          <p:cNvSpPr/>
          <p:nvPr userDrawn="1"/>
        </p:nvSpPr>
        <p:spPr>
          <a:xfrm>
            <a:off x="11210279" y="6159351"/>
            <a:ext cx="540726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r>
              <a:rPr lang="en-US" b="1" dirty="0">
                <a:ln w="0"/>
                <a:solidFill>
                  <a:srgbClr val="00C8DE"/>
                </a:solidFill>
                <a:latin typeface="Montserrat ExtraBold" pitchFamily="2" charset="0"/>
                <a:ea typeface="Dela Gothic One" pitchFamily="2" charset="-128"/>
                <a:cs typeface="Posterama" panose="020B0504020200020000" pitchFamily="34" charset="0"/>
              </a:rPr>
              <a:t>0</a:t>
            </a:r>
            <a:endParaRPr lang="ru-RU" b="1" cap="none" spc="0" dirty="0">
              <a:ln w="0"/>
              <a:solidFill>
                <a:srgbClr val="00C8DE"/>
              </a:solidFill>
              <a:latin typeface="Montserrat ExtraBold" pitchFamily="2" charset="0"/>
              <a:ea typeface="Dela Gothic One" pitchFamily="2" charset="-128"/>
              <a:cs typeface="Posterama" panose="020B0504020200020000" pitchFamily="34" charset="0"/>
            </a:endParaRPr>
          </a:p>
        </p:txBody>
      </p:sp>
      <p:pic>
        <p:nvPicPr>
          <p:cNvPr id="32" name="Рисунок 31" descr="Изображение выглядит как текст, Шриф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B41EFD-143E-E947-D667-6E706821B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279" y="311382"/>
            <a:ext cx="694308" cy="8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1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19ACC-C092-3DAD-5890-08365481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AA3A3-B93C-AB2A-ECBC-165807A65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0778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2">
              <a:lumMod val="25000"/>
            </a:schemeClr>
          </a:solidFill>
          <a:latin typeface="Montserrat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25000"/>
            </a:schemeClr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D8340-6D16-0F22-537F-779554EA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3" y="1709738"/>
            <a:ext cx="7539134" cy="2852737"/>
          </a:xfrm>
        </p:spPr>
        <p:txBody>
          <a:bodyPr>
            <a:noAutofit/>
          </a:bodyPr>
          <a:lstStyle/>
          <a:p>
            <a:r>
              <a:rPr lang="ru-RU" sz="2800" dirty="0"/>
              <a:t>Федеральный реестр</a:t>
            </a:r>
            <a:br>
              <a:rPr lang="ru-RU" sz="2800" dirty="0"/>
            </a:br>
            <a:r>
              <a:rPr lang="ru-RU" sz="2800" dirty="0"/>
              <a:t>медицинских и фармацевтических организаций(ФРМО)</a:t>
            </a:r>
            <a:br>
              <a:rPr lang="ru-RU" sz="2800" dirty="0"/>
            </a:b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Федеральный регистр</a:t>
            </a:r>
            <a:br>
              <a:rPr lang="ru-RU" sz="2800" dirty="0"/>
            </a:br>
            <a:r>
              <a:rPr lang="ru-RU" sz="2800" dirty="0"/>
              <a:t>медицинских работников (ФРМР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04A9F-50B4-5EBA-6ACF-BFB2A2C65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7502" y="5234473"/>
            <a:ext cx="9639948" cy="85517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ru-RU" dirty="0" smtClean="0"/>
              <a:t>Ведущий технолог ООМСИ Мирошникова Елена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34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Для анализа внесенной информации рекомендую пользоваться отчетом «152.Отчет о сотрудниках, работающих в организации»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4" y="1636882"/>
            <a:ext cx="7838161" cy="50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Данный отчет формируется от нескольких минут до нескольких часов,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вывод </a:t>
            </a:r>
            <a:r>
              <a:rPr lang="ru-RU" sz="2000" dirty="0"/>
              <a:t>в </a:t>
            </a:r>
            <a:r>
              <a:rPr lang="ru-RU" sz="2000" dirty="0" err="1"/>
              <a:t>Excel</a:t>
            </a:r>
            <a:r>
              <a:rPr lang="ru-RU" sz="2000" dirty="0"/>
              <a:t> по </a:t>
            </a:r>
            <a:r>
              <a:rPr lang="ru-RU" sz="2000" dirty="0" smtClean="0"/>
              <a:t>стрелке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320" y="1693975"/>
            <a:ext cx="7529213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31" y="365125"/>
            <a:ext cx="10430068" cy="903838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В таблице обязательно должна быть заполнена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«</a:t>
            </a:r>
            <a:r>
              <a:rPr lang="ru-RU" sz="2000" dirty="0"/>
              <a:t>должность по федеральному </a:t>
            </a:r>
            <a:r>
              <a:rPr lang="ru-RU" sz="2000" dirty="0" smtClean="0"/>
              <a:t>справочнику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16" y="1268963"/>
            <a:ext cx="10164483" cy="55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8" y="365125"/>
            <a:ext cx="10318101" cy="978483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Приведите таблицу к данному </a:t>
            </a:r>
            <a:r>
              <a:rPr lang="ru-RU" sz="2000" dirty="0" smtClean="0"/>
              <a:t>виду</a:t>
            </a:r>
            <a:br>
              <a:rPr lang="ru-RU" sz="2000" dirty="0" smtClean="0"/>
            </a:br>
            <a:r>
              <a:rPr lang="ru-RU" sz="2000" dirty="0" smtClean="0"/>
              <a:t> (в первой строке у каждого столбца должно быть «имя»)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86" y="1276067"/>
            <a:ext cx="8608298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8" y="365125"/>
            <a:ext cx="10318101" cy="978483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Выделите всю таблицу и создайте сводную </a:t>
            </a:r>
            <a:r>
              <a:rPr lang="ru-RU" sz="2000" dirty="0" smtClean="0"/>
              <a:t>таблицу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98" y="1270406"/>
            <a:ext cx="10095722" cy="54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8" y="365125"/>
            <a:ext cx="10318101" cy="97848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Готовую таблицу </a:t>
            </a:r>
            <a:r>
              <a:rPr lang="ru-RU" sz="2000" dirty="0"/>
              <a:t>необходимо распечатать и принести на годовые отчеты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93" y="1164285"/>
            <a:ext cx="7773074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54" y="365125"/>
            <a:ext cx="10392746" cy="591437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Годовой </a:t>
            </a:r>
            <a:r>
              <a:rPr lang="ru-RU" sz="2000" dirty="0"/>
              <a:t>отчет по </a:t>
            </a:r>
            <a:r>
              <a:rPr lang="ru-RU" sz="2000" dirty="0" smtClean="0"/>
              <a:t>ФРМО и ФРМР принимает </a:t>
            </a:r>
            <a:r>
              <a:rPr lang="ru-RU" sz="2000" dirty="0"/>
              <a:t>Мирошникова Елена Александровна в кабинете №111 с 9.00 до 17.00. 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Отчет по задаче «Медицинские кадры»  принимается с  распечатанной формой № 30 (таблица 1100)  из </a:t>
            </a:r>
            <a:r>
              <a:rPr lang="ru-RU" sz="2000" dirty="0" err="1"/>
              <a:t>Медстата</a:t>
            </a:r>
            <a:r>
              <a:rPr lang="ru-RU" sz="2000" dirty="0"/>
              <a:t>.  Данные по  форме №30 из  программы </a:t>
            </a:r>
            <a:r>
              <a:rPr lang="ru-RU" sz="2000" dirty="0" err="1"/>
              <a:t>Медстат</a:t>
            </a:r>
            <a:r>
              <a:rPr lang="ru-RU" sz="2000" dirty="0"/>
              <a:t>  и </a:t>
            </a:r>
            <a:r>
              <a:rPr lang="ru-RU" sz="2000" dirty="0" smtClean="0"/>
              <a:t>по сводной таблице из ФРМР должны </a:t>
            </a:r>
            <a:r>
              <a:rPr lang="ru-RU" sz="2000" dirty="0"/>
              <a:t>совпадать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smtClean="0"/>
              <a:t>(таблицы </a:t>
            </a:r>
            <a:r>
              <a:rPr lang="ru-RU" sz="2000" dirty="0"/>
              <a:t>иметь при себе). </a:t>
            </a:r>
            <a:br>
              <a:rPr lang="ru-RU" sz="2000" dirty="0"/>
            </a:br>
            <a:r>
              <a:rPr lang="ru-RU" sz="2000" dirty="0"/>
              <a:t>В случае расхождения необходимо иметь пояснительную записку.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Количество </a:t>
            </a:r>
            <a:r>
              <a:rPr lang="ru-RU" sz="2000" dirty="0" err="1"/>
              <a:t>ФАПов</a:t>
            </a:r>
            <a:r>
              <a:rPr lang="ru-RU" sz="2000" dirty="0"/>
              <a:t>, ВА, УБ  в ФРМО должно соответствовать данным </a:t>
            </a:r>
            <a:r>
              <a:rPr lang="ru-RU" sz="2000" dirty="0" err="1"/>
              <a:t>Медстата</a:t>
            </a:r>
            <a:r>
              <a:rPr lang="ru-RU" sz="2000" dirty="0"/>
              <a:t> по форме 30, таблица 1001 (форму иметь при себе). 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Цифровое медицинское оборудование должно соответствовать данным формы №30 </a:t>
            </a:r>
            <a:r>
              <a:rPr lang="ru-RU" sz="2000" dirty="0" err="1"/>
              <a:t>Медстата</a:t>
            </a:r>
            <a:r>
              <a:rPr lang="ru-RU" sz="2000" dirty="0"/>
              <a:t> таблица 5117 (подписанную форму иметь при себе).  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 Тел. (3412) 78-62-95 доп. 121 </a:t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352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D8340-6D16-0F22-537F-779554EA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3" y="3265714"/>
            <a:ext cx="7539134" cy="373225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Спасибо за внимание! 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04A9F-50B4-5EBA-6ACF-BFB2A2C65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7502" y="5234473"/>
            <a:ext cx="9639948" cy="855177"/>
          </a:xfrm>
        </p:spPr>
        <p:txBody>
          <a:bodyPr/>
          <a:lstStyle/>
          <a:p>
            <a:r>
              <a:rPr lang="ru-RU" dirty="0" smtClean="0"/>
              <a:t>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07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/>
              <a:t>Проверьте на ФРМО правильность внесения адресов, года постройки </a:t>
            </a:r>
            <a:r>
              <a:rPr lang="ru-RU" sz="2000" dirty="0" smtClean="0"/>
              <a:t>и других данных </a:t>
            </a:r>
            <a:r>
              <a:rPr lang="ru-RU" sz="2000" dirty="0"/>
              <a:t>по всем зданиям, где осуществляется медицинская деятельность. </a:t>
            </a:r>
            <a:br>
              <a:rPr lang="ru-RU" sz="2000" dirty="0"/>
            </a:br>
            <a:r>
              <a:rPr lang="ru-RU" sz="2000" dirty="0"/>
              <a:t>Если здание признано аварийным - то должны быть соответствующие </a:t>
            </a:r>
            <a:r>
              <a:rPr lang="ru-RU" sz="2000" dirty="0" smtClean="0"/>
              <a:t>документы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214FD0-AABC-3778-864B-15A910C71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9998" y="1690688"/>
            <a:ext cx="8969496" cy="48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/>
              <a:t>При необходимости - проведите проверку ЕГРЮЛ (единый государственный реестр юридических лиц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10" y="1343607"/>
            <a:ext cx="9136380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8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1012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Проверьте количество </a:t>
            </a:r>
            <a:r>
              <a:rPr lang="ru-RU" sz="2000" dirty="0" err="1"/>
              <a:t>ФАПов</a:t>
            </a:r>
            <a:r>
              <a:rPr lang="ru-RU" sz="2000" dirty="0"/>
              <a:t>, ВА, УБ  на ФРМО по отчетной </a:t>
            </a:r>
            <a:r>
              <a:rPr lang="ru-RU" sz="2000" dirty="0" smtClean="0"/>
              <a:t>форме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«86. Отчет о наполняемости ФРМО</a:t>
            </a:r>
            <a:r>
              <a:rPr lang="ru-RU" sz="2000" dirty="0" smtClean="0"/>
              <a:t>», оно </a:t>
            </a:r>
            <a:r>
              <a:rPr lang="ru-RU" sz="2000" dirty="0"/>
              <a:t>должно соответствовать данным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формы </a:t>
            </a:r>
            <a:r>
              <a:rPr lang="ru-RU" sz="2000" dirty="0"/>
              <a:t>30 (</a:t>
            </a:r>
            <a:r>
              <a:rPr lang="ru-RU" sz="2000" dirty="0" err="1"/>
              <a:t>Медстат</a:t>
            </a:r>
            <a:r>
              <a:rPr lang="ru-RU" sz="2000" dirty="0"/>
              <a:t> таблица 1001).  </a:t>
            </a:r>
            <a:br>
              <a:rPr lang="ru-RU" sz="2000" dirty="0"/>
            </a:br>
            <a:r>
              <a:rPr lang="ru-RU" sz="2000" dirty="0"/>
              <a:t>Обязательно отметить ВА, реорганизованные в </a:t>
            </a:r>
            <a:r>
              <a:rPr lang="ru-RU" sz="2000" dirty="0" err="1"/>
              <a:t>ФАПы</a:t>
            </a:r>
            <a:r>
              <a:rPr lang="ru-RU" sz="2000" dirty="0"/>
              <a:t> и наоборот. </a:t>
            </a:r>
            <a:br>
              <a:rPr lang="ru-RU" sz="2000" dirty="0"/>
            </a:br>
            <a:r>
              <a:rPr lang="ru-RU" sz="2000" dirty="0" smtClean="0"/>
              <a:t>Проверить </a:t>
            </a:r>
            <a:r>
              <a:rPr lang="ru-RU" sz="2000" dirty="0"/>
              <a:t>корректность данных по всем </a:t>
            </a:r>
            <a:r>
              <a:rPr lang="ru-RU" sz="2000" dirty="0" err="1"/>
              <a:t>ФАПам</a:t>
            </a:r>
            <a:r>
              <a:rPr lang="ru-RU" sz="2000" dirty="0"/>
              <a:t>  (адрес, количество прикрепленного населения и т.д</a:t>
            </a:r>
            <a:r>
              <a:rPr lang="ru-RU" sz="2000" dirty="0" smtClean="0"/>
              <a:t>.)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77" y="2353407"/>
            <a:ext cx="8815233" cy="41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2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Для проверки внесенного медицинского оборудования необходимо сформировать отчет Анализ- Создать-68-146-178 «Отчет о наполняемости блока Медицинское оборудование»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997" y="1614195"/>
            <a:ext cx="8837117" cy="51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Для цифрового рентгеновского </a:t>
            </a:r>
            <a:r>
              <a:rPr lang="ru-RU" sz="2000" dirty="0" smtClean="0"/>
              <a:t>оборудования, </a:t>
            </a:r>
            <a:r>
              <a:rPr lang="ru-RU" sz="2000" dirty="0"/>
              <a:t>необходимо проверить правильность внесения типа медицинского изделия в ФРМО. Для этого РУ (регистрационное удостоверение) на данное медицинское оборудование внести в строку браузера и перейти на сайт https://nevacert.ru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62" y="1863436"/>
            <a:ext cx="10381230" cy="44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Внизу сайта https://nevacert.ru по описанию выбираете тип для своего </a:t>
            </a:r>
            <a:r>
              <a:rPr lang="ru-RU" sz="2000" dirty="0" smtClean="0"/>
              <a:t>оборудования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1614196"/>
            <a:ext cx="9582538" cy="51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6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ФРМР. Вновь принятые сотрудники с медицинским образованием должны быть внесены на ФРМР в день поступления, а также поставлена отметка об увольнении в день увольнения. </a:t>
            </a:r>
            <a:br>
              <a:rPr lang="ru-RU" sz="2000" dirty="0"/>
            </a:br>
            <a:r>
              <a:rPr lang="ru-RU" sz="2000" dirty="0"/>
              <a:t>Обязательно должны быть внесены все совмещения и совместительства внутренние и внешние для медицинских работников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536" y="1962488"/>
            <a:ext cx="8492464" cy="48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73D1-0D78-4013-E2F0-3EFD423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482336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При просмотре личных дел сотрудников, обратите внимание на заполнение раздела «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Сертификат/аккредитация» </a:t>
            </a:r>
            <a:r>
              <a:rPr lang="ru-RU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 соответствии с занимаемой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должностью</a:t>
            </a:r>
            <a:endParaRPr lang="ru-RU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23" y="1576873"/>
            <a:ext cx="8190276" cy="49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08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льзовательские 1">
      <a:dk1>
        <a:srgbClr val="3A3A3A"/>
      </a:dk1>
      <a:lt1>
        <a:srgbClr val="FFFFFF"/>
      </a:lt1>
      <a:dk2>
        <a:srgbClr val="060104"/>
      </a:dk2>
      <a:lt2>
        <a:srgbClr val="E8E8E8"/>
      </a:lt2>
      <a:accent1>
        <a:srgbClr val="6CD9DA"/>
      </a:accent1>
      <a:accent2>
        <a:srgbClr val="64C7C6"/>
      </a:accent2>
      <a:accent3>
        <a:srgbClr val="73E6E7"/>
      </a:accent3>
      <a:accent4>
        <a:srgbClr val="0F9ED5"/>
      </a:accent4>
      <a:accent5>
        <a:srgbClr val="3A3A3A"/>
      </a:accent5>
      <a:accent6>
        <a:srgbClr val="727171"/>
      </a:accent6>
      <a:hlink>
        <a:srgbClr val="73E6E6"/>
      </a:hlink>
      <a:folHlink>
        <a:srgbClr val="63C6C6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рмиац_презентация" id="{92E81093-AA34-0242-9850-EBC66DF18D77}" vid="{6E3BACB6-BEB4-C940-B7CA-1D17317C97A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1304</TotalTime>
  <Words>226</Words>
  <Application>Microsoft Office PowerPoint</Application>
  <PresentationFormat>Широкоэкранный</PresentationFormat>
  <Paragraphs>19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Dela Gothic One</vt:lpstr>
      <vt:lpstr>Montserrat</vt:lpstr>
      <vt:lpstr>Montserrat ExtraBold</vt:lpstr>
      <vt:lpstr>Montserrat SemiBold</vt:lpstr>
      <vt:lpstr>Posterama</vt:lpstr>
      <vt:lpstr>Rubik Light</vt:lpstr>
      <vt:lpstr>Тема Office</vt:lpstr>
      <vt:lpstr>Федеральный реестр медицинских и фармацевтических организаций(ФРМО)   Федеральный регистр медицинских работников (ФРМР)</vt:lpstr>
      <vt:lpstr>Проверьте на ФРМО правильность внесения адресов, года постройки и других данных по всем зданиям, где осуществляется медицинская деятельность.  Если здание признано аварийным - то должны быть соответствующие документы </vt:lpstr>
      <vt:lpstr>При необходимости - проведите проверку ЕГРЮЛ (единый государственный реестр юридических лиц)</vt:lpstr>
      <vt:lpstr>Проверьте количество ФАПов, ВА, УБ  на ФРМО по отчетной форме  «86. Отчет о наполняемости ФРМО», оно должно соответствовать данным  формы 30 (Медстат таблица 1001).   Обязательно отметить ВА, реорганизованные в ФАПы и наоборот.  Проверить корректность данных по всем ФАПам  (адрес, количество прикрепленного населения и т.д.)</vt:lpstr>
      <vt:lpstr>Для проверки внесенного медицинского оборудования необходимо сформировать отчет Анализ- Создать-68-146-178 «Отчет о наполняемости блока Медицинское оборудование»</vt:lpstr>
      <vt:lpstr>Для цифрового рентгеновского оборудования, необходимо проверить правильность внесения типа медицинского изделия в ФРМО. Для этого РУ (регистрационное удостоверение) на данное медицинское оборудование внести в строку браузера и перейти на сайт https://nevacert.ru</vt:lpstr>
      <vt:lpstr>Внизу сайта https://nevacert.ru по описанию выбираете тип для своего оборудования</vt:lpstr>
      <vt:lpstr>ФРМР. Вновь принятые сотрудники с медицинским образованием должны быть внесены на ФРМР в день поступления, а также поставлена отметка об увольнении в день увольнения.  Обязательно должны быть внесены все совмещения и совместительства внутренние и внешние для медицинских работников</vt:lpstr>
      <vt:lpstr>При просмотре личных дел сотрудников, обратите внимание на заполнение раздела «Сертификат/аккредитация» в соответствии с занимаемой должностью</vt:lpstr>
      <vt:lpstr>Для анализа внесенной информации рекомендую пользоваться отчетом «152.Отчет о сотрудниках, работающих в организации»</vt:lpstr>
      <vt:lpstr>Данный отчет формируется от нескольких минут до нескольких часов,  вывод в Excel по стрелке</vt:lpstr>
      <vt:lpstr>В таблице обязательно должна быть заполнена  «должность по федеральному справочнику)</vt:lpstr>
      <vt:lpstr>Приведите таблицу к данному виду  (в первой строке у каждого столбца должно быть «имя»)</vt:lpstr>
      <vt:lpstr>Выделите всю таблицу и создайте сводную таблицу</vt:lpstr>
      <vt:lpstr>Готовую таблицу необходимо распечатать и принести на годовые отчеты  </vt:lpstr>
      <vt:lpstr>  Годовой отчет по ФРМО и ФРМР принимает Мирошникова Елена Александровна в кабинете №111 с 9.00 до 17.00.   Отчет по задаче «Медицинские кадры»  принимается с  распечатанной формой № 30 (таблица 1100)  из Медстата.  Данные по  форме №30 из  программы Медстат  и по сводной таблице из ФРМР должны совпадать  (таблицы иметь при себе).  В случае расхождения необходимо иметь пояснительную записку.  Количество ФАПов, ВА, УБ  в ФРМО должно соответствовать данным Медстата по форме 30, таблица 1001 (форму иметь при себе).   Цифровое медицинское оборудование должно соответствовать данным формы №30 Медстата таблица 5117 (подписанную форму иметь при себе).       Тел. (3412) 78-62-95 доп. 121     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Марьина Евгения Владимировна</dc:creator>
  <cp:lastModifiedBy>Елена А. Мирошникова</cp:lastModifiedBy>
  <cp:revision>16</cp:revision>
  <dcterms:created xsi:type="dcterms:W3CDTF">2025-04-17T12:34:52Z</dcterms:created>
  <dcterms:modified xsi:type="dcterms:W3CDTF">2025-12-16T05:59:45Z</dcterms:modified>
</cp:coreProperties>
</file>