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4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5.xml" ContentType="application/vnd.openxmlformats-officedocument.them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66" r:id="rId1"/>
    <p:sldMasterId id="2147483769" r:id="rId2"/>
    <p:sldMasterId id="2147483772" r:id="rId3"/>
    <p:sldMasterId id="2147483794" r:id="rId4"/>
    <p:sldMasterId id="2147483803" r:id="rId5"/>
    <p:sldMasterId id="2147483811" r:id="rId6"/>
    <p:sldMasterId id="2147483780" r:id="rId7"/>
    <p:sldMasterId id="2147483831" r:id="rId8"/>
  </p:sldMasterIdLst>
  <p:notesMasterIdLst>
    <p:notesMasterId r:id="rId25"/>
  </p:notesMasterIdLst>
  <p:handoutMasterIdLst>
    <p:handoutMasterId r:id="rId26"/>
  </p:handoutMasterIdLst>
  <p:sldIdLst>
    <p:sldId id="264" r:id="rId9"/>
    <p:sldId id="518" r:id="rId10"/>
    <p:sldId id="519" r:id="rId11"/>
    <p:sldId id="520" r:id="rId12"/>
    <p:sldId id="521" r:id="rId13"/>
    <p:sldId id="522" r:id="rId14"/>
    <p:sldId id="523" r:id="rId15"/>
    <p:sldId id="524" r:id="rId16"/>
    <p:sldId id="525" r:id="rId17"/>
    <p:sldId id="526" r:id="rId18"/>
    <p:sldId id="527" r:id="rId19"/>
    <p:sldId id="528" r:id="rId20"/>
    <p:sldId id="529" r:id="rId21"/>
    <p:sldId id="530" r:id="rId22"/>
    <p:sldId id="531" r:id="rId23"/>
    <p:sldId id="532" r:id="rId24"/>
  </p:sldIdLst>
  <p:sldSz cx="9144000" cy="514826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61" userDrawn="1">
          <p15:clr>
            <a:srgbClr val="A4A3A4"/>
          </p15:clr>
        </p15:guide>
        <p15:guide id="2" pos="363" userDrawn="1">
          <p15:clr>
            <a:srgbClr val="A4A3A4"/>
          </p15:clr>
        </p15:guide>
        <p15:guide id="3" orient="horz" pos="3028" userDrawn="1">
          <p15:clr>
            <a:srgbClr val="A4A3A4"/>
          </p15:clr>
        </p15:guide>
        <p15:guide id="4" pos="5511" userDrawn="1">
          <p15:clr>
            <a:srgbClr val="A4A3A4"/>
          </p15:clr>
        </p15:guide>
        <p15:guide id="5" orient="horz" pos="272">
          <p15:clr>
            <a:srgbClr val="A4A3A4"/>
          </p15:clr>
        </p15:guide>
        <p15:guide id="6" orient="horz" pos="2971">
          <p15:clr>
            <a:srgbClr val="A4A3A4"/>
          </p15:clr>
        </p15:guide>
        <p15:guide id="7" orient="horz" pos="930">
          <p15:clr>
            <a:srgbClr val="A4A3A4"/>
          </p15:clr>
        </p15:guide>
        <p15:guide id="8" orient="horz" pos="1337">
          <p15:clr>
            <a:srgbClr val="A4A3A4"/>
          </p15:clr>
        </p15:guide>
        <p15:guide id="9" orient="horz" pos="2086">
          <p15:clr>
            <a:srgbClr val="A4A3A4"/>
          </p15:clr>
        </p15:guide>
        <p15:guide id="10" pos="2331">
          <p15:clr>
            <a:srgbClr val="A4A3A4"/>
          </p15:clr>
        </p15:guide>
        <p15:guide id="11" pos="726">
          <p15:clr>
            <a:srgbClr val="A4A3A4"/>
          </p15:clr>
        </p15:guide>
        <p15:guide id="12" pos="875">
          <p15:clr>
            <a:srgbClr val="A4A3A4"/>
          </p15:clr>
        </p15:guide>
        <p15:guide id="13" pos="1260">
          <p15:clr>
            <a:srgbClr val="A4A3A4"/>
          </p15:clr>
        </p15:guide>
        <p15:guide id="14" pos="1410">
          <p15:clr>
            <a:srgbClr val="A4A3A4"/>
          </p15:clr>
        </p15:guide>
        <p15:guide id="15" pos="1796">
          <p15:clr>
            <a:srgbClr val="A4A3A4"/>
          </p15:clr>
        </p15:guide>
        <p15:guide id="16" pos="1944">
          <p15:clr>
            <a:srgbClr val="A4A3A4"/>
          </p15:clr>
        </p15:guide>
        <p15:guide id="17" pos="2481">
          <p15:clr>
            <a:srgbClr val="A4A3A4"/>
          </p15:clr>
        </p15:guide>
        <p15:guide id="18" pos="2869">
          <p15:clr>
            <a:srgbClr val="A4A3A4"/>
          </p15:clr>
        </p15:guide>
        <p15:guide id="19" pos="3029">
          <p15:clr>
            <a:srgbClr val="A4A3A4"/>
          </p15:clr>
        </p15:guide>
        <p15:guide id="20" pos="3402">
          <p15:clr>
            <a:srgbClr val="A4A3A4"/>
          </p15:clr>
        </p15:guide>
        <p15:guide id="21" pos="3552">
          <p15:clr>
            <a:srgbClr val="A4A3A4"/>
          </p15:clr>
        </p15:guide>
        <p15:guide id="22" pos="3938">
          <p15:clr>
            <a:srgbClr val="A4A3A4"/>
          </p15:clr>
        </p15:guide>
        <p15:guide id="23" pos="4086">
          <p15:clr>
            <a:srgbClr val="A4A3A4"/>
          </p15:clr>
        </p15:guide>
        <p15:guide id="24" pos="4473">
          <p15:clr>
            <a:srgbClr val="A4A3A4"/>
          </p15:clr>
        </p15:guide>
        <p15:guide id="25" pos="4621">
          <p15:clr>
            <a:srgbClr val="A4A3A4"/>
          </p15:clr>
        </p15:guide>
        <p15:guide id="26" pos="5008">
          <p15:clr>
            <a:srgbClr val="A4A3A4"/>
          </p15:clr>
        </p15:guide>
        <p15:guide id="27" pos="5157">
          <p15:clr>
            <a:srgbClr val="A4A3A4"/>
          </p15:clr>
        </p15:guide>
        <p15:guide id="28" pos="575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4040"/>
    <a:srgbClr val="333333"/>
    <a:srgbClr val="2121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445" autoAdjust="0"/>
    <p:restoredTop sz="86419" autoAdjust="0"/>
  </p:normalViewPr>
  <p:slideViewPr>
    <p:cSldViewPr snapToGrid="0">
      <p:cViewPr varScale="1">
        <p:scale>
          <a:sx n="107" d="100"/>
          <a:sy n="107" d="100"/>
        </p:scale>
        <p:origin x="586" y="77"/>
      </p:cViewPr>
      <p:guideLst>
        <p:guide orient="horz" pos="261"/>
        <p:guide pos="363"/>
        <p:guide orient="horz" pos="3028"/>
        <p:guide pos="5511"/>
        <p:guide orient="horz" pos="272"/>
        <p:guide orient="horz" pos="2971"/>
        <p:guide orient="horz" pos="930"/>
        <p:guide orient="horz" pos="1337"/>
        <p:guide orient="horz" pos="2086"/>
        <p:guide pos="2331"/>
        <p:guide pos="726"/>
        <p:guide pos="875"/>
        <p:guide pos="1260"/>
        <p:guide pos="1410"/>
        <p:guide pos="1796"/>
        <p:guide pos="1944"/>
        <p:guide pos="2481"/>
        <p:guide pos="2869"/>
        <p:guide pos="3029"/>
        <p:guide pos="3402"/>
        <p:guide pos="3552"/>
        <p:guide pos="3938"/>
        <p:guide pos="4086"/>
        <p:guide pos="4473"/>
        <p:guide pos="4621"/>
        <p:guide pos="5008"/>
        <p:guide pos="5157"/>
        <p:guide pos="575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howGuides="1">
      <p:cViewPr varScale="1">
        <p:scale>
          <a:sx n="172" d="100"/>
          <a:sy n="172" d="100"/>
        </p:scale>
        <p:origin x="6552" y="208"/>
      </p:cViewPr>
      <p:guideLst>
        <p:guide orient="horz" pos="2880"/>
        <p:guide pos="2160"/>
      </p:guideLst>
    </p:cSldViewPr>
  </p:notesViewPr>
  <p:gridSpacing cx="1080136" cy="1080136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0" Type="http://schemas.openxmlformats.org/officeDocument/2006/relationships/slide" Target="slides/slide12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24" Type="http://schemas.openxmlformats.org/officeDocument/2006/relationships/slide" Target="slides/slide1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viewProps" Target="viewProps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86DCCD-FB14-4FA8-B1C2-D065E82645DF}" type="datetimeFigureOut">
              <a:rPr lang="ru-RU" smtClean="0"/>
              <a:pPr/>
              <a:t>10.03.2022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8D96E1-DF61-4A53-9932-3DFD8899BB9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05484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084D8A-822D-488E-8D1C-8C90CBE022BE}" type="datetimeFigureOut">
              <a:rPr lang="ru-RU" smtClean="0"/>
              <a:pPr/>
              <a:t>10.03.2022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4175" y="685800"/>
            <a:ext cx="60896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F70B7F-3432-4DBE-B821-B38A127FB2D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920220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E6FE74-B8C5-4A42-A69F-F91632D7D608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147412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E6FE74-B8C5-4A42-A69F-F91632D7D608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850732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E6FE74-B8C5-4A42-A69F-F91632D7D608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27549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E6FE74-B8C5-4A42-A69F-F91632D7D608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32393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E6FE74-B8C5-4A42-A69F-F91632D7D608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179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E6FE74-B8C5-4A42-A69F-F91632D7D608}" type="slidenum">
              <a:rPr lang="ru-RU" smtClean="0"/>
              <a:pPr>
                <a:defRPr/>
              </a:pPr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394472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E6FE74-B8C5-4A42-A69F-F91632D7D608}" type="slidenum">
              <a:rPr lang="ru-RU" smtClean="0"/>
              <a:pPr>
                <a:defRPr/>
              </a:pPr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78535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E6FE74-B8C5-4A42-A69F-F91632D7D608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25703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E6FE74-B8C5-4A42-A69F-F91632D7D608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59572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E6FE74-B8C5-4A42-A69F-F91632D7D608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39603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E6FE74-B8C5-4A42-A69F-F91632D7D608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12474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E6FE74-B8C5-4A42-A69F-F91632D7D608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06470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E6FE74-B8C5-4A42-A69F-F91632D7D608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94127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E6FE74-B8C5-4A42-A69F-F91632D7D608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44696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E6FE74-B8C5-4A42-A69F-F91632D7D608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04468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8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539749" y="2122487"/>
            <a:ext cx="5711825" cy="1189037"/>
          </a:xfrm>
          <a:prstGeom prst="rect">
            <a:avLst/>
          </a:prstGeom>
        </p:spPr>
        <p:txBody>
          <a:bodyPr lIns="0" tIns="0" rIns="0" bIns="0"/>
          <a:lstStyle>
            <a:lvl1pPr>
              <a:defRPr sz="2700" b="1">
                <a:solidFill>
                  <a:srgbClr val="404040"/>
                </a:solidFill>
                <a:latin typeface="+mn-lt"/>
              </a:defRPr>
            </a:lvl1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7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Arial"/>
              </a:rPr>
              <a:t>Тема презентации</a:t>
            </a:r>
            <a:endParaRPr kumimoji="0" lang="en-US" sz="27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>
                  <a:lumMod val="75000"/>
                  <a:lumOff val="25000"/>
                </a:sysClr>
              </a:solidFill>
              <a:effectLst/>
              <a:uLnTx/>
              <a:uFillTx/>
              <a:latin typeface="Arial"/>
            </a:endParaRPr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539749" y="3798267"/>
            <a:ext cx="5711825" cy="28468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r>
              <a:rPr lang="ru-RU" dirty="0">
                <a:latin typeface="Arial" pitchFamily="34" charset="0"/>
                <a:cs typeface="Arial" pitchFamily="34" charset="0"/>
              </a:rPr>
              <a:t>Наименование мероприятия </a:t>
            </a:r>
            <a:r>
              <a:rPr lang="en-US" dirty="0">
                <a:latin typeface="Arial" pitchFamily="34" charset="0"/>
                <a:cs typeface="Arial" pitchFamily="34" charset="0"/>
              </a:rPr>
              <a:t>/</a:t>
            </a:r>
            <a:r>
              <a:rPr lang="ru-RU" dirty="0">
                <a:latin typeface="Arial" pitchFamily="34" charset="0"/>
                <a:cs typeface="Arial" pitchFamily="34" charset="0"/>
              </a:rPr>
              <a:t> название площадки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539749" y="4212000"/>
            <a:ext cx="5711825" cy="218486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400" b="1" dirty="0">
                <a:solidFill>
                  <a:srgbClr val="333333"/>
                </a:solidFill>
                <a:latin typeface="Arial" panose="020B0604020202020204" pitchFamily="34" charset="0"/>
                <a:ea typeface="Rosatom Light" pitchFamily="34" charset="-52"/>
                <a:cs typeface="Arial" pitchFamily="34" charset="0"/>
              </a:rPr>
              <a:t>ФИО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2" hasCustomPrompt="1"/>
          </p:nvPr>
        </p:nvSpPr>
        <p:spPr>
          <a:xfrm>
            <a:off x="539749" y="4428000"/>
            <a:ext cx="5711825" cy="284683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400" dirty="0">
                <a:solidFill>
                  <a:srgbClr val="333333"/>
                </a:solidFill>
                <a:latin typeface="Arial" pitchFamily="34" charset="0"/>
                <a:ea typeface="Rosatom Light" pitchFamily="34" charset="-52"/>
                <a:cs typeface="Arial" pitchFamily="34" charset="0"/>
              </a:rPr>
              <a:t>Должность</a:t>
            </a:r>
          </a:p>
        </p:txBody>
      </p:sp>
    </p:spTree>
    <p:extLst>
      <p:ext uri="{BB962C8B-B14F-4D97-AF65-F5344CB8AC3E}">
        <p14:creationId xmlns:p14="http://schemas.microsoft.com/office/powerpoint/2010/main" val="87055625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кст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hart Placeholder 4"/>
          <p:cNvSpPr>
            <a:spLocks noGrp="1"/>
          </p:cNvSpPr>
          <p:nvPr>
            <p:ph type="chart" sz="quarter" idx="17"/>
          </p:nvPr>
        </p:nvSpPr>
        <p:spPr>
          <a:xfrm>
            <a:off x="4808537" y="1476375"/>
            <a:ext cx="3940175" cy="250787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lang="en-US" sz="700" kern="1200" dirty="0">
                <a:solidFill>
                  <a:srgbClr val="33333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1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539750" y="1476375"/>
            <a:ext cx="4014788" cy="2458451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 typeface="Arial" charset="0"/>
              <a:buNone/>
              <a:defRPr lang="en-US" sz="1200" kern="1200" dirty="0">
                <a:solidFill>
                  <a:srgbClr val="33333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ru-RU" dirty="0"/>
              <a:t>Текст</a:t>
            </a:r>
            <a:endParaRPr lang="en-US" dirty="0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539750" y="4568371"/>
            <a:ext cx="4014788" cy="148092"/>
          </a:xfrm>
          <a:prstGeom prst="rect">
            <a:avLst/>
          </a:prstGeom>
        </p:spPr>
        <p:txBody>
          <a:bodyPr lIns="0" tIns="0" rIns="0" bIns="0" anchor="b"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00">
                <a:solidFill>
                  <a:srgbClr val="33333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/>
              <a:t>Место для указания источников и сносок</a:t>
            </a:r>
            <a:endParaRPr lang="en-US" dirty="0"/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8186737" y="4579414"/>
            <a:ext cx="561975" cy="137049"/>
          </a:xfrm>
          <a:prstGeom prst="rect">
            <a:avLst/>
          </a:prstGeom>
        </p:spPr>
        <p:txBody>
          <a:bodyPr lIns="0" tIns="0" rIns="0" bIns="0" anchor="b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DF24603-9A1B-F342-92E0-89DE32840F75}" type="slidenum">
              <a:rPr lang="en-US" sz="700" smtClean="0">
                <a:latin typeface="Arial" charset="0"/>
                <a:ea typeface="Arial" charset="0"/>
                <a:cs typeface="Arial" charset="0"/>
              </a:rPr>
              <a:pPr algn="r"/>
              <a:t>‹#›</a:t>
            </a:fld>
            <a:endParaRPr lang="en-US" sz="7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539750" y="431800"/>
            <a:ext cx="6561138" cy="330200"/>
          </a:xfrm>
          <a:prstGeom prst="rect">
            <a:avLst/>
          </a:prstGeom>
        </p:spPr>
        <p:txBody>
          <a:bodyPr lIns="0" tIns="0" rIns="0" bIns="0"/>
          <a:lstStyle>
            <a:lvl1pPr>
              <a:defRPr sz="2300" b="1">
                <a:solidFill>
                  <a:srgbClr val="33333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ru-RU" dirty="0"/>
              <a:t>Заголовок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07754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Текст картинк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539750" y="4568371"/>
            <a:ext cx="4014788" cy="148092"/>
          </a:xfrm>
          <a:prstGeom prst="rect">
            <a:avLst/>
          </a:prstGeom>
        </p:spPr>
        <p:txBody>
          <a:bodyPr lIns="0" tIns="0" rIns="0" bIns="0" anchor="b"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00">
                <a:solidFill>
                  <a:srgbClr val="33333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/>
              <a:t>Место для указания источников и сносок</a:t>
            </a:r>
            <a:endParaRPr lang="en-US" dirty="0"/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8186737" y="4579414"/>
            <a:ext cx="561975" cy="137049"/>
          </a:xfrm>
          <a:prstGeom prst="rect">
            <a:avLst/>
          </a:prstGeom>
        </p:spPr>
        <p:txBody>
          <a:bodyPr lIns="0" tIns="0" rIns="0" bIns="0" anchor="b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DF24603-9A1B-F342-92E0-89DE32840F75}" type="slidenum">
              <a:rPr lang="en-US" sz="700" smtClean="0">
                <a:latin typeface="Arial" charset="0"/>
                <a:ea typeface="Arial" charset="0"/>
                <a:cs typeface="Arial" charset="0"/>
              </a:rPr>
              <a:pPr algn="r"/>
              <a:t>‹#›</a:t>
            </a:fld>
            <a:endParaRPr lang="en-US" sz="7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539750" y="431800"/>
            <a:ext cx="6561138" cy="330200"/>
          </a:xfrm>
          <a:prstGeom prst="rect">
            <a:avLst/>
          </a:prstGeom>
        </p:spPr>
        <p:txBody>
          <a:bodyPr lIns="0" tIns="0" rIns="0" bIns="0"/>
          <a:lstStyle>
            <a:lvl1pPr>
              <a:defRPr sz="2300" b="1">
                <a:solidFill>
                  <a:srgbClr val="33333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ru-RU" dirty="0"/>
              <a:t>Заголовок</a:t>
            </a:r>
            <a:endParaRPr lang="en-US" dirty="0"/>
          </a:p>
        </p:txBody>
      </p:sp>
      <p:sp>
        <p:nvSpPr>
          <p:cNvPr id="15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539750" y="1476376"/>
            <a:ext cx="4014788" cy="246590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 typeface="Arial" pitchFamily="34" charset="0"/>
              <a:buNone/>
              <a:defRPr sz="1200">
                <a:solidFill>
                  <a:srgbClr val="33333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>
              <a:spcBef>
                <a:spcPct val="0"/>
              </a:spcBef>
            </a:pPr>
            <a:r>
              <a:rPr lang="ru-RU" sz="1200" dirty="0">
                <a:solidFill>
                  <a:srgbClr val="333333"/>
                </a:solidFill>
                <a:latin typeface="Arial" charset="0"/>
                <a:ea typeface="Arial" charset="0"/>
                <a:cs typeface="Arial" charset="0"/>
              </a:rPr>
              <a:t>Текст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sz="quarter" idx="15"/>
          </p:nvPr>
        </p:nvSpPr>
        <p:spPr>
          <a:xfrm>
            <a:off x="4808538" y="1476375"/>
            <a:ext cx="3940175" cy="245699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00">
                <a:latin typeface="Arial" pitchFamily="34" charset="0"/>
                <a:cs typeface="Arial" pitchFamily="34" charset="0"/>
              </a:defRPr>
            </a:lvl1pPr>
          </a:lstStyle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39049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13" y="1"/>
            <a:ext cx="7632700" cy="722187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8313" y="844935"/>
            <a:ext cx="8424862" cy="386477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B7AF39-B8E7-4AB4-BD1C-202B63EE9A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9487467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blipFill dpi="0" rotWithShape="0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navigation8" descr="ujkm,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220471"/>
            <a:ext cx="1674813" cy="11118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2775" y="1637434"/>
            <a:ext cx="8280400" cy="774623"/>
          </a:xfrm>
          <a:ln/>
        </p:spPr>
        <p:txBody>
          <a:bodyPr/>
          <a:lstStyle>
            <a:lvl1pPr>
              <a:lnSpc>
                <a:spcPct val="130000"/>
              </a:lnSpc>
              <a:defRPr sz="135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2775" y="2465685"/>
            <a:ext cx="3743325" cy="487416"/>
          </a:xfrm>
          <a:ln/>
        </p:spPr>
        <p:txBody>
          <a:bodyPr anchor="ctr"/>
          <a:lstStyle>
            <a:lvl1pPr marL="0" indent="0">
              <a:buFontTx/>
              <a:buNone/>
              <a:defRPr sz="1051" b="1">
                <a:solidFill>
                  <a:schemeClr val="bg2"/>
                </a:solidFill>
              </a:defRPr>
            </a:lvl1pPr>
          </a:lstStyle>
          <a:p>
            <a:r>
              <a:rPr lang="ru-RU"/>
              <a:t>Образец подзаголовка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587883788"/>
      </p:ext>
    </p:extLst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9369CA-25C1-4200-8FD4-9D37F592EEB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53733900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8236"/>
            <a:ext cx="7772400" cy="1022502"/>
          </a:xfrm>
        </p:spPr>
        <p:txBody>
          <a:bodyPr anchor="t"/>
          <a:lstStyle>
            <a:lvl1pPr algn="l">
              <a:defRPr sz="3003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2054"/>
            <a:ext cx="7772400" cy="1126182"/>
          </a:xfrm>
        </p:spPr>
        <p:txBody>
          <a:bodyPr anchor="b"/>
          <a:lstStyle>
            <a:lvl1pPr marL="0" indent="0">
              <a:buNone/>
              <a:defRPr sz="1501"/>
            </a:lvl1pPr>
            <a:lvl2pPr marL="343220" indent="0">
              <a:buNone/>
              <a:defRPr sz="1351"/>
            </a:lvl2pPr>
            <a:lvl3pPr marL="686440" indent="0">
              <a:buNone/>
              <a:defRPr sz="1201"/>
            </a:lvl3pPr>
            <a:lvl4pPr marL="1029660" indent="0">
              <a:buNone/>
              <a:defRPr sz="1051"/>
            </a:lvl4pPr>
            <a:lvl5pPr marL="1372880" indent="0">
              <a:buNone/>
              <a:defRPr sz="1051"/>
            </a:lvl5pPr>
            <a:lvl6pPr marL="1716100" indent="0">
              <a:buNone/>
              <a:defRPr sz="1051"/>
            </a:lvl6pPr>
            <a:lvl7pPr marL="2059320" indent="0">
              <a:buNone/>
              <a:defRPr sz="1051"/>
            </a:lvl7pPr>
            <a:lvl8pPr marL="2402540" indent="0">
              <a:buNone/>
              <a:defRPr sz="1051"/>
            </a:lvl8pPr>
            <a:lvl9pPr marL="2745760" indent="0">
              <a:buNone/>
              <a:defRPr sz="105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E45677-430B-4678-8423-A5E8DF41A8E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09997166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8314" y="844935"/>
            <a:ext cx="4135437" cy="3864772"/>
          </a:xfrm>
        </p:spPr>
        <p:txBody>
          <a:bodyPr/>
          <a:lstStyle>
            <a:lvl1pPr>
              <a:defRPr sz="2102"/>
            </a:lvl1pPr>
            <a:lvl2pPr>
              <a:defRPr sz="1802"/>
            </a:lvl2pPr>
            <a:lvl3pPr>
              <a:defRPr sz="1501"/>
            </a:lvl3pPr>
            <a:lvl4pPr>
              <a:defRPr sz="1351"/>
            </a:lvl4pPr>
            <a:lvl5pPr>
              <a:defRPr sz="1351"/>
            </a:lvl5pPr>
            <a:lvl6pPr>
              <a:defRPr sz="1351"/>
            </a:lvl6pPr>
            <a:lvl7pPr>
              <a:defRPr sz="1351"/>
            </a:lvl7pPr>
            <a:lvl8pPr>
              <a:defRPr sz="1351"/>
            </a:lvl8pPr>
            <a:lvl9pPr>
              <a:defRPr sz="1351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6151" y="844935"/>
            <a:ext cx="4137025" cy="3864772"/>
          </a:xfrm>
        </p:spPr>
        <p:txBody>
          <a:bodyPr/>
          <a:lstStyle>
            <a:lvl1pPr>
              <a:defRPr sz="2102"/>
            </a:lvl1pPr>
            <a:lvl2pPr>
              <a:defRPr sz="1802"/>
            </a:lvl2pPr>
            <a:lvl3pPr>
              <a:defRPr sz="1501"/>
            </a:lvl3pPr>
            <a:lvl4pPr>
              <a:defRPr sz="1351"/>
            </a:lvl4pPr>
            <a:lvl5pPr>
              <a:defRPr sz="1351"/>
            </a:lvl5pPr>
            <a:lvl6pPr>
              <a:defRPr sz="1351"/>
            </a:lvl6pPr>
            <a:lvl7pPr>
              <a:defRPr sz="1351"/>
            </a:lvl7pPr>
            <a:lvl8pPr>
              <a:defRPr sz="1351"/>
            </a:lvl8pPr>
            <a:lvl9pPr>
              <a:defRPr sz="1351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8D8DA9-12D6-4AB3-8FA6-6D0B22AD38B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30372631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6169"/>
            <a:ext cx="8229600" cy="858044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2401"/>
            <a:ext cx="4040188" cy="480266"/>
          </a:xfrm>
        </p:spPr>
        <p:txBody>
          <a:bodyPr anchor="b"/>
          <a:lstStyle>
            <a:lvl1pPr marL="0" indent="0">
              <a:buNone/>
              <a:defRPr sz="1802" b="1"/>
            </a:lvl1pPr>
            <a:lvl2pPr marL="343220" indent="0">
              <a:buNone/>
              <a:defRPr sz="1501" b="1"/>
            </a:lvl2pPr>
            <a:lvl3pPr marL="686440" indent="0">
              <a:buNone/>
              <a:defRPr sz="1351" b="1"/>
            </a:lvl3pPr>
            <a:lvl4pPr marL="1029660" indent="0">
              <a:buNone/>
              <a:defRPr sz="1201" b="1"/>
            </a:lvl4pPr>
            <a:lvl5pPr marL="1372880" indent="0">
              <a:buNone/>
              <a:defRPr sz="1201" b="1"/>
            </a:lvl5pPr>
            <a:lvl6pPr marL="1716100" indent="0">
              <a:buNone/>
              <a:defRPr sz="1201" b="1"/>
            </a:lvl6pPr>
            <a:lvl7pPr marL="2059320" indent="0">
              <a:buNone/>
              <a:defRPr sz="1201" b="1"/>
            </a:lvl7pPr>
            <a:lvl8pPr marL="2402540" indent="0">
              <a:buNone/>
              <a:defRPr sz="1201" b="1"/>
            </a:lvl8pPr>
            <a:lvl9pPr marL="2745760" indent="0">
              <a:buNone/>
              <a:defRPr sz="1201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2667"/>
            <a:ext cx="4040188" cy="2966210"/>
          </a:xfrm>
        </p:spPr>
        <p:txBody>
          <a:bodyPr/>
          <a:lstStyle>
            <a:lvl1pPr>
              <a:defRPr sz="1802"/>
            </a:lvl1pPr>
            <a:lvl2pPr>
              <a:defRPr sz="1501"/>
            </a:lvl2pPr>
            <a:lvl3pPr>
              <a:defRPr sz="1351"/>
            </a:lvl3pPr>
            <a:lvl4pPr>
              <a:defRPr sz="1201"/>
            </a:lvl4pPr>
            <a:lvl5pPr>
              <a:defRPr sz="1201"/>
            </a:lvl5pPr>
            <a:lvl6pPr>
              <a:defRPr sz="1201"/>
            </a:lvl6pPr>
            <a:lvl7pPr>
              <a:defRPr sz="1201"/>
            </a:lvl7pPr>
            <a:lvl8pPr>
              <a:defRPr sz="1201"/>
            </a:lvl8pPr>
            <a:lvl9pPr>
              <a:defRPr sz="1201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2401"/>
            <a:ext cx="4041775" cy="480266"/>
          </a:xfrm>
        </p:spPr>
        <p:txBody>
          <a:bodyPr anchor="b"/>
          <a:lstStyle>
            <a:lvl1pPr marL="0" indent="0">
              <a:buNone/>
              <a:defRPr sz="1802" b="1"/>
            </a:lvl1pPr>
            <a:lvl2pPr marL="343220" indent="0">
              <a:buNone/>
              <a:defRPr sz="1501" b="1"/>
            </a:lvl2pPr>
            <a:lvl3pPr marL="686440" indent="0">
              <a:buNone/>
              <a:defRPr sz="1351" b="1"/>
            </a:lvl3pPr>
            <a:lvl4pPr marL="1029660" indent="0">
              <a:buNone/>
              <a:defRPr sz="1201" b="1"/>
            </a:lvl4pPr>
            <a:lvl5pPr marL="1372880" indent="0">
              <a:buNone/>
              <a:defRPr sz="1201" b="1"/>
            </a:lvl5pPr>
            <a:lvl6pPr marL="1716100" indent="0">
              <a:buNone/>
              <a:defRPr sz="1201" b="1"/>
            </a:lvl6pPr>
            <a:lvl7pPr marL="2059320" indent="0">
              <a:buNone/>
              <a:defRPr sz="1201" b="1"/>
            </a:lvl7pPr>
            <a:lvl8pPr marL="2402540" indent="0">
              <a:buNone/>
              <a:defRPr sz="1201" b="1"/>
            </a:lvl8pPr>
            <a:lvl9pPr marL="2745760" indent="0">
              <a:buNone/>
              <a:defRPr sz="1201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2667"/>
            <a:ext cx="4041775" cy="2966210"/>
          </a:xfrm>
        </p:spPr>
        <p:txBody>
          <a:bodyPr/>
          <a:lstStyle>
            <a:lvl1pPr>
              <a:defRPr sz="1802"/>
            </a:lvl1pPr>
            <a:lvl2pPr>
              <a:defRPr sz="1501"/>
            </a:lvl2pPr>
            <a:lvl3pPr>
              <a:defRPr sz="1351"/>
            </a:lvl3pPr>
            <a:lvl4pPr>
              <a:defRPr sz="1201"/>
            </a:lvl4pPr>
            <a:lvl5pPr>
              <a:defRPr sz="1201"/>
            </a:lvl5pPr>
            <a:lvl6pPr>
              <a:defRPr sz="1201"/>
            </a:lvl6pPr>
            <a:lvl7pPr>
              <a:defRPr sz="1201"/>
            </a:lvl7pPr>
            <a:lvl8pPr>
              <a:defRPr sz="1201"/>
            </a:lvl8pPr>
            <a:lvl9pPr>
              <a:defRPr sz="1201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62CC93-5F64-4B1A-88B3-79BF7AB956A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60016254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027DE4E-6A23-4EAC-BAE8-DB617B7AE22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76000034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6048B4-E1F6-4B7C-B5CF-B726961A650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46524543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кст картинк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539750" y="4568371"/>
            <a:ext cx="4014788" cy="148092"/>
          </a:xfrm>
          <a:prstGeom prst="rect">
            <a:avLst/>
          </a:prstGeom>
        </p:spPr>
        <p:txBody>
          <a:bodyPr lIns="0" tIns="0" rIns="0" bIns="0" anchor="b"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00">
                <a:solidFill>
                  <a:srgbClr val="33333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/>
              <a:t>Место для указания источников и сносок</a:t>
            </a:r>
            <a:endParaRPr lang="en-US" dirty="0"/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8186737" y="4579414"/>
            <a:ext cx="561975" cy="137049"/>
          </a:xfrm>
          <a:prstGeom prst="rect">
            <a:avLst/>
          </a:prstGeom>
        </p:spPr>
        <p:txBody>
          <a:bodyPr lIns="0" tIns="0" rIns="0" bIns="0" anchor="b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DF24603-9A1B-F342-92E0-89DE32840F75}" type="slidenum">
              <a:rPr lang="en-US" sz="700" smtClean="0">
                <a:latin typeface="Arial" charset="0"/>
                <a:ea typeface="Arial" charset="0"/>
                <a:cs typeface="Arial" charset="0"/>
              </a:rPr>
              <a:pPr algn="r"/>
              <a:t>‹#›</a:t>
            </a:fld>
            <a:endParaRPr lang="en-US" sz="7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539750" y="431800"/>
            <a:ext cx="6561138" cy="330200"/>
          </a:xfrm>
          <a:prstGeom prst="rect">
            <a:avLst/>
          </a:prstGeom>
        </p:spPr>
        <p:txBody>
          <a:bodyPr lIns="0" tIns="0" rIns="0" bIns="0"/>
          <a:lstStyle>
            <a:lvl1pPr>
              <a:defRPr sz="2300" b="1">
                <a:solidFill>
                  <a:srgbClr val="33333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ru-RU" dirty="0"/>
              <a:t>Заголовок</a:t>
            </a:r>
            <a:endParaRPr lang="en-US" dirty="0"/>
          </a:p>
        </p:txBody>
      </p:sp>
      <p:sp>
        <p:nvSpPr>
          <p:cNvPr id="15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539750" y="1476376"/>
            <a:ext cx="4014788" cy="246590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 typeface="Arial" pitchFamily="34" charset="0"/>
              <a:buNone/>
              <a:defRPr sz="1200">
                <a:solidFill>
                  <a:srgbClr val="33333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>
              <a:spcBef>
                <a:spcPct val="0"/>
              </a:spcBef>
            </a:pPr>
            <a:r>
              <a:rPr lang="ru-RU" sz="1200" dirty="0">
                <a:solidFill>
                  <a:srgbClr val="333333"/>
                </a:solidFill>
                <a:latin typeface="Arial" charset="0"/>
                <a:ea typeface="Arial" charset="0"/>
                <a:cs typeface="Arial" charset="0"/>
              </a:rPr>
              <a:t>Текст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sz="quarter" idx="15"/>
          </p:nvPr>
        </p:nvSpPr>
        <p:spPr>
          <a:xfrm>
            <a:off x="4808538" y="1476375"/>
            <a:ext cx="3940175" cy="245699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00">
                <a:latin typeface="Arial" pitchFamily="34" charset="0"/>
                <a:cs typeface="Arial" pitchFamily="34" charset="0"/>
              </a:defRPr>
            </a:lvl1pPr>
          </a:lstStyle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99949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977"/>
            <a:ext cx="3008313" cy="872345"/>
          </a:xfrm>
        </p:spPr>
        <p:txBody>
          <a:bodyPr anchor="b"/>
          <a:lstStyle>
            <a:lvl1pPr algn="l">
              <a:defRPr sz="1501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977"/>
            <a:ext cx="5111750" cy="4393900"/>
          </a:xfrm>
        </p:spPr>
        <p:txBody>
          <a:bodyPr/>
          <a:lstStyle>
            <a:lvl1pPr>
              <a:defRPr sz="2402"/>
            </a:lvl1pPr>
            <a:lvl2pPr>
              <a:defRPr sz="2102"/>
            </a:lvl2pPr>
            <a:lvl3pPr>
              <a:defRPr sz="1802"/>
            </a:lvl3pPr>
            <a:lvl4pPr>
              <a:defRPr sz="1501"/>
            </a:lvl4pPr>
            <a:lvl5pPr>
              <a:defRPr sz="1501"/>
            </a:lvl5pPr>
            <a:lvl6pPr>
              <a:defRPr sz="1501"/>
            </a:lvl6pPr>
            <a:lvl7pPr>
              <a:defRPr sz="1501"/>
            </a:lvl7pPr>
            <a:lvl8pPr>
              <a:defRPr sz="1501"/>
            </a:lvl8pPr>
            <a:lvl9pPr>
              <a:defRPr sz="1501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7322"/>
            <a:ext cx="3008313" cy="3521555"/>
          </a:xfrm>
        </p:spPr>
        <p:txBody>
          <a:bodyPr/>
          <a:lstStyle>
            <a:lvl1pPr marL="0" indent="0">
              <a:buNone/>
              <a:defRPr sz="1051"/>
            </a:lvl1pPr>
            <a:lvl2pPr marL="343220" indent="0">
              <a:buNone/>
              <a:defRPr sz="901"/>
            </a:lvl2pPr>
            <a:lvl3pPr marL="686440" indent="0">
              <a:buNone/>
              <a:defRPr sz="751"/>
            </a:lvl3pPr>
            <a:lvl4pPr marL="1029660" indent="0">
              <a:buNone/>
              <a:defRPr sz="676"/>
            </a:lvl4pPr>
            <a:lvl5pPr marL="1372880" indent="0">
              <a:buNone/>
              <a:defRPr sz="676"/>
            </a:lvl5pPr>
            <a:lvl6pPr marL="1716100" indent="0">
              <a:buNone/>
              <a:defRPr sz="676"/>
            </a:lvl6pPr>
            <a:lvl7pPr marL="2059320" indent="0">
              <a:buNone/>
              <a:defRPr sz="676"/>
            </a:lvl7pPr>
            <a:lvl8pPr marL="2402540" indent="0">
              <a:buNone/>
              <a:defRPr sz="676"/>
            </a:lvl8pPr>
            <a:lvl9pPr marL="2745760" indent="0">
              <a:buNone/>
              <a:defRPr sz="676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4500E44-0271-4C61-A393-6984E1E26E4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25531871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3784"/>
            <a:ext cx="5486400" cy="425447"/>
          </a:xfrm>
        </p:spPr>
        <p:txBody>
          <a:bodyPr anchor="b"/>
          <a:lstStyle>
            <a:lvl1pPr algn="l">
              <a:defRPr sz="1501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60007"/>
            <a:ext cx="5486400" cy="3088958"/>
          </a:xfrm>
        </p:spPr>
        <p:txBody>
          <a:bodyPr/>
          <a:lstStyle>
            <a:lvl1pPr marL="0" indent="0">
              <a:buNone/>
              <a:defRPr sz="2402"/>
            </a:lvl1pPr>
            <a:lvl2pPr marL="343220" indent="0">
              <a:buNone/>
              <a:defRPr sz="2102"/>
            </a:lvl2pPr>
            <a:lvl3pPr marL="686440" indent="0">
              <a:buNone/>
              <a:defRPr sz="1802"/>
            </a:lvl3pPr>
            <a:lvl4pPr marL="1029660" indent="0">
              <a:buNone/>
              <a:defRPr sz="1501"/>
            </a:lvl4pPr>
            <a:lvl5pPr marL="1372880" indent="0">
              <a:buNone/>
              <a:defRPr sz="1501"/>
            </a:lvl5pPr>
            <a:lvl6pPr marL="1716100" indent="0">
              <a:buNone/>
              <a:defRPr sz="1501"/>
            </a:lvl6pPr>
            <a:lvl7pPr marL="2059320" indent="0">
              <a:buNone/>
              <a:defRPr sz="1501"/>
            </a:lvl7pPr>
            <a:lvl8pPr marL="2402540" indent="0">
              <a:buNone/>
              <a:defRPr sz="1501"/>
            </a:lvl8pPr>
            <a:lvl9pPr marL="2745760" indent="0">
              <a:buNone/>
              <a:defRPr sz="1501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9231"/>
            <a:ext cx="5486400" cy="604205"/>
          </a:xfrm>
        </p:spPr>
        <p:txBody>
          <a:bodyPr/>
          <a:lstStyle>
            <a:lvl1pPr marL="0" indent="0">
              <a:buNone/>
              <a:defRPr sz="1051"/>
            </a:lvl1pPr>
            <a:lvl2pPr marL="343220" indent="0">
              <a:buNone/>
              <a:defRPr sz="901"/>
            </a:lvl2pPr>
            <a:lvl3pPr marL="686440" indent="0">
              <a:buNone/>
              <a:defRPr sz="751"/>
            </a:lvl3pPr>
            <a:lvl4pPr marL="1029660" indent="0">
              <a:buNone/>
              <a:defRPr sz="676"/>
            </a:lvl4pPr>
            <a:lvl5pPr marL="1372880" indent="0">
              <a:buNone/>
              <a:defRPr sz="676"/>
            </a:lvl5pPr>
            <a:lvl6pPr marL="1716100" indent="0">
              <a:buNone/>
              <a:defRPr sz="676"/>
            </a:lvl6pPr>
            <a:lvl7pPr marL="2059320" indent="0">
              <a:buNone/>
              <a:defRPr sz="676"/>
            </a:lvl7pPr>
            <a:lvl8pPr marL="2402540" indent="0">
              <a:buNone/>
              <a:defRPr sz="676"/>
            </a:lvl8pPr>
            <a:lvl9pPr marL="2745760" indent="0">
              <a:buNone/>
              <a:defRPr sz="676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715A57-C3A8-4864-8FAA-B8387715023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34830962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68E68D-7C3A-4E26-BFCC-894622BFC40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08568465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8151" y="0"/>
            <a:ext cx="2105025" cy="4709707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68314" y="0"/>
            <a:ext cx="6167437" cy="470970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2B130A-56C9-4453-82B0-957D5B97766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54109631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D272EA8-4B81-4A31-A7C3-D00B044141D1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6382257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13" y="1"/>
            <a:ext cx="7632700" cy="722187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8313" y="844935"/>
            <a:ext cx="8424862" cy="386477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B7AF39-B8E7-4AB4-BD1C-202B63EE9A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355364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539750" y="4568371"/>
            <a:ext cx="4014788" cy="148092"/>
          </a:xfrm>
          <a:prstGeom prst="rect">
            <a:avLst/>
          </a:prstGeom>
        </p:spPr>
        <p:txBody>
          <a:bodyPr lIns="0" tIns="0" rIns="0" bIns="0" anchor="b"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00">
                <a:solidFill>
                  <a:srgbClr val="33333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/>
              <a:t>Место для указания источников и сносок</a:t>
            </a:r>
            <a:endParaRPr lang="en-US" dirty="0"/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8186737" y="4579414"/>
            <a:ext cx="561975" cy="137049"/>
          </a:xfrm>
          <a:prstGeom prst="rect">
            <a:avLst/>
          </a:prstGeom>
        </p:spPr>
        <p:txBody>
          <a:bodyPr lIns="0" tIns="0" rIns="0" bIns="0" anchor="b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DF24603-9A1B-F342-92E0-89DE32840F75}" type="slidenum">
              <a:rPr lang="en-US" sz="700" smtClean="0">
                <a:latin typeface="Arial" charset="0"/>
                <a:ea typeface="Arial" charset="0"/>
                <a:cs typeface="Arial" charset="0"/>
              </a:rPr>
              <a:pPr algn="r"/>
              <a:t>‹#›</a:t>
            </a:fld>
            <a:endParaRPr lang="en-US" sz="7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539750" y="431800"/>
            <a:ext cx="6561138" cy="330200"/>
          </a:xfrm>
          <a:prstGeom prst="rect">
            <a:avLst/>
          </a:prstGeom>
        </p:spPr>
        <p:txBody>
          <a:bodyPr lIns="0" tIns="0" rIns="0" bIns="0"/>
          <a:lstStyle>
            <a:lvl1pPr>
              <a:defRPr sz="2300" b="1">
                <a:solidFill>
                  <a:srgbClr val="33333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ru-RU" dirty="0"/>
              <a:t>Заголовок</a:t>
            </a:r>
            <a:endParaRPr lang="en-US" dirty="0"/>
          </a:p>
        </p:txBody>
      </p:sp>
      <p:sp>
        <p:nvSpPr>
          <p:cNvPr id="7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539750" y="1476375"/>
            <a:ext cx="4014788" cy="1230539"/>
          </a:xfrm>
          <a:prstGeom prst="rect">
            <a:avLst/>
          </a:prstGeom>
        </p:spPr>
        <p:txBody>
          <a:bodyPr lIns="0" tIns="0" rIns="0" bIns="0"/>
          <a:lstStyle>
            <a:lvl1pPr marL="171450" indent="-171450">
              <a:buFont typeface="Arial" pitchFamily="34" charset="0"/>
              <a:buChar char="•"/>
              <a:defRPr lang="en-US" sz="1200" kern="1200" dirty="0">
                <a:solidFill>
                  <a:srgbClr val="33333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ru-RU" dirty="0"/>
              <a:t>Текст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5" hasCustomPrompt="1"/>
          </p:nvPr>
        </p:nvSpPr>
        <p:spPr>
          <a:xfrm>
            <a:off x="4808538" y="1476375"/>
            <a:ext cx="3940175" cy="1230539"/>
          </a:xfrm>
          <a:prstGeom prst="rect">
            <a:avLst/>
          </a:prstGeom>
        </p:spPr>
        <p:txBody>
          <a:bodyPr lIns="0" tIns="0" rIns="0" bIns="0"/>
          <a:lstStyle>
            <a:lvl1pPr marL="171450" indent="-171450">
              <a:buFont typeface="Arial" pitchFamily="34" charset="0"/>
              <a:buChar char="•"/>
              <a:defRPr lang="en-US" sz="1200" kern="1200" dirty="0">
                <a:solidFill>
                  <a:srgbClr val="33333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ru-RU" dirty="0"/>
              <a:t>Текст</a:t>
            </a:r>
            <a:endParaRPr lang="en-US" dirty="0"/>
          </a:p>
        </p:txBody>
      </p:sp>
      <p:sp>
        <p:nvSpPr>
          <p:cNvPr id="12" name="Text Placeholder 7"/>
          <p:cNvSpPr>
            <a:spLocks noGrp="1"/>
          </p:cNvSpPr>
          <p:nvPr>
            <p:ph type="body" sz="quarter" idx="16" hasCustomPrompt="1"/>
          </p:nvPr>
        </p:nvSpPr>
        <p:spPr>
          <a:xfrm>
            <a:off x="539750" y="2815318"/>
            <a:ext cx="4014788" cy="1230539"/>
          </a:xfrm>
          <a:prstGeom prst="rect">
            <a:avLst/>
          </a:prstGeom>
        </p:spPr>
        <p:txBody>
          <a:bodyPr lIns="0" tIns="0" rIns="0" bIns="0"/>
          <a:lstStyle>
            <a:lvl1pPr marL="171450" indent="-171450">
              <a:buFont typeface="Arial" pitchFamily="34" charset="0"/>
              <a:buChar char="•"/>
              <a:defRPr lang="en-US" sz="1200" kern="1200" dirty="0">
                <a:solidFill>
                  <a:srgbClr val="33333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ru-RU" dirty="0"/>
              <a:t>Текст</a:t>
            </a:r>
            <a:endParaRPr lang="en-US" dirty="0"/>
          </a:p>
        </p:txBody>
      </p:sp>
      <p:sp>
        <p:nvSpPr>
          <p:cNvPr id="15" name="Text Placeholder 7"/>
          <p:cNvSpPr>
            <a:spLocks noGrp="1"/>
          </p:cNvSpPr>
          <p:nvPr>
            <p:ph type="body" sz="quarter" idx="17" hasCustomPrompt="1"/>
          </p:nvPr>
        </p:nvSpPr>
        <p:spPr>
          <a:xfrm>
            <a:off x="4808538" y="2815318"/>
            <a:ext cx="3940175" cy="1230539"/>
          </a:xfrm>
          <a:prstGeom prst="rect">
            <a:avLst/>
          </a:prstGeom>
        </p:spPr>
        <p:txBody>
          <a:bodyPr lIns="0" tIns="0" rIns="0" bIns="0"/>
          <a:lstStyle>
            <a:lvl1pPr marL="171450" indent="-171450">
              <a:buFont typeface="Arial" pitchFamily="34" charset="0"/>
              <a:buChar char="•"/>
              <a:defRPr lang="en-US" sz="1200" kern="1200" dirty="0">
                <a:solidFill>
                  <a:srgbClr val="33333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ru-RU" dirty="0"/>
              <a:t>Текст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1201372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539750" y="4568371"/>
            <a:ext cx="4014788" cy="148092"/>
          </a:xfrm>
          <a:prstGeom prst="rect">
            <a:avLst/>
          </a:prstGeom>
        </p:spPr>
        <p:txBody>
          <a:bodyPr lIns="0" tIns="0" rIns="0" bIns="0" anchor="b"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00">
                <a:solidFill>
                  <a:srgbClr val="33333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/>
              <a:t>Место для указания источников и сносок</a:t>
            </a:r>
            <a:endParaRPr lang="en-US" dirty="0"/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8186737" y="4579414"/>
            <a:ext cx="561975" cy="137049"/>
          </a:xfrm>
          <a:prstGeom prst="rect">
            <a:avLst/>
          </a:prstGeom>
        </p:spPr>
        <p:txBody>
          <a:bodyPr lIns="0" tIns="0" rIns="0" bIns="0" anchor="b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DF24603-9A1B-F342-92E0-89DE32840F75}" type="slidenum">
              <a:rPr lang="en-US" sz="700" smtClean="0">
                <a:latin typeface="Arial" charset="0"/>
                <a:ea typeface="Arial" charset="0"/>
                <a:cs typeface="Arial" charset="0"/>
              </a:rPr>
              <a:pPr algn="r"/>
              <a:t>‹#›</a:t>
            </a:fld>
            <a:endParaRPr lang="en-US" sz="7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539750" y="431800"/>
            <a:ext cx="6561138" cy="330200"/>
          </a:xfrm>
          <a:prstGeom prst="rect">
            <a:avLst/>
          </a:prstGeom>
        </p:spPr>
        <p:txBody>
          <a:bodyPr lIns="0" tIns="0" rIns="0" bIns="0"/>
          <a:lstStyle>
            <a:lvl1pPr>
              <a:defRPr sz="2300" b="1">
                <a:solidFill>
                  <a:srgbClr val="33333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ru-RU" dirty="0"/>
              <a:t>Заголовок</a:t>
            </a:r>
            <a:endParaRPr lang="en-US" dirty="0"/>
          </a:p>
        </p:txBody>
      </p:sp>
      <p:sp>
        <p:nvSpPr>
          <p:cNvPr id="7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539750" y="1476375"/>
            <a:ext cx="4014788" cy="1230539"/>
          </a:xfrm>
          <a:prstGeom prst="rect">
            <a:avLst/>
          </a:prstGeom>
        </p:spPr>
        <p:txBody>
          <a:bodyPr lIns="0" tIns="0" rIns="0" bIns="0"/>
          <a:lstStyle>
            <a:lvl1pPr marL="171450" indent="-171450">
              <a:buFont typeface="Arial" pitchFamily="34" charset="0"/>
              <a:buChar char="•"/>
              <a:defRPr lang="en-US" sz="1200" kern="1200" dirty="0">
                <a:solidFill>
                  <a:srgbClr val="33333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ru-RU" dirty="0"/>
              <a:t>Текст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5" hasCustomPrompt="1"/>
          </p:nvPr>
        </p:nvSpPr>
        <p:spPr>
          <a:xfrm>
            <a:off x="4808538" y="1476375"/>
            <a:ext cx="3940175" cy="1230539"/>
          </a:xfrm>
          <a:prstGeom prst="rect">
            <a:avLst/>
          </a:prstGeom>
        </p:spPr>
        <p:txBody>
          <a:bodyPr lIns="0" tIns="0" rIns="0" bIns="0"/>
          <a:lstStyle>
            <a:lvl1pPr marL="171450" indent="-171450">
              <a:buFont typeface="Arial" pitchFamily="34" charset="0"/>
              <a:buChar char="•"/>
              <a:defRPr lang="en-US" sz="1200" kern="1200" dirty="0">
                <a:solidFill>
                  <a:srgbClr val="33333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ru-RU" dirty="0"/>
              <a:t>Текст</a:t>
            </a:r>
            <a:endParaRPr lang="en-US" dirty="0"/>
          </a:p>
        </p:txBody>
      </p:sp>
      <p:sp>
        <p:nvSpPr>
          <p:cNvPr id="12" name="Text Placeholder 7"/>
          <p:cNvSpPr>
            <a:spLocks noGrp="1"/>
          </p:cNvSpPr>
          <p:nvPr>
            <p:ph type="body" sz="quarter" idx="16" hasCustomPrompt="1"/>
          </p:nvPr>
        </p:nvSpPr>
        <p:spPr>
          <a:xfrm>
            <a:off x="539750" y="2815318"/>
            <a:ext cx="4014788" cy="1230539"/>
          </a:xfrm>
          <a:prstGeom prst="rect">
            <a:avLst/>
          </a:prstGeom>
        </p:spPr>
        <p:txBody>
          <a:bodyPr lIns="0" tIns="0" rIns="0" bIns="0"/>
          <a:lstStyle>
            <a:lvl1pPr marL="171450" indent="-171450">
              <a:buFont typeface="Arial" pitchFamily="34" charset="0"/>
              <a:buChar char="•"/>
              <a:defRPr lang="en-US" sz="1200" kern="1200" dirty="0">
                <a:solidFill>
                  <a:srgbClr val="33333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ru-RU" dirty="0"/>
              <a:t>Текст</a:t>
            </a:r>
            <a:endParaRPr lang="en-US" dirty="0"/>
          </a:p>
        </p:txBody>
      </p:sp>
      <p:sp>
        <p:nvSpPr>
          <p:cNvPr id="15" name="Text Placeholder 7"/>
          <p:cNvSpPr>
            <a:spLocks noGrp="1"/>
          </p:cNvSpPr>
          <p:nvPr>
            <p:ph type="body" sz="quarter" idx="17" hasCustomPrompt="1"/>
          </p:nvPr>
        </p:nvSpPr>
        <p:spPr>
          <a:xfrm>
            <a:off x="4808538" y="2815318"/>
            <a:ext cx="3940175" cy="1230539"/>
          </a:xfrm>
          <a:prstGeom prst="rect">
            <a:avLst/>
          </a:prstGeom>
        </p:spPr>
        <p:txBody>
          <a:bodyPr lIns="0" tIns="0" rIns="0" bIns="0"/>
          <a:lstStyle>
            <a:lvl1pPr marL="171450" indent="-171450">
              <a:buFont typeface="Arial" pitchFamily="34" charset="0"/>
              <a:buChar char="•"/>
              <a:defRPr lang="en-US" sz="1200" kern="1200" dirty="0">
                <a:solidFill>
                  <a:srgbClr val="33333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ru-RU" dirty="0"/>
              <a:t>Текст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07754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13" y="1"/>
            <a:ext cx="7632700" cy="722187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8313" y="844935"/>
            <a:ext cx="8424862" cy="386477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B7AF39-B8E7-4AB4-BD1C-202B63EE9A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5178194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иаграммы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hart Placeholder 4"/>
          <p:cNvSpPr>
            <a:spLocks noGrp="1"/>
          </p:cNvSpPr>
          <p:nvPr>
            <p:ph type="chart" sz="quarter" idx="16"/>
          </p:nvPr>
        </p:nvSpPr>
        <p:spPr>
          <a:xfrm>
            <a:off x="539750" y="1476375"/>
            <a:ext cx="4014788" cy="183515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700">
                <a:latin typeface="Arial" charset="0"/>
                <a:ea typeface="Arial" charset="0"/>
                <a:cs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6" name="Chart Placeholder 4"/>
          <p:cNvSpPr>
            <a:spLocks noGrp="1"/>
          </p:cNvSpPr>
          <p:nvPr>
            <p:ph type="chart" sz="quarter" idx="17"/>
          </p:nvPr>
        </p:nvSpPr>
        <p:spPr>
          <a:xfrm>
            <a:off x="4808538" y="1476375"/>
            <a:ext cx="3940175" cy="183515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700">
                <a:latin typeface="Arial" charset="0"/>
                <a:ea typeface="Arial" charset="0"/>
                <a:cs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539750" y="4568371"/>
            <a:ext cx="4014788" cy="148092"/>
          </a:xfrm>
          <a:prstGeom prst="rect">
            <a:avLst/>
          </a:prstGeom>
        </p:spPr>
        <p:txBody>
          <a:bodyPr lIns="0" tIns="0" rIns="0" bIns="0" anchor="b"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00">
                <a:solidFill>
                  <a:srgbClr val="33333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/>
              <a:t>Место для указания источников и сносок</a:t>
            </a:r>
            <a:endParaRPr lang="en-US" dirty="0"/>
          </a:p>
        </p:txBody>
      </p:sp>
      <p:sp>
        <p:nvSpPr>
          <p:cNvPr id="17" name="Slide Number Placeholder 5"/>
          <p:cNvSpPr txBox="1">
            <a:spLocks/>
          </p:cNvSpPr>
          <p:nvPr userDrawn="1"/>
        </p:nvSpPr>
        <p:spPr>
          <a:xfrm>
            <a:off x="8186737" y="4579414"/>
            <a:ext cx="561975" cy="137049"/>
          </a:xfrm>
          <a:prstGeom prst="rect">
            <a:avLst/>
          </a:prstGeom>
        </p:spPr>
        <p:txBody>
          <a:bodyPr lIns="0" tIns="0" rIns="0" bIns="0" anchor="b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DF24603-9A1B-F342-92E0-89DE32840F75}" type="slidenum">
              <a:rPr lang="en-US" sz="700" smtClean="0">
                <a:latin typeface="Arial" charset="0"/>
                <a:ea typeface="Arial" charset="0"/>
                <a:cs typeface="Arial" charset="0"/>
              </a:rPr>
              <a:pPr algn="r"/>
              <a:t>‹#›</a:t>
            </a:fld>
            <a:endParaRPr lang="en-US" sz="7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539750" y="431800"/>
            <a:ext cx="6561138" cy="330200"/>
          </a:xfrm>
          <a:prstGeom prst="rect">
            <a:avLst/>
          </a:prstGeom>
        </p:spPr>
        <p:txBody>
          <a:bodyPr lIns="0" tIns="0" rIns="0" bIns="0"/>
          <a:lstStyle>
            <a:lvl1pPr>
              <a:defRPr sz="2300" b="1">
                <a:solidFill>
                  <a:srgbClr val="33333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ru-RU" dirty="0"/>
              <a:t>Заголовок</a:t>
            </a:r>
            <a:endParaRPr lang="en-US" dirty="0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8" hasCustomPrompt="1"/>
          </p:nvPr>
        </p:nvSpPr>
        <p:spPr>
          <a:xfrm>
            <a:off x="539750" y="3482975"/>
            <a:ext cx="4014788" cy="762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 lvl="0">
              <a:spcBef>
                <a:spcPct val="0"/>
              </a:spcBef>
            </a:pPr>
            <a:r>
              <a:rPr lang="ru-RU" sz="1200" dirty="0">
                <a:solidFill>
                  <a:srgbClr val="333333"/>
                </a:solidFill>
                <a:latin typeface="Arial" charset="0"/>
                <a:ea typeface="Arial" charset="0"/>
                <a:cs typeface="Arial" charset="0"/>
              </a:rPr>
              <a:t>Текст</a:t>
            </a:r>
          </a:p>
        </p:txBody>
      </p:sp>
      <p:sp>
        <p:nvSpPr>
          <p:cNvPr id="19" name="Текст 2"/>
          <p:cNvSpPr>
            <a:spLocks noGrp="1"/>
          </p:cNvSpPr>
          <p:nvPr>
            <p:ph type="body" sz="quarter" idx="19" hasCustomPrompt="1"/>
          </p:nvPr>
        </p:nvSpPr>
        <p:spPr>
          <a:xfrm>
            <a:off x="4808538" y="3479346"/>
            <a:ext cx="3940174" cy="762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 lvl="0">
              <a:spcBef>
                <a:spcPct val="0"/>
              </a:spcBef>
            </a:pPr>
            <a:r>
              <a:rPr lang="ru-RU" sz="1200" dirty="0">
                <a:solidFill>
                  <a:srgbClr val="333333"/>
                </a:solidFill>
                <a:latin typeface="Arial" charset="0"/>
                <a:ea typeface="Arial" charset="0"/>
                <a:cs typeface="Arial" charset="0"/>
              </a:rPr>
              <a:t>Текст</a:t>
            </a:r>
          </a:p>
        </p:txBody>
      </p:sp>
    </p:spTree>
    <p:extLst>
      <p:ext uri="{BB962C8B-B14F-4D97-AF65-F5344CB8AC3E}">
        <p14:creationId xmlns:p14="http://schemas.microsoft.com/office/powerpoint/2010/main" val="1645409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иаграммы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/>
          <p:cNvSpPr>
            <a:spLocks noGrp="1"/>
          </p:cNvSpPr>
          <p:nvPr>
            <p:ph idx="18" hasCustomPrompt="1"/>
          </p:nvPr>
        </p:nvSpPr>
        <p:spPr>
          <a:xfrm>
            <a:off x="539750" y="1476375"/>
            <a:ext cx="4014788" cy="280133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lang="en-US" sz="700" kern="1200" dirty="0" smtClean="0">
                <a:solidFill>
                  <a:srgbClr val="333333"/>
                </a:solidFill>
                <a:latin typeface="Arial" charset="0"/>
                <a:ea typeface="Arial" charset="0"/>
                <a:cs typeface="Arial" charset="0"/>
              </a:defRPr>
            </a:lvl1pPr>
            <a:lvl2pPr>
              <a:defRPr lang="en-US" sz="1200" kern="1200" dirty="0" smtClean="0">
                <a:solidFill>
                  <a:srgbClr val="333333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 lang="en-US" sz="1200" kern="1200" dirty="0" smtClean="0">
                <a:solidFill>
                  <a:srgbClr val="333333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 lang="en-US" sz="1200" kern="1200" dirty="0" smtClean="0">
                <a:solidFill>
                  <a:srgbClr val="333333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lang="en-US" sz="1200" kern="1200" dirty="0">
                <a:solidFill>
                  <a:srgbClr val="333333"/>
                </a:solidFill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ru-RU" dirty="0"/>
              <a:t>Контент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9" hasCustomPrompt="1"/>
          </p:nvPr>
        </p:nvSpPr>
        <p:spPr>
          <a:xfrm>
            <a:off x="4808539" y="1476375"/>
            <a:ext cx="3940174" cy="280133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lang="en-US" sz="700" kern="1200" dirty="0" smtClean="0">
                <a:solidFill>
                  <a:srgbClr val="333333"/>
                </a:solidFill>
                <a:latin typeface="Arial" charset="0"/>
                <a:ea typeface="Arial" charset="0"/>
                <a:cs typeface="Arial" charset="0"/>
              </a:defRPr>
            </a:lvl1pPr>
            <a:lvl2pPr>
              <a:defRPr lang="en-US" sz="1200" kern="1200" dirty="0" smtClean="0">
                <a:solidFill>
                  <a:srgbClr val="333333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 lang="en-US" sz="1200" kern="1200" dirty="0" smtClean="0">
                <a:solidFill>
                  <a:srgbClr val="333333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 lang="en-US" sz="1200" kern="1200" dirty="0" smtClean="0">
                <a:solidFill>
                  <a:srgbClr val="333333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lang="en-US" sz="1200" kern="1200" dirty="0">
                <a:solidFill>
                  <a:srgbClr val="333333"/>
                </a:solidFill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ru-RU" dirty="0"/>
              <a:t>Контент</a:t>
            </a:r>
            <a:endParaRPr lang="en-US" dirty="0"/>
          </a:p>
        </p:txBody>
      </p:sp>
      <p:sp>
        <p:nvSpPr>
          <p:cNvPr id="11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539750" y="4568371"/>
            <a:ext cx="4014788" cy="148092"/>
          </a:xfrm>
          <a:prstGeom prst="rect">
            <a:avLst/>
          </a:prstGeom>
        </p:spPr>
        <p:txBody>
          <a:bodyPr lIns="0" tIns="0" rIns="0" bIns="0" anchor="b"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00">
                <a:solidFill>
                  <a:srgbClr val="33333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/>
              <a:t>Место для указания источников и сносок</a:t>
            </a:r>
            <a:endParaRPr lang="en-US" dirty="0"/>
          </a:p>
        </p:txBody>
      </p:sp>
      <p:sp>
        <p:nvSpPr>
          <p:cNvPr id="12" name="Slide Number Placeholder 5"/>
          <p:cNvSpPr txBox="1">
            <a:spLocks/>
          </p:cNvSpPr>
          <p:nvPr userDrawn="1"/>
        </p:nvSpPr>
        <p:spPr>
          <a:xfrm>
            <a:off x="8186737" y="4579414"/>
            <a:ext cx="561975" cy="137049"/>
          </a:xfrm>
          <a:prstGeom prst="rect">
            <a:avLst/>
          </a:prstGeom>
        </p:spPr>
        <p:txBody>
          <a:bodyPr lIns="0" tIns="0" rIns="0" bIns="0" anchor="b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DF24603-9A1B-F342-92E0-89DE32840F75}" type="slidenum">
              <a:rPr lang="en-US" sz="700" smtClean="0">
                <a:latin typeface="Arial" charset="0"/>
                <a:ea typeface="Arial" charset="0"/>
                <a:cs typeface="Arial" charset="0"/>
              </a:rPr>
              <a:pPr algn="r"/>
              <a:t>‹#›</a:t>
            </a:fld>
            <a:endParaRPr lang="en-US" sz="7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539750" y="431800"/>
            <a:ext cx="6561138" cy="330200"/>
          </a:xfrm>
          <a:prstGeom prst="rect">
            <a:avLst/>
          </a:prstGeom>
        </p:spPr>
        <p:txBody>
          <a:bodyPr lIns="0" tIns="0" rIns="0" bIns="0"/>
          <a:lstStyle>
            <a:lvl1pPr>
              <a:defRPr sz="2300" b="1">
                <a:solidFill>
                  <a:srgbClr val="33333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ru-RU" dirty="0"/>
              <a:t>Заголовок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5476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13" y="1"/>
            <a:ext cx="7632700" cy="722187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8313" y="844935"/>
            <a:ext cx="8424862" cy="386477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B7AF39-B8E7-4AB4-BD1C-202B63EE9A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5151799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3.png"/><Relationship Id="rId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8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image" Target="../media/image7.png"/><Relationship Id="rId2" Type="http://schemas.openxmlformats.org/officeDocument/2006/relationships/slideLayout" Target="../slideLayouts/slideLayout14.xml"/><Relationship Id="rId16" Type="http://schemas.openxmlformats.org/officeDocument/2006/relationships/image" Target="../media/image6.png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5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4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52839"/>
          </a:xfrm>
          <a:prstGeom prst="rect">
            <a:avLst/>
          </a:prstGeom>
        </p:spPr>
      </p:pic>
      <p:pic>
        <p:nvPicPr>
          <p:cNvPr id="4" name="Picture 7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750" y="431800"/>
            <a:ext cx="816864" cy="1046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5016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52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573514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35879" cy="5148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0453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1" r:id="rId1"/>
    <p:sldLayoutId id="2147483824" r:id="rId2"/>
    <p:sldLayoutId id="2147483829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35879" cy="5148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0453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8" r:id="rId1"/>
    <p:sldLayoutId id="2147483823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35879" cy="5148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0453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0" r:id="rId1"/>
    <p:sldLayoutId id="2147483808" r:id="rId2"/>
    <p:sldLayoutId id="2147483828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35879" cy="5148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0453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25" r:id="rId2"/>
    <p:sldLayoutId id="2147483826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52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433204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59763" y="4840798"/>
            <a:ext cx="627062" cy="2836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1" compatLnSpc="1">
            <a:prstTxWarp prst="textNoShape">
              <a:avLst/>
            </a:prstTxWarp>
          </a:bodyPr>
          <a:lstStyle>
            <a:lvl1pPr algn="r">
              <a:defRPr sz="1652" b="1">
                <a:solidFill>
                  <a:schemeClr val="hlink"/>
                </a:solidFill>
              </a:defRPr>
            </a:lvl1pPr>
          </a:lstStyle>
          <a:p>
            <a:fld id="{16CC8587-BAAD-4D84-B938-130480D73C62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844935"/>
            <a:ext cx="8424862" cy="38647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0"/>
            <a:ext cx="7632700" cy="722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pic>
        <p:nvPicPr>
          <p:cNvPr id="1029" name="navigation8" descr="ujkm,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5763" y="79846"/>
            <a:ext cx="887412" cy="5899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66436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2" r:id="rId1"/>
    <p:sldLayoutId id="2147483833" r:id="rId2"/>
    <p:sldLayoutId id="2147483834" r:id="rId3"/>
    <p:sldLayoutId id="2147483835" r:id="rId4"/>
    <p:sldLayoutId id="2147483836" r:id="rId5"/>
    <p:sldLayoutId id="2147483837" r:id="rId6"/>
    <p:sldLayoutId id="2147483838" r:id="rId7"/>
    <p:sldLayoutId id="2147483839" r:id="rId8"/>
    <p:sldLayoutId id="2147483840" r:id="rId9"/>
    <p:sldLayoutId id="2147483841" r:id="rId10"/>
    <p:sldLayoutId id="2147483842" r:id="rId11"/>
    <p:sldLayoutId id="2147483843" r:id="rId12"/>
  </p:sldLayoutIdLst>
  <p:transition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1501" b="1">
          <a:solidFill>
            <a:schemeClr val="hlink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1501" b="1">
          <a:solidFill>
            <a:schemeClr val="hlink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1501" b="1">
          <a:solidFill>
            <a:schemeClr val="hlink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1501" b="1">
          <a:solidFill>
            <a:schemeClr val="hlink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1501" b="1">
          <a:solidFill>
            <a:schemeClr val="hlink"/>
          </a:solidFill>
          <a:latin typeface="Arial" charset="0"/>
          <a:cs typeface="Arial" charset="0"/>
        </a:defRPr>
      </a:lvl5pPr>
      <a:lvl6pPr marL="343220" algn="l" rtl="0" fontAlgn="base">
        <a:spcBef>
          <a:spcPct val="0"/>
        </a:spcBef>
        <a:spcAft>
          <a:spcPct val="0"/>
        </a:spcAft>
        <a:defRPr sz="1501" b="1">
          <a:solidFill>
            <a:schemeClr val="hlink"/>
          </a:solidFill>
          <a:latin typeface="Arial" charset="0"/>
          <a:cs typeface="Arial" charset="0"/>
        </a:defRPr>
      </a:lvl6pPr>
      <a:lvl7pPr marL="686440" algn="l" rtl="0" fontAlgn="base">
        <a:spcBef>
          <a:spcPct val="0"/>
        </a:spcBef>
        <a:spcAft>
          <a:spcPct val="0"/>
        </a:spcAft>
        <a:defRPr sz="1501" b="1">
          <a:solidFill>
            <a:schemeClr val="hlink"/>
          </a:solidFill>
          <a:latin typeface="Arial" charset="0"/>
          <a:cs typeface="Arial" charset="0"/>
        </a:defRPr>
      </a:lvl7pPr>
      <a:lvl8pPr marL="1029660" algn="l" rtl="0" fontAlgn="base">
        <a:spcBef>
          <a:spcPct val="0"/>
        </a:spcBef>
        <a:spcAft>
          <a:spcPct val="0"/>
        </a:spcAft>
        <a:defRPr sz="1501" b="1">
          <a:solidFill>
            <a:schemeClr val="hlink"/>
          </a:solidFill>
          <a:latin typeface="Arial" charset="0"/>
          <a:cs typeface="Arial" charset="0"/>
        </a:defRPr>
      </a:lvl8pPr>
      <a:lvl9pPr marL="1372880" algn="l" rtl="0" fontAlgn="base">
        <a:spcBef>
          <a:spcPct val="0"/>
        </a:spcBef>
        <a:spcAft>
          <a:spcPct val="0"/>
        </a:spcAft>
        <a:defRPr sz="1501" b="1">
          <a:solidFill>
            <a:schemeClr val="hlink"/>
          </a:solidFill>
          <a:latin typeface="Arial" charset="0"/>
          <a:cs typeface="Arial" charset="0"/>
        </a:defRPr>
      </a:lvl9pPr>
    </p:titleStyle>
    <p:bodyStyle>
      <a:lvl1pPr marL="135858" indent="-135858" algn="l" rtl="0" eaLnBrk="0" fontAlgn="base" hangingPunct="0">
        <a:lnSpc>
          <a:spcPct val="110000"/>
        </a:lnSpc>
        <a:spcBef>
          <a:spcPct val="40000"/>
        </a:spcBef>
        <a:spcAft>
          <a:spcPct val="20000"/>
        </a:spcAft>
        <a:buBlip>
          <a:blip r:embed="rId16"/>
        </a:buBlip>
        <a:defRPr sz="1201">
          <a:solidFill>
            <a:schemeClr val="tx1"/>
          </a:solidFill>
          <a:latin typeface="+mn-lt"/>
          <a:ea typeface="+mn-ea"/>
          <a:cs typeface="+mn-cs"/>
        </a:defRPr>
      </a:lvl1pPr>
      <a:lvl2pPr marL="270525" indent="-133474" algn="l" rtl="0" eaLnBrk="0" fontAlgn="base" hangingPunct="0">
        <a:lnSpc>
          <a:spcPct val="110000"/>
        </a:lnSpc>
        <a:spcBef>
          <a:spcPct val="0"/>
        </a:spcBef>
        <a:spcAft>
          <a:spcPct val="20000"/>
        </a:spcAft>
        <a:buBlip>
          <a:blip r:embed="rId17"/>
        </a:buBlip>
        <a:defRPr sz="1051">
          <a:solidFill>
            <a:schemeClr val="tx1"/>
          </a:solidFill>
          <a:latin typeface="+mn-lt"/>
          <a:cs typeface="+mn-cs"/>
        </a:defRPr>
      </a:lvl2pPr>
      <a:lvl3pPr marL="872351" indent="-201404" algn="l" rtl="0" eaLnBrk="0" fontAlgn="base" hangingPunct="0">
        <a:spcBef>
          <a:spcPct val="0"/>
        </a:spcBef>
        <a:spcAft>
          <a:spcPct val="30000"/>
        </a:spcAft>
        <a:buBlip>
          <a:blip r:embed="rId17"/>
        </a:buBlip>
        <a:defRPr sz="1652">
          <a:solidFill>
            <a:schemeClr val="tx1"/>
          </a:solidFill>
          <a:latin typeface="+mn-lt"/>
          <a:cs typeface="+mn-cs"/>
        </a:defRPr>
      </a:lvl3pPr>
      <a:lvl4pPr marL="1250132" indent="-171610" algn="l" rtl="0" eaLnBrk="0" fontAlgn="base" hangingPunct="0">
        <a:spcBef>
          <a:spcPct val="20000"/>
        </a:spcBef>
        <a:spcAft>
          <a:spcPct val="0"/>
        </a:spcAft>
        <a:buChar char="–"/>
        <a:defRPr sz="1501">
          <a:solidFill>
            <a:schemeClr val="tx1"/>
          </a:solidFill>
          <a:latin typeface="+mn-lt"/>
          <a:cs typeface="+mn-cs"/>
        </a:defRPr>
      </a:lvl4pPr>
      <a:lvl5pPr marL="1556408" indent="-171610" algn="l" rtl="0" eaLnBrk="0" fontAlgn="base" hangingPunct="0">
        <a:spcBef>
          <a:spcPct val="20000"/>
        </a:spcBef>
        <a:spcAft>
          <a:spcPct val="0"/>
        </a:spcAft>
        <a:buChar char="»"/>
        <a:defRPr sz="1501">
          <a:solidFill>
            <a:schemeClr val="tx1"/>
          </a:solidFill>
          <a:latin typeface="+mn-lt"/>
          <a:cs typeface="+mn-cs"/>
        </a:defRPr>
      </a:lvl5pPr>
      <a:lvl6pPr marL="1899628" indent="-171610" algn="l" rtl="0" fontAlgn="base">
        <a:spcBef>
          <a:spcPct val="20000"/>
        </a:spcBef>
        <a:spcAft>
          <a:spcPct val="0"/>
        </a:spcAft>
        <a:buChar char="»"/>
        <a:defRPr sz="1501">
          <a:solidFill>
            <a:schemeClr val="tx1"/>
          </a:solidFill>
          <a:latin typeface="+mn-lt"/>
          <a:cs typeface="+mn-cs"/>
        </a:defRPr>
      </a:lvl6pPr>
      <a:lvl7pPr marL="2242848" indent="-171610" algn="l" rtl="0" fontAlgn="base">
        <a:spcBef>
          <a:spcPct val="20000"/>
        </a:spcBef>
        <a:spcAft>
          <a:spcPct val="0"/>
        </a:spcAft>
        <a:buChar char="»"/>
        <a:defRPr sz="1501">
          <a:solidFill>
            <a:schemeClr val="tx1"/>
          </a:solidFill>
          <a:latin typeface="+mn-lt"/>
          <a:cs typeface="+mn-cs"/>
        </a:defRPr>
      </a:lvl7pPr>
      <a:lvl8pPr marL="2586068" indent="-171610" algn="l" rtl="0" fontAlgn="base">
        <a:spcBef>
          <a:spcPct val="20000"/>
        </a:spcBef>
        <a:spcAft>
          <a:spcPct val="0"/>
        </a:spcAft>
        <a:buChar char="»"/>
        <a:defRPr sz="1501">
          <a:solidFill>
            <a:schemeClr val="tx1"/>
          </a:solidFill>
          <a:latin typeface="+mn-lt"/>
          <a:cs typeface="+mn-cs"/>
        </a:defRPr>
      </a:lvl8pPr>
      <a:lvl9pPr marL="2929288" indent="-171610" algn="l" rtl="0" fontAlgn="base">
        <a:spcBef>
          <a:spcPct val="20000"/>
        </a:spcBef>
        <a:spcAft>
          <a:spcPct val="0"/>
        </a:spcAft>
        <a:buChar char="»"/>
        <a:defRPr sz="1501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686440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1pPr>
      <a:lvl2pPr marL="343220" algn="l" defTabSz="686440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2pPr>
      <a:lvl3pPr marL="686440" algn="l" defTabSz="686440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3pPr>
      <a:lvl4pPr marL="1029660" algn="l" defTabSz="686440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4pPr>
      <a:lvl5pPr marL="1372880" algn="l" defTabSz="686440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5pPr>
      <a:lvl6pPr marL="1716100" algn="l" defTabSz="686440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6pPr>
      <a:lvl7pPr marL="2059320" algn="l" defTabSz="686440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7pPr>
      <a:lvl8pPr marL="2402540" algn="l" defTabSz="686440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8pPr>
      <a:lvl9pPr marL="2745760" algn="l" defTabSz="686440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9F%D1%80%D0%B8%D1%87%D0%B8%D0%BD%D0%B0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Relationship Id="rId6" Type="http://schemas.openxmlformats.org/officeDocument/2006/relationships/hyperlink" Target="https://ru.wikipedia.org/wiki/%D0%9F%D1%80%D0%BE%D0%B1%D0%BB%D0%B5%D0%BC%D0%B0" TargetMode="External"/><Relationship Id="rId5" Type="http://schemas.openxmlformats.org/officeDocument/2006/relationships/hyperlink" Target="https://ru.wikipedia.org/wiki/%D0%94%D0%B5%D1%84%D0%B5%D0%BA%D1%82" TargetMode="External"/><Relationship Id="rId4" Type="http://schemas.openxmlformats.org/officeDocument/2006/relationships/hyperlink" Target="https://ru.wikipedia.org/wiki/%D0%9F%D0%B5%D1%80%D0%B2%D0%BE%D0%BF%D1%80%D0%B8%D1%87%D0%B8%D0%BD%D0%B0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Заголовок 1"/>
          <p:cNvSpPr>
            <a:spLocks noGrp="1"/>
          </p:cNvSpPr>
          <p:nvPr>
            <p:ph type="title"/>
          </p:nvPr>
        </p:nvSpPr>
        <p:spPr>
          <a:xfrm>
            <a:off x="371797" y="2050185"/>
            <a:ext cx="6969089" cy="975612"/>
          </a:xfrm>
        </p:spPr>
        <p:txBody>
          <a:bodyPr/>
          <a:lstStyle/>
          <a:p>
            <a:pPr algn="ctr"/>
            <a:r>
              <a:rPr lang="ru-RU" sz="1800" dirty="0">
                <a:latin typeface="Arial" pitchFamily="34" charset="0"/>
                <a:cs typeface="Arial" pitchFamily="34" charset="0"/>
              </a:rPr>
              <a:t>ПРИМЕНЕНИЕ МЕТОДОВ БЕРЕЖЛИВОГО ПРОИЗВОДСТВА В 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ПРОЕКТЕ «ЭФФЕКТИВНЫЙ РЕГИОН»</a:t>
            </a:r>
            <a:r>
              <a:rPr lang="ru-RU" sz="1800" dirty="0">
                <a:latin typeface="Arial" pitchFamily="34" charset="0"/>
                <a:cs typeface="Arial" pitchFamily="34" charset="0"/>
              </a:rPr>
              <a:t/>
            </a:r>
            <a:br>
              <a:rPr lang="ru-RU" sz="1800" dirty="0">
                <a:latin typeface="Arial" pitchFamily="34" charset="0"/>
                <a:cs typeface="Arial" pitchFamily="34" charset="0"/>
              </a:rPr>
            </a:br>
            <a:r>
              <a:rPr lang="ru-RU" sz="1800" dirty="0">
                <a:latin typeface="Arial" pitchFamily="34" charset="0"/>
                <a:cs typeface="Arial" pitchFamily="34" charset="0"/>
              </a:rPr>
              <a:t/>
            </a:r>
            <a:br>
              <a:rPr lang="ru-RU" sz="1800" dirty="0">
                <a:latin typeface="Arial" pitchFamily="34" charset="0"/>
                <a:cs typeface="Arial" pitchFamily="34" charset="0"/>
              </a:rPr>
            </a:br>
            <a:r>
              <a:rPr lang="ru-RU" sz="1800" dirty="0">
                <a:latin typeface="Arial" pitchFamily="34" charset="0"/>
                <a:cs typeface="Arial" pitchFamily="34" charset="0"/>
              </a:rPr>
              <a:t>КРАТКИЙ СЛОВАРЬ ТЕРМИНОВ</a:t>
            </a:r>
          </a:p>
        </p:txBody>
      </p:sp>
    </p:spTree>
    <p:extLst>
      <p:ext uri="{BB962C8B-B14F-4D97-AF65-F5344CB8AC3E}">
        <p14:creationId xmlns:p14="http://schemas.microsoft.com/office/powerpoint/2010/main" val="1214510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Номер слайда 2"/>
          <p:cNvSpPr>
            <a:spLocks noGrp="1"/>
          </p:cNvSpPr>
          <p:nvPr>
            <p:ph type="sldNum" sz="quarter" idx="10"/>
          </p:nvPr>
        </p:nvSpPr>
        <p:spPr>
          <a:xfrm>
            <a:off x="8316419" y="4840006"/>
            <a:ext cx="720079" cy="273844"/>
          </a:xfrm>
          <a:prstGeom prst="rect">
            <a:avLst/>
          </a:prstGeom>
          <a:noFill/>
          <a:ln>
            <a:noFill/>
          </a:ln>
        </p:spPr>
        <p:txBody>
          <a:bodyPr vert="horz" lIns="68580" tIns="34290" rIns="68580" bIns="34290" rtlCol="0" anchor="ctr"/>
          <a:lstStyle>
            <a:defPPr>
              <a:defRPr lang="ru-RU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3429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685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0287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1714500" algn="l" defTabSz="6858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057400" algn="l" defTabSz="6858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2400300" algn="l" defTabSz="6858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2743200" algn="l" defTabSz="6858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/>
            <a:fld id="{17C70C5E-52D3-4E8C-AE3A-848E6660B203}" type="slidenum">
              <a:rPr lang="ru-RU" smtClean="0"/>
              <a:pPr algn="ctr"/>
              <a:t>10</a:t>
            </a:fld>
            <a:endParaRPr lang="ru-RU" sz="2000" b="1" dirty="0">
              <a:solidFill>
                <a:srgbClr val="003274"/>
              </a:solidFill>
              <a:latin typeface="+mj-lt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6256523"/>
              </p:ext>
            </p:extLst>
          </p:nvPr>
        </p:nvGraphicFramePr>
        <p:xfrm>
          <a:off x="634481" y="690465"/>
          <a:ext cx="8033658" cy="4054068"/>
        </p:xfrm>
        <a:graphic>
          <a:graphicData uri="http://schemas.openxmlformats.org/drawingml/2006/table">
            <a:tbl>
              <a:tblPr firstRow="1" firstCol="1" bandRow="1"/>
              <a:tblGrid>
                <a:gridCol w="331544">
                  <a:extLst>
                    <a:ext uri="{9D8B030D-6E8A-4147-A177-3AD203B41FA5}">
                      <a16:colId xmlns:a16="http://schemas.microsoft.com/office/drawing/2014/main" val="807185614"/>
                    </a:ext>
                  </a:extLst>
                </a:gridCol>
                <a:gridCol w="1847020">
                  <a:extLst>
                    <a:ext uri="{9D8B030D-6E8A-4147-A177-3AD203B41FA5}">
                      <a16:colId xmlns:a16="http://schemas.microsoft.com/office/drawing/2014/main" val="1233185707"/>
                    </a:ext>
                  </a:extLst>
                </a:gridCol>
                <a:gridCol w="5855094">
                  <a:extLst>
                    <a:ext uri="{9D8B030D-6E8A-4147-A177-3AD203B41FA5}">
                      <a16:colId xmlns:a16="http://schemas.microsoft.com/office/drawing/2014/main" val="135230556"/>
                    </a:ext>
                  </a:extLst>
                </a:gridCol>
              </a:tblGrid>
              <a:tr h="214604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 </a:t>
                      </a:r>
                      <a:r>
                        <a:rPr lang="ru-RU" sz="1000" b="1" dirty="0" smtClean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4. Стандартизированная работа</a:t>
                      </a:r>
                      <a:r>
                        <a:rPr lang="ru-RU" sz="1000" b="1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  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16065" marR="160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1512207"/>
                  </a:ext>
                </a:extLst>
              </a:tr>
              <a:tr h="18462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4.1</a:t>
                      </a:r>
                    </a:p>
                  </a:txBody>
                  <a:tcPr marL="16065" marR="160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u="none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Время такта</a:t>
                      </a:r>
                    </a:p>
                  </a:txBody>
                  <a:tcPr marL="16065" marR="160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Один из основных принципов производства «точно вовремя».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Величина времени, за которую нужно производить 1 готовое изделие или оказывать одну услугу. Время такта рассчитывается по следующей формуле: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i="1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Время такта (ТТ) =  </a:t>
                      </a:r>
                      <a:r>
                        <a:rPr lang="ru-RU" sz="1000" i="1" u="sng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         Рабочее время в сутки/смену                  </a:t>
                      </a:r>
                      <a:r>
                        <a:rPr lang="ru-RU" sz="1000" i="1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               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i="1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                                Потребное количество </a:t>
                      </a:r>
                      <a:r>
                        <a:rPr lang="ru-RU" sz="1000" i="1" dirty="0" smtClean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изделий/клиентов </a:t>
                      </a:r>
                      <a:r>
                        <a:rPr lang="ru-RU" sz="1000" i="1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в </a:t>
                      </a:r>
                      <a:r>
                        <a:rPr lang="ru-RU" sz="1000" i="1" dirty="0" smtClean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сутки/смену </a:t>
                      </a:r>
                      <a:endParaRPr lang="ru-RU" sz="1000" i="1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 </a:t>
                      </a:r>
                      <a:r>
                        <a:rPr lang="ru-RU" sz="1000" dirty="0" smtClean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*</a:t>
                      </a: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Рабочее время рассчитывается исходя из урочного времени работы при условии 100% эксплуатационной готовности.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Правильно, когда сотруднику дается такой объем работы, на выполнение которого требуется время, соответствующее времени такта. Если построить Стандартизированную работу таким образом, это позволит не допускать перепроизводства и организовать эффективное производство.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 </a:t>
                      </a:r>
                      <a:r>
                        <a:rPr lang="ja-JP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【</a:t>
                      </a: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Связанные термины</a:t>
                      </a:r>
                      <a:r>
                        <a:rPr lang="ja-JP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】</a:t>
                      </a:r>
                      <a:r>
                        <a:rPr lang="ru-RU" sz="1000" u="sng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Время цикла, Реальное время такта</a:t>
                      </a: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   </a:t>
                      </a:r>
                      <a:r>
                        <a:rPr lang="ru-RU" sz="1000" dirty="0" smtClean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  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16065" marR="160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2595032"/>
                  </a:ext>
                </a:extLst>
              </a:tr>
              <a:tr h="6593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4.2</a:t>
                      </a:r>
                    </a:p>
                  </a:txBody>
                  <a:tcPr marL="16065" marR="160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u="none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Время цикла</a:t>
                      </a:r>
                    </a:p>
                  </a:txBody>
                  <a:tcPr marL="16065" marR="160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Временем цикла называется минимальное время, которое требуется 1 сотруднику, чтобы выполнить 1 цикл работ на своей(их) операции(</a:t>
                      </a:r>
                      <a:r>
                        <a:rPr lang="ru-RU" sz="1000" dirty="0" err="1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ях</a:t>
                      </a: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). В него не включается время ожидания, например, пока оборудование закончит свою работу и т.п.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【</a:t>
                      </a: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Связанные термины</a:t>
                      </a:r>
                      <a:r>
                        <a:rPr lang="ja-JP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】</a:t>
                      </a:r>
                      <a:r>
                        <a:rPr lang="ru-RU" sz="1000" u="sng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Время </a:t>
                      </a:r>
                      <a:r>
                        <a:rPr lang="ru-RU" sz="1000" u="sng" dirty="0" smtClean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такта</a:t>
                      </a: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16065" marR="160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09997012"/>
                  </a:ext>
                </a:extLst>
              </a:tr>
              <a:tr h="9231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4.3</a:t>
                      </a:r>
                    </a:p>
                  </a:txBody>
                  <a:tcPr marL="16065" marR="160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u="none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Объединенная таблица стандартизированной работы</a:t>
                      </a:r>
                    </a:p>
                  </a:txBody>
                  <a:tcPr marL="16065" marR="160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Таблица, которая нужна, чтобы отразить, в какой последовательности будут происходить работы на каждой операции, показать время ручной работы и время переходов и определить, в каких пределах один оператор сможет выполнять работы в рамках времени такта.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Кроме этого, в Таблице указывается время автоматической работы, что в свою очередь позволяет оценить возможность комбинирования работ человека и оборудования.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【</a:t>
                      </a: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Связанные термины</a:t>
                      </a:r>
                      <a:r>
                        <a:rPr lang="ja-JP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】</a:t>
                      </a:r>
                      <a:r>
                        <a:rPr lang="ru-RU" sz="1000" u="sng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Стандартизированная работа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16065" marR="160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1089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4628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Номер слайда 2"/>
          <p:cNvSpPr>
            <a:spLocks noGrp="1"/>
          </p:cNvSpPr>
          <p:nvPr>
            <p:ph type="sldNum" sz="quarter" idx="10"/>
          </p:nvPr>
        </p:nvSpPr>
        <p:spPr>
          <a:xfrm>
            <a:off x="8316419" y="4840006"/>
            <a:ext cx="720079" cy="273844"/>
          </a:xfrm>
          <a:prstGeom prst="rect">
            <a:avLst/>
          </a:prstGeom>
          <a:noFill/>
          <a:ln>
            <a:noFill/>
          </a:ln>
        </p:spPr>
        <p:txBody>
          <a:bodyPr vert="horz" lIns="68580" tIns="34290" rIns="68580" bIns="34290" rtlCol="0" anchor="ctr"/>
          <a:lstStyle>
            <a:defPPr>
              <a:defRPr lang="ru-RU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3429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685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0287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1714500" algn="l" defTabSz="6858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057400" algn="l" defTabSz="6858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2400300" algn="l" defTabSz="6858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2743200" algn="l" defTabSz="6858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/>
            <a:fld id="{17C70C5E-52D3-4E8C-AE3A-848E6660B203}" type="slidenum">
              <a:rPr lang="ru-RU" smtClean="0"/>
              <a:pPr algn="ctr"/>
              <a:t>11</a:t>
            </a:fld>
            <a:endParaRPr lang="ru-RU" sz="2000" b="1" dirty="0">
              <a:solidFill>
                <a:srgbClr val="003274"/>
              </a:solidFill>
              <a:latin typeface="+mj-lt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659920"/>
              </p:ext>
            </p:extLst>
          </p:nvPr>
        </p:nvGraphicFramePr>
        <p:xfrm>
          <a:off x="569167" y="727789"/>
          <a:ext cx="8126964" cy="4054834"/>
        </p:xfrm>
        <a:graphic>
          <a:graphicData uri="http://schemas.openxmlformats.org/drawingml/2006/table">
            <a:tbl>
              <a:tblPr firstRow="1" firstCol="1" bandRow="1"/>
              <a:tblGrid>
                <a:gridCol w="335396">
                  <a:extLst>
                    <a:ext uri="{9D8B030D-6E8A-4147-A177-3AD203B41FA5}">
                      <a16:colId xmlns:a16="http://schemas.microsoft.com/office/drawing/2014/main" val="962892990"/>
                    </a:ext>
                  </a:extLst>
                </a:gridCol>
                <a:gridCol w="1868471">
                  <a:extLst>
                    <a:ext uri="{9D8B030D-6E8A-4147-A177-3AD203B41FA5}">
                      <a16:colId xmlns:a16="http://schemas.microsoft.com/office/drawing/2014/main" val="660207418"/>
                    </a:ext>
                  </a:extLst>
                </a:gridCol>
                <a:gridCol w="5923097">
                  <a:extLst>
                    <a:ext uri="{9D8B030D-6E8A-4147-A177-3AD203B41FA5}">
                      <a16:colId xmlns:a16="http://schemas.microsoft.com/office/drawing/2014/main" val="1814064583"/>
                    </a:ext>
                  </a:extLst>
                </a:gridCol>
              </a:tblGrid>
              <a:tr h="5377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4.4</a:t>
                      </a:r>
                    </a:p>
                  </a:txBody>
                  <a:tcPr marL="17212" marR="17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u="none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Периодическая работа</a:t>
                      </a:r>
                    </a:p>
                  </a:txBody>
                  <a:tcPr marL="17212" marR="17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В стандартизированной работе работа, которая возникает не в каждом цикле, но с определенной периодичностью. К ней относится замена измерительной кассеты, периодическая проверка качества, возврат пустой тары и т.д.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17212" marR="17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485230"/>
                  </a:ext>
                </a:extLst>
              </a:tr>
              <a:tr h="8065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4.5</a:t>
                      </a:r>
                    </a:p>
                  </a:txBody>
                  <a:tcPr marL="17212" marR="17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u="none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Последовательность выполнения работ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u="none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u="none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u="none" strike="noStrike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 </a:t>
                      </a:r>
                      <a:endParaRPr lang="ru-RU" sz="1000" u="none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17212" marR="17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Порядок выполнения работ, являющийся одним из трех элементов Стандартизированной работы. Это установленная очередность выполнения работ позволяющий человеку безопасно и более эффективно производить качественную продукцию (оказывать услугу).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【</a:t>
                      </a: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Связанные термины</a:t>
                      </a:r>
                      <a:r>
                        <a:rPr lang="ja-JP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】</a:t>
                      </a:r>
                      <a:r>
                        <a:rPr lang="ru-RU" sz="1000" u="sng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Стандартизированная работа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17212" marR="17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0471207"/>
                  </a:ext>
                </a:extLst>
              </a:tr>
              <a:tr h="6721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4.6</a:t>
                      </a:r>
                    </a:p>
                  </a:txBody>
                  <a:tcPr marL="17212" marR="17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u="none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Производственные стандарты/ Стандартные операционные карты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u="none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17212" marR="17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Общее название для стандартизированных способов и необходимых условий выполнения работ на производственной площадке. Производственные стандарты принципиально необходимы для осуществления Стандартизированной работы.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【</a:t>
                      </a: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Связанные термины</a:t>
                      </a:r>
                      <a:r>
                        <a:rPr lang="ja-JP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】</a:t>
                      </a:r>
                      <a:r>
                        <a:rPr lang="ru-RU" sz="1000" u="sng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Стандартизированная </a:t>
                      </a:r>
                      <a:r>
                        <a:rPr lang="ru-RU" sz="1000" u="sng" dirty="0" smtClean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работа</a:t>
                      </a: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17212" marR="17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3767530"/>
                  </a:ext>
                </a:extLst>
              </a:tr>
              <a:tr h="10754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4.7</a:t>
                      </a:r>
                    </a:p>
                  </a:txBody>
                  <a:tcPr marL="17212" marR="17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u="none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Стандартизированная работа</a:t>
                      </a:r>
                    </a:p>
                  </a:txBody>
                  <a:tcPr marL="17212" marR="17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Стандартизированная работа - это способ организации безопасного и эффективного производства, гарантирующий качество изделий и исключающий ненужную работу, в основе которого лежат действия человека. Стандартизированная работа включает в себя три элемента: Время такта, Последовательность выполнения работ и Стандартный запас.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【</a:t>
                      </a: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Связанные термины</a:t>
                      </a:r>
                      <a:r>
                        <a:rPr lang="ja-JP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】</a:t>
                      </a:r>
                      <a:r>
                        <a:rPr lang="ru-RU" sz="1000" u="sng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Последовательность выполнения работ, Время такта, Стандартный запас</a:t>
                      </a:r>
                      <a:endParaRPr lang="ru-RU" sz="10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17212" marR="17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0898847"/>
                  </a:ext>
                </a:extLst>
              </a:tr>
              <a:tr h="6721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4.8</a:t>
                      </a:r>
                    </a:p>
                  </a:txBody>
                  <a:tcPr marL="17212" marR="17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u="none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Стандартный запас</a:t>
                      </a:r>
                    </a:p>
                  </a:txBody>
                  <a:tcPr marL="17212" marR="17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Один из трех элементов Стандартизированной работы. Это минимально необходимые для осуществления циклических операций изделия, которые находятся внутри процесса . Отклонением считается и увеличение, и уменьшение этого объема.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【</a:t>
                      </a: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Связанные термины</a:t>
                      </a:r>
                      <a:r>
                        <a:rPr lang="ja-JP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】</a:t>
                      </a:r>
                      <a:r>
                        <a:rPr lang="ru-RU" sz="1000" u="sng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Стандартизированная </a:t>
                      </a:r>
                      <a:r>
                        <a:rPr lang="ru-RU" sz="1000" u="sng" dirty="0" smtClean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работа</a:t>
                      </a: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17212" marR="17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66701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19713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Номер слайда 2"/>
          <p:cNvSpPr>
            <a:spLocks noGrp="1"/>
          </p:cNvSpPr>
          <p:nvPr>
            <p:ph type="sldNum" sz="quarter" idx="10"/>
          </p:nvPr>
        </p:nvSpPr>
        <p:spPr>
          <a:xfrm>
            <a:off x="8316419" y="4840006"/>
            <a:ext cx="720079" cy="273844"/>
          </a:xfrm>
          <a:prstGeom prst="rect">
            <a:avLst/>
          </a:prstGeom>
          <a:noFill/>
          <a:ln>
            <a:noFill/>
          </a:ln>
        </p:spPr>
        <p:txBody>
          <a:bodyPr vert="horz" lIns="68580" tIns="34290" rIns="68580" bIns="34290" rtlCol="0" anchor="ctr"/>
          <a:lstStyle>
            <a:defPPr>
              <a:defRPr lang="ru-RU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3429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685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0287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1714500" algn="l" defTabSz="6858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057400" algn="l" defTabSz="6858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2400300" algn="l" defTabSz="6858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2743200" algn="l" defTabSz="6858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/>
            <a:fld id="{17C70C5E-52D3-4E8C-AE3A-848E6660B203}" type="slidenum">
              <a:rPr lang="ru-RU" smtClean="0"/>
              <a:pPr algn="ctr"/>
              <a:t>12</a:t>
            </a:fld>
            <a:endParaRPr lang="ru-RU" sz="2000" b="1" dirty="0">
              <a:solidFill>
                <a:srgbClr val="003274"/>
              </a:solidFill>
              <a:latin typeface="+mj-lt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7342122"/>
              </p:ext>
            </p:extLst>
          </p:nvPr>
        </p:nvGraphicFramePr>
        <p:xfrm>
          <a:off x="670793" y="699796"/>
          <a:ext cx="8005665" cy="4217592"/>
        </p:xfrm>
        <a:graphic>
          <a:graphicData uri="http://schemas.openxmlformats.org/drawingml/2006/table">
            <a:tbl>
              <a:tblPr firstRow="1" firstCol="1" bandRow="1"/>
              <a:tblGrid>
                <a:gridCol w="330390">
                  <a:extLst>
                    <a:ext uri="{9D8B030D-6E8A-4147-A177-3AD203B41FA5}">
                      <a16:colId xmlns:a16="http://schemas.microsoft.com/office/drawing/2014/main" val="1864627739"/>
                    </a:ext>
                  </a:extLst>
                </a:gridCol>
                <a:gridCol w="1840584">
                  <a:extLst>
                    <a:ext uri="{9D8B030D-6E8A-4147-A177-3AD203B41FA5}">
                      <a16:colId xmlns:a16="http://schemas.microsoft.com/office/drawing/2014/main" val="797894941"/>
                    </a:ext>
                  </a:extLst>
                </a:gridCol>
                <a:gridCol w="5834691">
                  <a:extLst>
                    <a:ext uri="{9D8B030D-6E8A-4147-A177-3AD203B41FA5}">
                      <a16:colId xmlns:a16="http://schemas.microsoft.com/office/drawing/2014/main" val="927678720"/>
                    </a:ext>
                  </a:extLst>
                </a:gridCol>
              </a:tblGrid>
              <a:tr h="186612">
                <a:tc gridSpan="3"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 </a:t>
                      </a:r>
                      <a:r>
                        <a:rPr lang="ru-RU" sz="1000" b="1" dirty="0" smtClean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5. 5С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16619" marR="166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9315467"/>
                  </a:ext>
                </a:extLst>
              </a:tr>
              <a:tr h="15598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5.1</a:t>
                      </a:r>
                    </a:p>
                  </a:txBody>
                  <a:tcPr marL="16619" marR="166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Система 5С</a:t>
                      </a:r>
                    </a:p>
                  </a:txBody>
                  <a:tcPr marL="16619" marR="166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Это - система организации рабочего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пространства, обеспечивающая безопасное и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эффективное выполнение работ, целью которой является: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Снижение числа несчастных случаев;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Повышение уровня качества продукции, снижение количества дефектов;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Создание комфортного психологического климата, стимулирование желания работать;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Унификация и стандартизация рабочих мест;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Повышение производительности труда за счёт сокращения времени поиска предметов в рамках рабочего пространства</a:t>
                      </a:r>
                      <a:r>
                        <a:rPr lang="ru-RU" sz="1000" dirty="0" smtClean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.</a:t>
                      </a: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16619" marR="166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5754349"/>
                  </a:ext>
                </a:extLst>
              </a:tr>
              <a:tr h="11344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5.2</a:t>
                      </a:r>
                    </a:p>
                  </a:txBody>
                  <a:tcPr marL="16619" marR="166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1С – Сортировка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(Избавься от ненужного)</a:t>
                      </a:r>
                    </a:p>
                  </a:txBody>
                  <a:tcPr marL="16619" marR="166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Это шаг, в котором все материалы, оборудование и инструмент сортируют на: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- нужные всегда — материалы, которые используются в работе в данный момент;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- нужные иногда — материалы, которые могут использоваться в работе, но в данный момент не востребованы;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- ненужные — несоответствие, неиспользуемые инструменты, тара, посторонние предметы. В процессе сортировки ненужные предметы помечают «красной меткой» и затем удаляют из рабочей зоны</a:t>
                      </a:r>
                      <a:r>
                        <a:rPr lang="ru-RU" sz="1000" dirty="0" smtClean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.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16619" marR="166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1023524"/>
                  </a:ext>
                </a:extLst>
              </a:tr>
              <a:tr h="11344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5.3</a:t>
                      </a:r>
                    </a:p>
                  </a:txBody>
                  <a:tcPr marL="16619" marR="166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2С – Соблюдение порядка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(Каждая вещь на своем месте)</a:t>
                      </a:r>
                    </a:p>
                  </a:txBody>
                  <a:tcPr marL="16619" marR="166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Это шаг, в котором организуется расположение предметов отвечая требованиям безопасности, качества и эффективности работы.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Определены четыре правила расположения вещей: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- на видном месте;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- легко взять;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- легко использовать;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- легко вернуть на место</a:t>
                      </a:r>
                      <a:r>
                        <a:rPr lang="ru-RU" sz="1000" dirty="0" smtClean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.</a:t>
                      </a: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16619" marR="166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886642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965116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Номер слайда 2"/>
          <p:cNvSpPr>
            <a:spLocks noGrp="1"/>
          </p:cNvSpPr>
          <p:nvPr>
            <p:ph type="sldNum" sz="quarter" idx="10"/>
          </p:nvPr>
        </p:nvSpPr>
        <p:spPr>
          <a:xfrm>
            <a:off x="8316419" y="4840006"/>
            <a:ext cx="720079" cy="273844"/>
          </a:xfrm>
          <a:prstGeom prst="rect">
            <a:avLst/>
          </a:prstGeom>
          <a:noFill/>
          <a:ln>
            <a:noFill/>
          </a:ln>
        </p:spPr>
        <p:txBody>
          <a:bodyPr vert="horz" lIns="68580" tIns="34290" rIns="68580" bIns="34290" rtlCol="0" anchor="ctr"/>
          <a:lstStyle>
            <a:defPPr>
              <a:defRPr lang="ru-RU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3429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685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0287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1714500" algn="l" defTabSz="6858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057400" algn="l" defTabSz="6858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2400300" algn="l" defTabSz="6858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2743200" algn="l" defTabSz="6858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/>
            <a:fld id="{17C70C5E-52D3-4E8C-AE3A-848E6660B203}" type="slidenum">
              <a:rPr lang="ru-RU" smtClean="0"/>
              <a:pPr algn="ctr"/>
              <a:t>13</a:t>
            </a:fld>
            <a:endParaRPr lang="ru-RU" sz="2000" b="1" dirty="0">
              <a:solidFill>
                <a:srgbClr val="003274"/>
              </a:solidFill>
              <a:latin typeface="+mj-lt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1821489"/>
              </p:ext>
            </p:extLst>
          </p:nvPr>
        </p:nvGraphicFramePr>
        <p:xfrm>
          <a:off x="727787" y="830425"/>
          <a:ext cx="7987005" cy="3791776"/>
        </p:xfrm>
        <a:graphic>
          <a:graphicData uri="http://schemas.openxmlformats.org/drawingml/2006/table">
            <a:tbl>
              <a:tblPr firstRow="1" firstCol="1" bandRow="1"/>
              <a:tblGrid>
                <a:gridCol w="329619">
                  <a:extLst>
                    <a:ext uri="{9D8B030D-6E8A-4147-A177-3AD203B41FA5}">
                      <a16:colId xmlns:a16="http://schemas.microsoft.com/office/drawing/2014/main" val="2616306092"/>
                    </a:ext>
                  </a:extLst>
                </a:gridCol>
                <a:gridCol w="1836293">
                  <a:extLst>
                    <a:ext uri="{9D8B030D-6E8A-4147-A177-3AD203B41FA5}">
                      <a16:colId xmlns:a16="http://schemas.microsoft.com/office/drawing/2014/main" val="2994775215"/>
                    </a:ext>
                  </a:extLst>
                </a:gridCol>
                <a:gridCol w="5821093">
                  <a:extLst>
                    <a:ext uri="{9D8B030D-6E8A-4147-A177-3AD203B41FA5}">
                      <a16:colId xmlns:a16="http://schemas.microsoft.com/office/drawing/2014/main" val="3851581684"/>
                    </a:ext>
                  </a:extLst>
                </a:gridCol>
              </a:tblGrid>
              <a:tr h="10119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5.4</a:t>
                      </a:r>
                    </a:p>
                  </a:txBody>
                  <a:tcPr marL="25365" marR="253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3С – Содержание в чистоте.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(Уборка – значит проверка!)</a:t>
                      </a:r>
                    </a:p>
                  </a:txBody>
                  <a:tcPr marL="25365" marR="253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11760" algn="l"/>
                        </a:tabLs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Это шаг, в котором устраняются источники загрязнения, разрабатываются графики и стандарты уборки и чистки.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11760" algn="l"/>
                        </a:tabLs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11760" algn="l"/>
                        </a:tabLs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11760" algn="l"/>
                        </a:tabLs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25365" marR="253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3532128"/>
                  </a:ext>
                </a:extLst>
              </a:tr>
              <a:tr h="9928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5.5</a:t>
                      </a:r>
                    </a:p>
                  </a:txBody>
                  <a:tcPr marL="25365" marR="253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4С – Стандартизация. (Создай стандарт рабочего места, операций!)</a:t>
                      </a:r>
                    </a:p>
                  </a:txBody>
                  <a:tcPr marL="25365" marR="253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Этот шаг, в котором разрабатываются организационные стандарты для письменного закрепления правил содержания рабочего места, технологии работы и других процедур. Необходимо создать рабочие инструкции, которые включают в себя описание пошаговых действий по поддержанию порядка.  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25365" marR="253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66259788"/>
                  </a:ext>
                </a:extLst>
              </a:tr>
              <a:tr h="17870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5.6</a:t>
                      </a:r>
                    </a:p>
                  </a:txBody>
                  <a:tcPr marL="25365" marR="253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5C – Совершенствование.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(Постоянно совершенствуй свое рабочее место!)</a:t>
                      </a:r>
                      <a:br>
                        <a:rPr lang="ru-RU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</a:br>
                      <a:endParaRPr lang="ru-RU" sz="100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25365" marR="253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Выработка привычки ухода за рабочим местом в соответствии с уже существующими процедурами, а также неуклонное совершенствование самой системы.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Важные моменты: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Наблюдение за работой оборудования, за рабочим местом, чтобы облегчить их обслуживание.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Использование фотографий ДО/ПОСЛЕ для сравнения того, что было, и какой конечный результат.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Организация аудитов, чтобы оценить эффективность внедрения программы 5С.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25365" marR="253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15111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095612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Номер слайда 2"/>
          <p:cNvSpPr>
            <a:spLocks noGrp="1"/>
          </p:cNvSpPr>
          <p:nvPr>
            <p:ph type="sldNum" sz="quarter" idx="10"/>
          </p:nvPr>
        </p:nvSpPr>
        <p:spPr>
          <a:xfrm>
            <a:off x="8316419" y="4840006"/>
            <a:ext cx="720079" cy="273844"/>
          </a:xfrm>
          <a:prstGeom prst="rect">
            <a:avLst/>
          </a:prstGeom>
          <a:noFill/>
          <a:ln>
            <a:noFill/>
          </a:ln>
        </p:spPr>
        <p:txBody>
          <a:bodyPr vert="horz" lIns="68580" tIns="34290" rIns="68580" bIns="34290" rtlCol="0" anchor="ctr"/>
          <a:lstStyle>
            <a:defPPr>
              <a:defRPr lang="ru-RU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3429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685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0287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1714500" algn="l" defTabSz="6858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057400" algn="l" defTabSz="6858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2400300" algn="l" defTabSz="6858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2743200" algn="l" defTabSz="6858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/>
            <a:fld id="{17C70C5E-52D3-4E8C-AE3A-848E6660B203}" type="slidenum">
              <a:rPr lang="ru-RU" smtClean="0"/>
              <a:pPr algn="ctr"/>
              <a:t>14</a:t>
            </a:fld>
            <a:endParaRPr lang="ru-RU" sz="2000" b="1" dirty="0">
              <a:solidFill>
                <a:srgbClr val="003274"/>
              </a:solidFill>
              <a:latin typeface="+mj-lt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9094384"/>
              </p:ext>
            </p:extLst>
          </p:nvPr>
        </p:nvGraphicFramePr>
        <p:xfrm>
          <a:off x="634482" y="793096"/>
          <a:ext cx="7959012" cy="3855573"/>
        </p:xfrm>
        <a:graphic>
          <a:graphicData uri="http://schemas.openxmlformats.org/drawingml/2006/table">
            <a:tbl>
              <a:tblPr firstRow="1" firstCol="1" bandRow="1"/>
              <a:tblGrid>
                <a:gridCol w="791121">
                  <a:extLst>
                    <a:ext uri="{9D8B030D-6E8A-4147-A177-3AD203B41FA5}">
                      <a16:colId xmlns:a16="http://schemas.microsoft.com/office/drawing/2014/main" val="3873092347"/>
                    </a:ext>
                  </a:extLst>
                </a:gridCol>
                <a:gridCol w="6467419">
                  <a:extLst>
                    <a:ext uri="{9D8B030D-6E8A-4147-A177-3AD203B41FA5}">
                      <a16:colId xmlns:a16="http://schemas.microsoft.com/office/drawing/2014/main" val="487875251"/>
                    </a:ext>
                  </a:extLst>
                </a:gridCol>
                <a:gridCol w="700472">
                  <a:extLst>
                    <a:ext uri="{9D8B030D-6E8A-4147-A177-3AD203B41FA5}">
                      <a16:colId xmlns:a16="http://schemas.microsoft.com/office/drawing/2014/main" val="2064008003"/>
                    </a:ext>
                  </a:extLst>
                </a:gridCol>
              </a:tblGrid>
              <a:tr h="2041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1</a:t>
                      </a:r>
                      <a:endParaRPr lang="ru-RU" sz="10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48061" marR="480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1С – Сортировка (Избавься от ненужного)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48061" marR="4806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5.2</a:t>
                      </a:r>
                      <a:endParaRPr lang="ru-RU" sz="10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48061" marR="4806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5722323"/>
                  </a:ext>
                </a:extLst>
              </a:tr>
              <a:tr h="2041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2</a:t>
                      </a:r>
                      <a:endParaRPr lang="ru-RU" sz="10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48061" marR="480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2С – Соблюдение порядка (Каждая вещь на своем месте)</a:t>
                      </a:r>
                      <a:endParaRPr lang="ru-RU" sz="10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48061" marR="4806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5.3</a:t>
                      </a:r>
                      <a:endParaRPr lang="ru-RU" sz="10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48061" marR="4806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8320552"/>
                  </a:ext>
                </a:extLst>
              </a:tr>
              <a:tr h="4082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3</a:t>
                      </a:r>
                      <a:endParaRPr lang="ru-RU" sz="10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48061" marR="480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3С – Содержание в чистоте. (Уборка – значит проверка!)</a:t>
                      </a:r>
                      <a:endParaRPr lang="ru-RU" sz="10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0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48061" marR="4806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5.4</a:t>
                      </a:r>
                      <a:endParaRPr lang="ru-RU" sz="10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48061" marR="4806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6861388"/>
                  </a:ext>
                </a:extLst>
              </a:tr>
              <a:tr h="6008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4</a:t>
                      </a:r>
                      <a:endParaRPr lang="ru-RU" sz="10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48061" marR="480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4С – Стандартизация. (Создай стандарт рабочего места, операций!)</a:t>
                      </a:r>
                      <a:endParaRPr lang="ru-RU" sz="10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0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48061" marR="4806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5.5</a:t>
                      </a:r>
                      <a:endParaRPr lang="ru-RU" sz="10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48061" marR="4806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6493902"/>
                  </a:ext>
                </a:extLst>
              </a:tr>
              <a:tr h="6008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5</a:t>
                      </a:r>
                      <a:endParaRPr lang="ru-RU" sz="10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48061" marR="480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5C – Совершенствование. (Постоянно совершенствуй свое рабочее место!)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48061" marR="4806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5.6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48061" marR="4806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4430220"/>
                  </a:ext>
                </a:extLst>
              </a:tr>
              <a:tr h="2041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6</a:t>
                      </a:r>
                      <a:endParaRPr lang="ru-RU" sz="10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48061" marR="480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Автономизация</a:t>
                      </a:r>
                      <a:endParaRPr lang="ru-RU" sz="10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48061" marR="480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1.2</a:t>
                      </a:r>
                      <a:endParaRPr lang="ru-RU" sz="10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48061" marR="480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0551531"/>
                  </a:ext>
                </a:extLst>
              </a:tr>
              <a:tr h="2041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7</a:t>
                      </a:r>
                      <a:endParaRPr lang="ru-RU" sz="10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48061" marR="480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Бережливое производство</a:t>
                      </a:r>
                      <a:endParaRPr lang="ru-RU" sz="10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48061" marR="480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1.3</a:t>
                      </a:r>
                      <a:endParaRPr lang="ru-RU" sz="10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48061" marR="480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8899801"/>
                  </a:ext>
                </a:extLst>
              </a:tr>
              <a:tr h="2041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8</a:t>
                      </a:r>
                      <a:endParaRPr lang="ru-RU" sz="10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48061" marR="480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Время протекания процесса (ВПП)</a:t>
                      </a:r>
                      <a:endParaRPr lang="ru-RU" sz="10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48061" marR="480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1.4</a:t>
                      </a:r>
                      <a:endParaRPr lang="ru-RU" sz="10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48061" marR="480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0165922"/>
                  </a:ext>
                </a:extLst>
              </a:tr>
              <a:tr h="2041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9</a:t>
                      </a:r>
                      <a:endParaRPr lang="ru-RU" sz="10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48061" marR="480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Время такта</a:t>
                      </a:r>
                      <a:endParaRPr lang="ru-RU" sz="10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48061" marR="480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4.1</a:t>
                      </a:r>
                      <a:endParaRPr lang="ru-RU" sz="10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48061" marR="480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1911946"/>
                  </a:ext>
                </a:extLst>
              </a:tr>
              <a:tr h="2041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10</a:t>
                      </a:r>
                      <a:endParaRPr lang="ru-RU" sz="10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48061" marR="480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Время цикла</a:t>
                      </a:r>
                      <a:endParaRPr lang="ru-RU" sz="10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48061" marR="480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4.2</a:t>
                      </a:r>
                      <a:endParaRPr lang="ru-RU" sz="10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48061" marR="480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1326563"/>
                  </a:ext>
                </a:extLst>
              </a:tr>
              <a:tr h="2041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11</a:t>
                      </a:r>
                      <a:endParaRPr lang="ru-RU" sz="10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48061" marR="480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Встроенное качество</a:t>
                      </a:r>
                      <a:endParaRPr lang="ru-RU" sz="10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48061" marR="480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1.5</a:t>
                      </a:r>
                      <a:endParaRPr lang="ru-RU" sz="10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48061" marR="480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5616476"/>
                  </a:ext>
                </a:extLst>
              </a:tr>
              <a:tr h="2041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12</a:t>
                      </a:r>
                      <a:endParaRPr lang="ru-RU" sz="10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48061" marR="480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Выпрямление потока</a:t>
                      </a:r>
                      <a:endParaRPr lang="ru-RU" sz="10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48061" marR="480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3.1</a:t>
                      </a:r>
                      <a:endParaRPr lang="ru-RU" sz="10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48061" marR="480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1083697"/>
                  </a:ext>
                </a:extLst>
              </a:tr>
              <a:tr h="2041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13</a:t>
                      </a:r>
                      <a:endParaRPr lang="ru-RU" sz="10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48061" marR="480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Выравнивание </a:t>
                      </a:r>
                      <a:endParaRPr lang="ru-RU" sz="10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48061" marR="480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1.6</a:t>
                      </a:r>
                      <a:endParaRPr lang="ru-RU" sz="10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48061" marR="480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67586627"/>
                  </a:ext>
                </a:extLst>
              </a:tr>
              <a:tr h="2041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14</a:t>
                      </a:r>
                      <a:endParaRPr lang="ru-RU" sz="10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48061" marR="480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Защита от ошибки</a:t>
                      </a:r>
                      <a:endParaRPr lang="ru-RU" sz="10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48061" marR="480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1.7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48061" marR="480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61106962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726163" y="335614"/>
            <a:ext cx="4997774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АЛФАВИТНЫЙ УКАЗАТЕЛЬ ТЕРМИНОВ 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800473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Номер слайда 2"/>
          <p:cNvSpPr>
            <a:spLocks noGrp="1"/>
          </p:cNvSpPr>
          <p:nvPr>
            <p:ph type="sldNum" sz="quarter" idx="10"/>
          </p:nvPr>
        </p:nvSpPr>
        <p:spPr>
          <a:xfrm>
            <a:off x="8316419" y="4840006"/>
            <a:ext cx="720079" cy="273844"/>
          </a:xfrm>
          <a:prstGeom prst="rect">
            <a:avLst/>
          </a:prstGeom>
          <a:noFill/>
          <a:ln>
            <a:noFill/>
          </a:ln>
        </p:spPr>
        <p:txBody>
          <a:bodyPr vert="horz" lIns="68580" tIns="34290" rIns="68580" bIns="34290" rtlCol="0" anchor="ctr"/>
          <a:lstStyle>
            <a:defPPr>
              <a:defRPr lang="ru-RU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3429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685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0287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1714500" algn="l" defTabSz="6858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057400" algn="l" defTabSz="6858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2400300" algn="l" defTabSz="6858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2743200" algn="l" defTabSz="6858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/>
            <a:fld id="{17C70C5E-52D3-4E8C-AE3A-848E6660B203}" type="slidenum">
              <a:rPr lang="ru-RU" smtClean="0"/>
              <a:pPr algn="ctr"/>
              <a:t>15</a:t>
            </a:fld>
            <a:endParaRPr lang="ru-RU" sz="2000" b="1" dirty="0">
              <a:solidFill>
                <a:srgbClr val="003274"/>
              </a:solidFill>
              <a:latin typeface="+mj-lt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3043588"/>
              </p:ext>
            </p:extLst>
          </p:nvPr>
        </p:nvGraphicFramePr>
        <p:xfrm>
          <a:off x="503854" y="746444"/>
          <a:ext cx="7641769" cy="3895788"/>
        </p:xfrm>
        <a:graphic>
          <a:graphicData uri="http://schemas.openxmlformats.org/drawingml/2006/table">
            <a:tbl>
              <a:tblPr firstRow="1" firstCol="1" bandRow="1"/>
              <a:tblGrid>
                <a:gridCol w="759588">
                  <a:extLst>
                    <a:ext uri="{9D8B030D-6E8A-4147-A177-3AD203B41FA5}">
                      <a16:colId xmlns:a16="http://schemas.microsoft.com/office/drawing/2014/main" val="2488967369"/>
                    </a:ext>
                  </a:extLst>
                </a:gridCol>
                <a:gridCol w="6209630">
                  <a:extLst>
                    <a:ext uri="{9D8B030D-6E8A-4147-A177-3AD203B41FA5}">
                      <a16:colId xmlns:a16="http://schemas.microsoft.com/office/drawing/2014/main" val="3997520850"/>
                    </a:ext>
                  </a:extLst>
                </a:gridCol>
                <a:gridCol w="672551">
                  <a:extLst>
                    <a:ext uri="{9D8B030D-6E8A-4147-A177-3AD203B41FA5}">
                      <a16:colId xmlns:a16="http://schemas.microsoft.com/office/drawing/2014/main" val="569422238"/>
                    </a:ext>
                  </a:extLst>
                </a:gridCol>
              </a:tblGrid>
              <a:tr h="2291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15</a:t>
                      </a:r>
                      <a:endParaRPr lang="ru-RU" sz="8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53715" marR="53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5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Изделие</a:t>
                      </a:r>
                      <a:endParaRPr lang="ru-RU" sz="8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53715" marR="53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5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1.8</a:t>
                      </a:r>
                      <a:endParaRPr lang="ru-RU" sz="8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53715" marR="53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8040462"/>
                  </a:ext>
                </a:extLst>
              </a:tr>
              <a:tr h="2291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16</a:t>
                      </a:r>
                      <a:endParaRPr lang="ru-RU" sz="8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53715" marR="53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5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Коэффициент загрузки оборудования</a:t>
                      </a:r>
                      <a:endParaRPr lang="ru-RU" sz="8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53715" marR="53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5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3.2</a:t>
                      </a:r>
                      <a:endParaRPr lang="ru-RU" sz="8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53715" marR="53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5395896"/>
                  </a:ext>
                </a:extLst>
              </a:tr>
              <a:tr h="2291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17</a:t>
                      </a:r>
                      <a:endParaRPr lang="ru-RU" sz="8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53715" marR="53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5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Коэффициент эксплуатационной готовности (КЭГ)</a:t>
                      </a:r>
                      <a:endParaRPr lang="ru-RU" sz="8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53715" marR="53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5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3.3</a:t>
                      </a:r>
                      <a:endParaRPr lang="ru-RU" sz="8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53715" marR="53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5694123"/>
                  </a:ext>
                </a:extLst>
              </a:tr>
              <a:tr h="2291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18</a:t>
                      </a:r>
                      <a:endParaRPr lang="ru-RU" sz="8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53715" marR="53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5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Неравномерность</a:t>
                      </a:r>
                      <a:endParaRPr lang="ru-RU" sz="8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53715" marR="53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5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2.1</a:t>
                      </a:r>
                      <a:endParaRPr lang="ru-RU" sz="8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53715" marR="53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5261108"/>
                  </a:ext>
                </a:extLst>
              </a:tr>
              <a:tr h="2291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19</a:t>
                      </a:r>
                      <a:endParaRPr lang="ru-RU" sz="8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53715" marR="53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5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Объединенная таблица стандартизированной работы</a:t>
                      </a:r>
                      <a:endParaRPr lang="ru-RU" sz="8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53715" marR="53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5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4.3</a:t>
                      </a:r>
                      <a:endParaRPr lang="ru-RU" sz="8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53715" marR="53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4529739"/>
                  </a:ext>
                </a:extLst>
              </a:tr>
              <a:tr h="2291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20</a:t>
                      </a:r>
                      <a:endParaRPr lang="ru-RU" sz="8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53715" marR="53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5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Операция</a:t>
                      </a:r>
                      <a:endParaRPr lang="ru-RU" sz="8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53715" marR="53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5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3.4</a:t>
                      </a:r>
                      <a:endParaRPr lang="ru-RU" sz="8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53715" marR="53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4391424"/>
                  </a:ext>
                </a:extLst>
              </a:tr>
              <a:tr h="2291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21</a:t>
                      </a:r>
                      <a:endParaRPr lang="ru-RU" sz="8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53715" marR="53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5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Перегрузка</a:t>
                      </a:r>
                      <a:endParaRPr lang="ru-RU" sz="8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53715" marR="53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5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2.2</a:t>
                      </a:r>
                      <a:endParaRPr lang="ru-RU" sz="8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53715" marR="53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2394358"/>
                  </a:ext>
                </a:extLst>
              </a:tr>
              <a:tr h="2291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22</a:t>
                      </a:r>
                      <a:endParaRPr lang="ru-RU" sz="8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53715" marR="53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5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Периодическая работа</a:t>
                      </a:r>
                      <a:endParaRPr lang="ru-RU" sz="8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53715" marR="53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5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4.4</a:t>
                      </a:r>
                      <a:endParaRPr lang="ru-RU" sz="8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53715" marR="53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4636941"/>
                  </a:ext>
                </a:extLst>
              </a:tr>
              <a:tr h="2291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23</a:t>
                      </a:r>
                      <a:endParaRPr lang="ru-RU" sz="8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53715" marR="53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5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Последовательность выполнения работ</a:t>
                      </a:r>
                      <a:endParaRPr lang="ru-RU" sz="8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53715" marR="53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5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4.5</a:t>
                      </a:r>
                      <a:endParaRPr lang="ru-RU" sz="8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53715" marR="53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130644"/>
                  </a:ext>
                </a:extLst>
              </a:tr>
              <a:tr h="2291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24</a:t>
                      </a:r>
                      <a:endParaRPr lang="ru-RU" sz="8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53715" marR="53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5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Потеря</a:t>
                      </a:r>
                      <a:endParaRPr lang="ru-RU" sz="8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53715" marR="53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5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2.3</a:t>
                      </a:r>
                      <a:endParaRPr lang="ru-RU" sz="8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53715" marR="53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9191131"/>
                  </a:ext>
                </a:extLst>
              </a:tr>
              <a:tr h="2291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25</a:t>
                      </a:r>
                      <a:endParaRPr lang="ru-RU" sz="8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53715" marR="53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5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Потеря движений</a:t>
                      </a:r>
                      <a:endParaRPr lang="ru-RU" sz="8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53715" marR="53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5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2.8</a:t>
                      </a:r>
                      <a:endParaRPr lang="ru-RU" sz="8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53715" marR="53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0175636"/>
                  </a:ext>
                </a:extLst>
              </a:tr>
              <a:tr h="2291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26</a:t>
                      </a:r>
                      <a:endParaRPr lang="ru-RU" sz="8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53715" marR="53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5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Потеря лишних запасов</a:t>
                      </a:r>
                      <a:endParaRPr lang="ru-RU" sz="8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53715" marR="53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5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2.7</a:t>
                      </a:r>
                      <a:endParaRPr lang="ru-RU" sz="8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53715" marR="53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2180080"/>
                  </a:ext>
                </a:extLst>
              </a:tr>
              <a:tr h="2291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27</a:t>
                      </a:r>
                      <a:endParaRPr lang="ru-RU" sz="8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53715" marR="53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5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Потеря несоответствий/доделки</a:t>
                      </a:r>
                      <a:endParaRPr lang="ru-RU" sz="8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53715" marR="53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5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2.9</a:t>
                      </a:r>
                      <a:endParaRPr lang="ru-RU" sz="8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53715" marR="53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7356447"/>
                  </a:ext>
                </a:extLst>
              </a:tr>
              <a:tr h="2291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28</a:t>
                      </a:r>
                      <a:endParaRPr lang="ru-RU" sz="8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53715" marR="53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5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Потеря ожидания</a:t>
                      </a:r>
                      <a:endParaRPr lang="ru-RU" sz="8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53715" marR="53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5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2.5</a:t>
                      </a:r>
                      <a:endParaRPr lang="ru-RU" sz="8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53715" marR="53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59185193"/>
                  </a:ext>
                </a:extLst>
              </a:tr>
              <a:tr h="2291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29</a:t>
                      </a:r>
                      <a:endParaRPr lang="ru-RU" sz="8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53715" marR="53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5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Потеря перепроизводства</a:t>
                      </a:r>
                      <a:endParaRPr lang="ru-RU" sz="8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53715" marR="53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5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2.4</a:t>
                      </a:r>
                      <a:endParaRPr lang="ru-RU" sz="8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53715" marR="53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754840"/>
                  </a:ext>
                </a:extLst>
              </a:tr>
              <a:tr h="2291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30</a:t>
                      </a:r>
                      <a:endParaRPr lang="ru-RU" sz="8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53715" marR="53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5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Потеря транспортировки</a:t>
                      </a:r>
                      <a:endParaRPr lang="ru-RU" sz="8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53715" marR="53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5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2.6</a:t>
                      </a:r>
                      <a:endParaRPr lang="ru-RU" sz="8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53715" marR="53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9044182"/>
                  </a:ext>
                </a:extLst>
              </a:tr>
              <a:tr h="2291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31</a:t>
                      </a:r>
                      <a:endParaRPr lang="ru-RU" sz="8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53715" marR="53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5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Поток единичных изделий </a:t>
                      </a:r>
                      <a:endParaRPr lang="ru-RU" sz="8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53715" marR="53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5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3.5</a:t>
                      </a:r>
                      <a:endParaRPr lang="ru-RU" sz="80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53715" marR="53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45878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269908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Номер слайда 2"/>
          <p:cNvSpPr>
            <a:spLocks noGrp="1"/>
          </p:cNvSpPr>
          <p:nvPr>
            <p:ph type="sldNum" sz="quarter" idx="10"/>
          </p:nvPr>
        </p:nvSpPr>
        <p:spPr>
          <a:xfrm>
            <a:off x="8316419" y="4840006"/>
            <a:ext cx="720079" cy="273844"/>
          </a:xfrm>
          <a:prstGeom prst="rect">
            <a:avLst/>
          </a:prstGeom>
          <a:noFill/>
          <a:ln>
            <a:noFill/>
          </a:ln>
        </p:spPr>
        <p:txBody>
          <a:bodyPr vert="horz" lIns="68580" tIns="34290" rIns="68580" bIns="34290" rtlCol="0" anchor="ctr"/>
          <a:lstStyle>
            <a:defPPr>
              <a:defRPr lang="ru-RU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3429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685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0287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1714500" algn="l" defTabSz="6858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057400" algn="l" defTabSz="6858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2400300" algn="l" defTabSz="6858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2743200" algn="l" defTabSz="6858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/>
            <a:fld id="{17C70C5E-52D3-4E8C-AE3A-848E6660B203}" type="slidenum">
              <a:rPr lang="ru-RU" smtClean="0"/>
              <a:pPr algn="ctr"/>
              <a:t>16</a:t>
            </a:fld>
            <a:endParaRPr lang="ru-RU" sz="2000" b="1" dirty="0">
              <a:solidFill>
                <a:srgbClr val="003274"/>
              </a:solidFill>
              <a:latin typeface="+mj-lt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143008"/>
              </p:ext>
            </p:extLst>
          </p:nvPr>
        </p:nvGraphicFramePr>
        <p:xfrm>
          <a:off x="478401" y="828838"/>
          <a:ext cx="8217729" cy="3267075"/>
        </p:xfrm>
        <a:graphic>
          <a:graphicData uri="http://schemas.openxmlformats.org/drawingml/2006/table">
            <a:tbl>
              <a:tblPr firstRow="1" firstCol="1" bandRow="1"/>
              <a:tblGrid>
                <a:gridCol w="816837">
                  <a:extLst>
                    <a:ext uri="{9D8B030D-6E8A-4147-A177-3AD203B41FA5}">
                      <a16:colId xmlns:a16="http://schemas.microsoft.com/office/drawing/2014/main" val="1679558906"/>
                    </a:ext>
                  </a:extLst>
                </a:gridCol>
                <a:gridCol w="6677650">
                  <a:extLst>
                    <a:ext uri="{9D8B030D-6E8A-4147-A177-3AD203B41FA5}">
                      <a16:colId xmlns:a16="http://schemas.microsoft.com/office/drawing/2014/main" val="701372758"/>
                    </a:ext>
                  </a:extLst>
                </a:gridCol>
                <a:gridCol w="723242">
                  <a:extLst>
                    <a:ext uri="{9D8B030D-6E8A-4147-A177-3AD203B41FA5}">
                      <a16:colId xmlns:a16="http://schemas.microsoft.com/office/drawing/2014/main" val="3087208566"/>
                    </a:ext>
                  </a:extLst>
                </a:gridCol>
              </a:tblGrid>
              <a:tr h="2178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32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0877" marR="608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Поток создания ценности 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0877" marR="608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3.6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0877" marR="608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178829"/>
                  </a:ext>
                </a:extLst>
              </a:tr>
              <a:tr h="2178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33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0877" marR="608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Принцип «первым пришел – первым ушел» (FIFO)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0877" marR="608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1.9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0877" marR="608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5471078"/>
                  </a:ext>
                </a:extLst>
              </a:tr>
              <a:tr h="2178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34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0877" marR="608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Принцип «точно вовремя»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0877" marR="608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1.10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0877" marR="608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8059011"/>
                  </a:ext>
                </a:extLst>
              </a:tr>
              <a:tr h="2178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35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0877" marR="608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Производственная система Росатома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0877" marR="608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1.1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0877" marR="608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4652491"/>
                  </a:ext>
                </a:extLst>
              </a:tr>
              <a:tr h="4356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36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0877" marR="608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Производственные стандарты/ Стандартные операционные карты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0877" marR="608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4.6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0877" marR="608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4031514"/>
                  </a:ext>
                </a:extLst>
              </a:tr>
              <a:tr h="2178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37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0877" marR="608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Пять «почему»/5W1H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0877" marR="608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1.11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0877" marR="608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60373739"/>
                  </a:ext>
                </a:extLst>
              </a:tr>
              <a:tr h="2178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38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0877" marR="608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Работа, добавляющая ценность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0877" marR="608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2.10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0877" marR="608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0674381"/>
                  </a:ext>
                </a:extLst>
              </a:tr>
              <a:tr h="2178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39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0877" marR="608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Развитие нескольких навыков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0877" marR="608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1.12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0877" marR="608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8701307"/>
                  </a:ext>
                </a:extLst>
              </a:tr>
              <a:tr h="2178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40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0877" marR="608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Система 5С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0877" marR="608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5.1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0877" marR="608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9457868"/>
                  </a:ext>
                </a:extLst>
              </a:tr>
              <a:tr h="2178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41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0877" marR="608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Создание непрерывного потока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0877" marR="608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3.7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0877" marR="608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9017698"/>
                  </a:ext>
                </a:extLst>
              </a:tr>
              <a:tr h="2178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42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0877" marR="608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Стандартизированная работа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0877" marR="608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4.7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0877" marR="608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6078840"/>
                  </a:ext>
                </a:extLst>
              </a:tr>
              <a:tr h="2178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43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0877" marR="608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Стандартный запас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0877" marR="608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4.8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0877" marR="608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27104394"/>
                  </a:ext>
                </a:extLst>
              </a:tr>
              <a:tr h="2178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44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0877" marR="608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Улучшение 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0877" marR="608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2.11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0877" marR="608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1153872"/>
                  </a:ext>
                </a:extLst>
              </a:tr>
              <a:tr h="2178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45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0877" marR="608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Часто возникающие остановки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0877" marR="608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1.13</a:t>
                      </a:r>
                      <a:endParaRPr lang="ru-RU" sz="70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0877" marR="608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45641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936352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Номер слайда 2"/>
          <p:cNvSpPr>
            <a:spLocks noGrp="1"/>
          </p:cNvSpPr>
          <p:nvPr>
            <p:ph type="sldNum" sz="quarter" idx="10"/>
          </p:nvPr>
        </p:nvSpPr>
        <p:spPr>
          <a:xfrm>
            <a:off x="8316419" y="4840006"/>
            <a:ext cx="720079" cy="273844"/>
          </a:xfrm>
          <a:prstGeom prst="rect">
            <a:avLst/>
          </a:prstGeom>
          <a:noFill/>
          <a:ln>
            <a:noFill/>
          </a:ln>
        </p:spPr>
        <p:txBody>
          <a:bodyPr vert="horz" lIns="68580" tIns="34290" rIns="68580" bIns="34290" rtlCol="0" anchor="ctr"/>
          <a:lstStyle>
            <a:defPPr>
              <a:defRPr lang="ru-RU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3429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685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0287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1714500" algn="l" defTabSz="6858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057400" algn="l" defTabSz="6858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2400300" algn="l" defTabSz="6858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2743200" algn="l" defTabSz="6858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/>
            <a:fld id="{17C70C5E-52D3-4E8C-AE3A-848E6660B203}" type="slidenum">
              <a:rPr lang="ru-RU" smtClean="0"/>
              <a:pPr algn="ctr"/>
              <a:t>2</a:t>
            </a:fld>
            <a:endParaRPr lang="ru-RU" sz="2000" b="1" dirty="0">
              <a:solidFill>
                <a:srgbClr val="003274"/>
              </a:solidFill>
              <a:latin typeface="+mj-lt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7366002"/>
              </p:ext>
            </p:extLst>
          </p:nvPr>
        </p:nvGraphicFramePr>
        <p:xfrm>
          <a:off x="297567" y="561471"/>
          <a:ext cx="8277265" cy="4353101"/>
        </p:xfrm>
        <a:graphic>
          <a:graphicData uri="http://schemas.openxmlformats.org/drawingml/2006/table">
            <a:tbl>
              <a:tblPr firstRow="1" firstCol="1" bandRow="1"/>
              <a:tblGrid>
                <a:gridCol w="341598">
                  <a:extLst>
                    <a:ext uri="{9D8B030D-6E8A-4147-A177-3AD203B41FA5}">
                      <a16:colId xmlns:a16="http://schemas.microsoft.com/office/drawing/2014/main" val="2538166776"/>
                    </a:ext>
                  </a:extLst>
                </a:gridCol>
                <a:gridCol w="1808977">
                  <a:extLst>
                    <a:ext uri="{9D8B030D-6E8A-4147-A177-3AD203B41FA5}">
                      <a16:colId xmlns:a16="http://schemas.microsoft.com/office/drawing/2014/main" val="76634419"/>
                    </a:ext>
                  </a:extLst>
                </a:gridCol>
                <a:gridCol w="6126690">
                  <a:extLst>
                    <a:ext uri="{9D8B030D-6E8A-4147-A177-3AD203B41FA5}">
                      <a16:colId xmlns:a16="http://schemas.microsoft.com/office/drawing/2014/main" val="3580142938"/>
                    </a:ext>
                  </a:extLst>
                </a:gridCol>
              </a:tblGrid>
              <a:tr h="2092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17850" marR="178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17850" marR="178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1. Общие понятия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17850" marR="178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35730586"/>
                  </a:ext>
                </a:extLst>
              </a:tr>
              <a:tr h="8356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1.1</a:t>
                      </a:r>
                    </a:p>
                  </a:txBody>
                  <a:tcPr marL="17850" marR="178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u="none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Производственная система </a:t>
                      </a:r>
                      <a:r>
                        <a:rPr lang="ru-RU" sz="1000" u="none" dirty="0" err="1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Росатома</a:t>
                      </a:r>
                      <a:endParaRPr lang="ru-RU" sz="1000" u="none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17850" marR="178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Культура бережливого производства и система непрерывного совершенствования процессов для обеспечения конкурентного преимущества на мировом уровне. Вместе с обеспечением качества и заложением качества в процесс ее целью является уменьшение всех видов потерь, а основной опорой – 2 принципа: Точно вовремя и Автономизация.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【</a:t>
                      </a: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Связанные термины</a:t>
                      </a:r>
                      <a:r>
                        <a:rPr lang="ja-JP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】</a:t>
                      </a:r>
                      <a:r>
                        <a:rPr lang="ru-RU" sz="1000" u="sng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Принцип «точно вовремя», Автономизация</a:t>
                      </a:r>
                      <a:endParaRPr lang="ru-RU" sz="10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17850" marR="178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358672"/>
                  </a:ext>
                </a:extLst>
              </a:tr>
              <a:tr h="19498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1.2</a:t>
                      </a:r>
                    </a:p>
                  </a:txBody>
                  <a:tcPr marL="17850" marR="178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u="none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Автономизация</a:t>
                      </a:r>
                    </a:p>
                  </a:txBody>
                  <a:tcPr marL="17850" marR="178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Автономизация, наряду с принципом «точно вовремя», является одним из двух основных столпов производственной системы Росатома.</a:t>
                      </a:r>
                      <a:b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</a:b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Это организация работ таким образом, чтобы в случае возникновения какого-либо отклонения, например, в работе оборудования, качестве изделия или оказываемой услуги, в случае запаздывания работы и т.п., оборудование определяло это отклонение и автоматически останавливалось, или процесс останавливался персоналом.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Это помогает не допустить выхода с процесса несоответствующего изделия, сделать отклонения наглядными и понятными, что в свою очередь позволяет предотвратить случаи их повторного возникновения. За счет этого становится возможным «закладывание качества в процесс».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Кроме этого, отдельно существует еще Интеллектуальная Автономизация (автоматизация), когда работа, которую раньше делал руками человек, передается оборудованию или </a:t>
                      </a:r>
                      <a:r>
                        <a:rPr lang="en-US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IT</a:t>
                      </a: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-системе.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【</a:t>
                      </a: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Связанные термины</a:t>
                      </a:r>
                      <a:r>
                        <a:rPr lang="ja-JP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】</a:t>
                      </a:r>
                      <a:r>
                        <a:rPr lang="ru-RU" sz="1000" u="sng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Принцип «точно вовремя»; Изделие</a:t>
                      </a:r>
                      <a:endParaRPr lang="ru-RU" sz="10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17850" marR="178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9178914"/>
                  </a:ext>
                </a:extLst>
              </a:tr>
              <a:tr h="5570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1.3</a:t>
                      </a:r>
                    </a:p>
                  </a:txBody>
                  <a:tcPr marL="17850" marR="178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u="none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Бережливое производство</a:t>
                      </a:r>
                    </a:p>
                  </a:txBody>
                  <a:tcPr marL="17850" marR="178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Концепция организации бизнеса, ориентированная на создание привлекательной ценности для потребителя путем формирования непрерывного потока создания ценности с охватом всех процессов организации и их постоянного совершенствования через вовлечение персонала и устранение всех видов потерь (ГОСТ </a:t>
                      </a:r>
                      <a:r>
                        <a:rPr lang="ru-RU" sz="1000" dirty="0" smtClean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Р 56020</a:t>
                      </a: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).</a:t>
                      </a:r>
                    </a:p>
                  </a:txBody>
                  <a:tcPr marL="17850" marR="178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249351"/>
                  </a:ext>
                </a:extLst>
              </a:tr>
              <a:tr h="4178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1.4</a:t>
                      </a:r>
                    </a:p>
                  </a:txBody>
                  <a:tcPr marL="17850" marR="178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u="none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Время протекания процесса (ВПП)</a:t>
                      </a:r>
                    </a:p>
                  </a:txBody>
                  <a:tcPr marL="17850" marR="178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Время прохождения продукции через весь процесс или поток создания ценности от первой операции до последней. В это время включаются все действия, как создающие ценность, так и не создающие ценность.</a:t>
                      </a:r>
                    </a:p>
                  </a:txBody>
                  <a:tcPr marL="17850" marR="178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66351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668971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Номер слайда 2"/>
          <p:cNvSpPr>
            <a:spLocks noGrp="1"/>
          </p:cNvSpPr>
          <p:nvPr>
            <p:ph type="sldNum" sz="quarter" idx="10"/>
          </p:nvPr>
        </p:nvSpPr>
        <p:spPr>
          <a:xfrm>
            <a:off x="8316419" y="4840006"/>
            <a:ext cx="720079" cy="273844"/>
          </a:xfrm>
          <a:prstGeom prst="rect">
            <a:avLst/>
          </a:prstGeom>
          <a:noFill/>
          <a:ln>
            <a:noFill/>
          </a:ln>
        </p:spPr>
        <p:txBody>
          <a:bodyPr vert="horz" lIns="68580" tIns="34290" rIns="68580" bIns="34290" rtlCol="0" anchor="ctr"/>
          <a:lstStyle>
            <a:defPPr>
              <a:defRPr lang="ru-RU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3429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685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0287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1714500" algn="l" defTabSz="6858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057400" algn="l" defTabSz="6858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2400300" algn="l" defTabSz="6858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2743200" algn="l" defTabSz="6858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/>
            <a:fld id="{17C70C5E-52D3-4E8C-AE3A-848E6660B203}" type="slidenum">
              <a:rPr lang="ru-RU" smtClean="0"/>
              <a:pPr algn="ctr"/>
              <a:t>3</a:t>
            </a:fld>
            <a:endParaRPr lang="ru-RU" sz="2000" b="1" dirty="0">
              <a:solidFill>
                <a:srgbClr val="003274"/>
              </a:solidFill>
              <a:latin typeface="+mj-lt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4304339"/>
              </p:ext>
            </p:extLst>
          </p:nvPr>
        </p:nvGraphicFramePr>
        <p:xfrm>
          <a:off x="289249" y="674040"/>
          <a:ext cx="8304245" cy="4153410"/>
        </p:xfrm>
        <a:graphic>
          <a:graphicData uri="http://schemas.openxmlformats.org/drawingml/2006/table">
            <a:tbl>
              <a:tblPr firstRow="1" firstCol="1" bandRow="1"/>
              <a:tblGrid>
                <a:gridCol w="342711">
                  <a:extLst>
                    <a:ext uri="{9D8B030D-6E8A-4147-A177-3AD203B41FA5}">
                      <a16:colId xmlns:a16="http://schemas.microsoft.com/office/drawing/2014/main" val="1901629702"/>
                    </a:ext>
                  </a:extLst>
                </a:gridCol>
                <a:gridCol w="1909230">
                  <a:extLst>
                    <a:ext uri="{9D8B030D-6E8A-4147-A177-3AD203B41FA5}">
                      <a16:colId xmlns:a16="http://schemas.microsoft.com/office/drawing/2014/main" val="2771010260"/>
                    </a:ext>
                  </a:extLst>
                </a:gridCol>
                <a:gridCol w="6052304">
                  <a:extLst>
                    <a:ext uri="{9D8B030D-6E8A-4147-A177-3AD203B41FA5}">
                      <a16:colId xmlns:a16="http://schemas.microsoft.com/office/drawing/2014/main" val="710662931"/>
                    </a:ext>
                  </a:extLst>
                </a:gridCol>
              </a:tblGrid>
              <a:tr h="6708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1.5</a:t>
                      </a:r>
                    </a:p>
                  </a:txBody>
                  <a:tcPr marL="16619" marR="166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u="none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Встроенное качество</a:t>
                      </a:r>
                    </a:p>
                  </a:txBody>
                  <a:tcPr marL="16619" marR="166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Основанная на идеях Автономизации деятельность, направленная на последовательное и полное обеспечение качества на каждой операции процесса за счет четкого определения условий выхода годного </a:t>
                      </a:r>
                      <a:r>
                        <a:rPr lang="ru-RU" sz="1000" dirty="0" smtClean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(по оборудованию, технологиям </a:t>
                      </a: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производства или оказания услуг, изготовлению).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【</a:t>
                      </a: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Связанные термины</a:t>
                      </a:r>
                      <a:r>
                        <a:rPr lang="ja-JP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】</a:t>
                      </a:r>
                      <a:r>
                        <a:rPr lang="ru-RU" sz="1000" u="sng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Автономизация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16619" marR="166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4919581"/>
                  </a:ext>
                </a:extLst>
              </a:tr>
              <a:tr h="6708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1.6</a:t>
                      </a:r>
                    </a:p>
                  </a:txBody>
                  <a:tcPr marL="16619" marR="166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u="none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Выравнивание </a:t>
                      </a:r>
                    </a:p>
                  </a:txBody>
                  <a:tcPr marL="16619" marR="166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Выравнивание - усреднение видов и количества производимых изделий (работ, услуг), привязанное к потребностям. Работа точно вовремя, основанная на выравнивании, позволяет осуществлять эффективное производство, не </a:t>
                      </a:r>
                      <a:r>
                        <a:rPr lang="ru-RU" sz="1000" dirty="0" err="1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задействуя</a:t>
                      </a: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 лишний персонал, ресурсы и оборудование.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【</a:t>
                      </a: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Связанные термины</a:t>
                      </a:r>
                      <a:r>
                        <a:rPr lang="ja-JP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】</a:t>
                      </a:r>
                      <a:r>
                        <a:rPr lang="ru-RU" sz="1000" u="sng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Принцип «точно вовремя», Изделие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16619" marR="166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6709482"/>
                  </a:ext>
                </a:extLst>
              </a:tr>
              <a:tr h="12074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1.7</a:t>
                      </a:r>
                    </a:p>
                  </a:txBody>
                  <a:tcPr marL="16619" marR="166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u="none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Защита от ошибки</a:t>
                      </a:r>
                    </a:p>
                  </a:txBody>
                  <a:tcPr marL="16619" marR="166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Обычно, недорогие инструменты и средства, которые останавливают </a:t>
                      </a:r>
                      <a:r>
                        <a:rPr lang="ru-RU" sz="1000" dirty="0" smtClean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процесс для </a:t>
                      </a: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предотвращения  несоответствия, поломки оборудования и т.п. по причине человеческого фактора.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В настоящее время широко толкуемое общее название, используемое для состояния и до, и после обработки, для способа определить отклонение от действующего стандарта.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Примерами могут служить – цветовая дифференциация крышек </a:t>
                      </a:r>
                      <a:r>
                        <a:rPr lang="ru-RU" sz="1000" dirty="0" err="1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вакутейнеров</a:t>
                      </a: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 для забора крови, различия в геометрических размерах или формах деталей, не позволяющих сборку в непредусмотренном порядке и т.д.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【</a:t>
                      </a: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Связанные термины</a:t>
                      </a:r>
                      <a:r>
                        <a:rPr lang="ja-JP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】</a:t>
                      </a:r>
                      <a:r>
                        <a:rPr lang="ru-RU" sz="1000" u="sng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Автономизация 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16619" marR="166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8344395"/>
                  </a:ext>
                </a:extLst>
              </a:tr>
              <a:tr h="5366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1.8</a:t>
                      </a:r>
                    </a:p>
                  </a:txBody>
                  <a:tcPr marL="16619" marR="166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u="none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Изделие</a:t>
                      </a:r>
                    </a:p>
                  </a:txBody>
                  <a:tcPr marL="16619" marR="166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Материальный объект (рентгенограмма, документ, паспорт, ответ на обращение гражданина и т . д .) или информация, полученная в ходе работ по процессу (данные клинических исследований, цифровой макет детали и т.д.)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16619" marR="166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7423657"/>
                  </a:ext>
                </a:extLst>
              </a:tr>
              <a:tr h="8049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1.9</a:t>
                      </a:r>
                    </a:p>
                  </a:txBody>
                  <a:tcPr marL="16619" marR="166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u="none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Принцип «первым пришел – первым ушел» (FIFO)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u="none" strike="noStrike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 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u="none" strike="noStrike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 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16619" marR="166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Использование изделий в том порядке, в каком они были изготовлены. Это позволяет упростить управление, например, реагирование, если производимые детали меняются, и т.д. В сфере нематериального производства, например, при обслуживании населения, это принцип, когда услугу получает первым тот человек, который первым за ней обратился, или обрабатываются первыми те </a:t>
                      </a:r>
                      <a:r>
                        <a:rPr lang="ru-RU" sz="1000" dirty="0" smtClean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документы, которые </a:t>
                      </a: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были направлены первыми.</a:t>
                      </a:r>
                    </a:p>
                  </a:txBody>
                  <a:tcPr marL="16619" marR="166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09533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760794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Номер слайда 2"/>
          <p:cNvSpPr>
            <a:spLocks noGrp="1"/>
          </p:cNvSpPr>
          <p:nvPr>
            <p:ph type="sldNum" sz="quarter" idx="10"/>
          </p:nvPr>
        </p:nvSpPr>
        <p:spPr>
          <a:xfrm>
            <a:off x="8316419" y="4840006"/>
            <a:ext cx="720079" cy="273844"/>
          </a:xfrm>
          <a:prstGeom prst="rect">
            <a:avLst/>
          </a:prstGeom>
          <a:noFill/>
          <a:ln>
            <a:noFill/>
          </a:ln>
        </p:spPr>
        <p:txBody>
          <a:bodyPr vert="horz" lIns="68580" tIns="34290" rIns="68580" bIns="34290" rtlCol="0" anchor="ctr"/>
          <a:lstStyle>
            <a:defPPr>
              <a:defRPr lang="ru-RU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3429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685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0287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1714500" algn="l" defTabSz="6858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057400" algn="l" defTabSz="6858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2400300" algn="l" defTabSz="6858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2743200" algn="l" defTabSz="6858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/>
            <a:fld id="{17C70C5E-52D3-4E8C-AE3A-848E6660B203}" type="slidenum">
              <a:rPr lang="ru-RU" smtClean="0"/>
              <a:pPr algn="ctr"/>
              <a:t>4</a:t>
            </a:fld>
            <a:endParaRPr lang="ru-RU" sz="2000" b="1" dirty="0">
              <a:solidFill>
                <a:srgbClr val="003274"/>
              </a:solidFill>
              <a:latin typeface="+mj-lt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2040925"/>
              </p:ext>
            </p:extLst>
          </p:nvPr>
        </p:nvGraphicFramePr>
        <p:xfrm>
          <a:off x="502843" y="662472"/>
          <a:ext cx="8173615" cy="3956586"/>
        </p:xfrm>
        <a:graphic>
          <a:graphicData uri="http://schemas.openxmlformats.org/drawingml/2006/table">
            <a:tbl>
              <a:tblPr firstRow="1" firstCol="1" bandRow="1"/>
              <a:tblGrid>
                <a:gridCol w="337319">
                  <a:extLst>
                    <a:ext uri="{9D8B030D-6E8A-4147-A177-3AD203B41FA5}">
                      <a16:colId xmlns:a16="http://schemas.microsoft.com/office/drawing/2014/main" val="3607958300"/>
                    </a:ext>
                  </a:extLst>
                </a:gridCol>
                <a:gridCol w="1763079">
                  <a:extLst>
                    <a:ext uri="{9D8B030D-6E8A-4147-A177-3AD203B41FA5}">
                      <a16:colId xmlns:a16="http://schemas.microsoft.com/office/drawing/2014/main" val="4205357576"/>
                    </a:ext>
                  </a:extLst>
                </a:gridCol>
                <a:gridCol w="6073217">
                  <a:extLst>
                    <a:ext uri="{9D8B030D-6E8A-4147-A177-3AD203B41FA5}">
                      <a16:colId xmlns:a16="http://schemas.microsoft.com/office/drawing/2014/main" val="1201676721"/>
                    </a:ext>
                  </a:extLst>
                </a:gridCol>
              </a:tblGrid>
              <a:tr h="10200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1.10</a:t>
                      </a:r>
                    </a:p>
                  </a:txBody>
                  <a:tcPr marL="16065" marR="160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u="none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Принцип «точно вовремя»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u="none" strike="noStrike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 </a:t>
                      </a:r>
                      <a:endParaRPr lang="ru-RU" sz="90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16065" marR="160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Принцип «точно вовремя» - это принцип проведения работ, когда для быстрого реагирования на изменения и повышения эффективности управления изготавливаются и перемещаются только необходимые компоненты в необходимый момент и ровно в необходимом количестве. Необходимым условием для реализации «точно вовремя» является Выравнивание, а тремя основными принципами – Тянущая система, Создание непрерывного потока и соблюдение Времени такта, исходящего из потребного количества изделий или оказываемых услуг.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sz="9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【</a:t>
                      </a:r>
                      <a:r>
                        <a:rPr lang="ru-RU" sz="9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Связанные термины</a:t>
                      </a:r>
                      <a:r>
                        <a:rPr lang="ja-JP" sz="9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】</a:t>
                      </a:r>
                      <a:r>
                        <a:rPr lang="ru-RU" sz="900" u="sng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Выравнивание</a:t>
                      </a:r>
                      <a:endParaRPr lang="ru-RU" sz="90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16065" marR="160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0336178"/>
                  </a:ext>
                </a:extLst>
              </a:tr>
              <a:tr h="15301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1.11</a:t>
                      </a:r>
                    </a:p>
                  </a:txBody>
                  <a:tcPr marL="16065" marR="160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u="none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Пять «почему»/5</a:t>
                      </a:r>
                      <a:r>
                        <a:rPr lang="en-US" sz="900" u="none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W1H</a:t>
                      </a:r>
                      <a:endParaRPr lang="ru-RU" sz="900" u="none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u="none" strike="noStrike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 </a:t>
                      </a:r>
                      <a:endParaRPr lang="ru-RU" sz="90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16065" marR="160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Пять почему — метод, используемый для изучения </a:t>
                      </a:r>
                      <a:r>
                        <a:rPr lang="ru-RU" sz="90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  <a:hlinkClick r:id="rId3" tooltip="Причина"/>
                        </a:rPr>
                        <a:t>причинно-следственных</a:t>
                      </a:r>
                      <a:r>
                        <a:rPr lang="ru-RU" sz="9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 связей, лежащих в основе той или иной проблемы. Основной задачей техники является поиск </a:t>
                      </a:r>
                      <a:r>
                        <a:rPr lang="ru-RU" sz="90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  <a:hlinkClick r:id="rId4" tooltip="Первопричина"/>
                        </a:rPr>
                        <a:t>первопричины</a:t>
                      </a:r>
                      <a:r>
                        <a:rPr lang="ru-RU" sz="9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 возникновения </a:t>
                      </a:r>
                      <a:r>
                        <a:rPr lang="ru-RU" sz="90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  <a:hlinkClick r:id="rId5" tooltip="Дефект"/>
                        </a:rPr>
                        <a:t>дефекта</a:t>
                      </a:r>
                      <a:r>
                        <a:rPr lang="ru-RU" sz="9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 или </a:t>
                      </a:r>
                      <a:r>
                        <a:rPr lang="ru-RU" sz="90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  <a:hlinkClick r:id="rId6" tooltip="Проблема"/>
                        </a:rPr>
                        <a:t>проблемы</a:t>
                      </a:r>
                      <a:r>
                        <a:rPr lang="ru-RU" sz="9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 с помощью повторения одного вопроса — «Почему?». Каждый последующий вопрос задаётся к ответам на предыдущий вопрос.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Так называемые 5</a:t>
                      </a:r>
                      <a:r>
                        <a:rPr lang="en-US" sz="9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W</a:t>
                      </a:r>
                      <a:r>
                        <a:rPr lang="ru-RU" sz="9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1</a:t>
                      </a:r>
                      <a:r>
                        <a:rPr lang="en-US" sz="9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H</a:t>
                      </a:r>
                      <a:r>
                        <a:rPr lang="ru-RU" sz="9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 (от англ.: </a:t>
                      </a:r>
                      <a:r>
                        <a:rPr lang="en-US" sz="9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Who</a:t>
                      </a:r>
                      <a:r>
                        <a:rPr lang="ru-RU" sz="9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 – Кто, </a:t>
                      </a:r>
                      <a:r>
                        <a:rPr lang="en-US" sz="9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What</a:t>
                      </a:r>
                      <a:r>
                        <a:rPr lang="ru-RU" sz="9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 – Что, </a:t>
                      </a:r>
                      <a:r>
                        <a:rPr lang="en-US" sz="9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Where</a:t>
                      </a:r>
                      <a:r>
                        <a:rPr lang="ru-RU" sz="9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 – Где, </a:t>
                      </a:r>
                      <a:r>
                        <a:rPr lang="en-US" sz="9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When</a:t>
                      </a:r>
                      <a:r>
                        <a:rPr lang="ru-RU" sz="9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 – Когда, </a:t>
                      </a:r>
                      <a:r>
                        <a:rPr lang="en-US" sz="9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Why</a:t>
                      </a:r>
                      <a:r>
                        <a:rPr lang="ru-RU" sz="9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 – Почему, </a:t>
                      </a:r>
                      <a:r>
                        <a:rPr lang="en-US" sz="9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How</a:t>
                      </a:r>
                      <a:r>
                        <a:rPr lang="ru-RU" sz="9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 – Каким образом), с точки зрения которых анализируются операции процесса и изучается текущее состояние. Этот инструмент используется для поиска коренной причины проблемы путем последовательного выдвижения и анализа гипотез (вопросы «кто»,» что», «где», «когда», «почему», «каким образом»).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Процесс проверки гипотез останавливается при выявлении коренной причины проблемы, устранение которой позволит исключить появление проблемы в будущем.</a:t>
                      </a:r>
                    </a:p>
                  </a:txBody>
                  <a:tcPr marL="16065" marR="160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0637423"/>
                  </a:ext>
                </a:extLst>
              </a:tr>
              <a:tr h="6375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1.12</a:t>
                      </a:r>
                    </a:p>
                  </a:txBody>
                  <a:tcPr marL="16065" marR="160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u="none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Развитие нескольких навыков</a:t>
                      </a:r>
                    </a:p>
                  </a:txBody>
                  <a:tcPr marL="16065" marR="160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Развитие навыков персонала таким образом, чтобы один человек мог выполнять работу на большем количестве операций. Благодаря этому появляется возможность оперативно реагировать на изменения (изменения в операциях, работа в качестве вспомогательного рабочего, замена в период отпусков, перестановки), и вместе с этим происходит воспитание кадров.</a:t>
                      </a:r>
                    </a:p>
                  </a:txBody>
                  <a:tcPr marL="16065" marR="160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4388478"/>
                  </a:ext>
                </a:extLst>
              </a:tr>
              <a:tr h="6375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1.13</a:t>
                      </a:r>
                    </a:p>
                  </a:txBody>
                  <a:tcPr marL="16065" marR="160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u="none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Часто возникающие остановки</a:t>
                      </a:r>
                    </a:p>
                  </a:txBody>
                  <a:tcPr marL="16065" marR="160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Сравнительно быстро исправляемые остановки процесса, возникающие из-за неисправностей оборудования, опоздания работы и т.п. с высокой частотой. Так как остановки зачастую возникают по одной и той же причине, необходимо выяснять истинную причину проблемы (например, с помощью «5 почему») и устранять ее.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sz="9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【</a:t>
                      </a:r>
                      <a:r>
                        <a:rPr lang="ru-RU" sz="9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Связанные термины</a:t>
                      </a:r>
                      <a:r>
                        <a:rPr lang="ja-JP" sz="9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】</a:t>
                      </a:r>
                      <a:r>
                        <a:rPr lang="ru-RU" sz="900" u="sng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Пять «почему»</a:t>
                      </a:r>
                      <a:endParaRPr lang="ru-RU" sz="90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16065" marR="160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33896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878185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Номер слайда 2"/>
          <p:cNvSpPr>
            <a:spLocks noGrp="1"/>
          </p:cNvSpPr>
          <p:nvPr>
            <p:ph type="sldNum" sz="quarter" idx="10"/>
          </p:nvPr>
        </p:nvSpPr>
        <p:spPr>
          <a:xfrm>
            <a:off x="8316419" y="4840006"/>
            <a:ext cx="720079" cy="273844"/>
          </a:xfrm>
          <a:prstGeom prst="rect">
            <a:avLst/>
          </a:prstGeom>
          <a:noFill/>
          <a:ln>
            <a:noFill/>
          </a:ln>
        </p:spPr>
        <p:txBody>
          <a:bodyPr vert="horz" lIns="68580" tIns="34290" rIns="68580" bIns="34290" rtlCol="0" anchor="ctr"/>
          <a:lstStyle>
            <a:defPPr>
              <a:defRPr lang="ru-RU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3429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685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0287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1714500" algn="l" defTabSz="6858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057400" algn="l" defTabSz="6858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2400300" algn="l" defTabSz="6858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2743200" algn="l" defTabSz="6858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/>
            <a:fld id="{17C70C5E-52D3-4E8C-AE3A-848E6660B203}" type="slidenum">
              <a:rPr lang="ru-RU" smtClean="0"/>
              <a:pPr algn="ctr"/>
              <a:t>5</a:t>
            </a:fld>
            <a:endParaRPr lang="ru-RU" sz="2000" b="1" dirty="0">
              <a:solidFill>
                <a:srgbClr val="003274"/>
              </a:solidFill>
              <a:latin typeface="+mj-lt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0875429"/>
              </p:ext>
            </p:extLst>
          </p:nvPr>
        </p:nvGraphicFramePr>
        <p:xfrm>
          <a:off x="457200" y="783770"/>
          <a:ext cx="8266922" cy="4108530"/>
        </p:xfrm>
        <a:graphic>
          <a:graphicData uri="http://schemas.openxmlformats.org/drawingml/2006/table">
            <a:tbl>
              <a:tblPr firstRow="1" firstCol="1" bandRow="1"/>
              <a:tblGrid>
                <a:gridCol w="341171">
                  <a:extLst>
                    <a:ext uri="{9D8B030D-6E8A-4147-A177-3AD203B41FA5}">
                      <a16:colId xmlns:a16="http://schemas.microsoft.com/office/drawing/2014/main" val="1907477566"/>
                    </a:ext>
                  </a:extLst>
                </a:gridCol>
                <a:gridCol w="1900650">
                  <a:extLst>
                    <a:ext uri="{9D8B030D-6E8A-4147-A177-3AD203B41FA5}">
                      <a16:colId xmlns:a16="http://schemas.microsoft.com/office/drawing/2014/main" val="3457139297"/>
                    </a:ext>
                  </a:extLst>
                </a:gridCol>
                <a:gridCol w="6025101">
                  <a:extLst>
                    <a:ext uri="{9D8B030D-6E8A-4147-A177-3AD203B41FA5}">
                      <a16:colId xmlns:a16="http://schemas.microsoft.com/office/drawing/2014/main" val="4215541427"/>
                    </a:ext>
                  </a:extLst>
                </a:gridCol>
              </a:tblGrid>
              <a:tr h="169457">
                <a:tc gridSpan="3"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050" b="1" dirty="0" smtClean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2. Потери </a:t>
                      </a:r>
                      <a:r>
                        <a:rPr lang="ru-RU" sz="1050" b="1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и улучшения</a:t>
                      </a:r>
                      <a:endParaRPr lang="ru-RU" sz="90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21194" marR="211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2627384"/>
                  </a:ext>
                </a:extLst>
              </a:tr>
              <a:tr h="11788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2.1</a:t>
                      </a:r>
                      <a:endParaRPr lang="ru-RU" sz="9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21194" marR="211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Неравномерность</a:t>
                      </a:r>
                      <a:endParaRPr lang="ru-RU" sz="900" u="non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194" marR="211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Колебания во всех элементах выполнения процесса. С точки зрения объема работы, это состояние, когда план и объем производства готовых изделий и комплектующих не установлен, а временно уменьшается или увеличивается. С точки зрения человека, это колебания объема загрузки относительно определенного стандарта. Кроме этого, с точки зрения оборудования и изделий, это колебания процента эксплуатационной готовности и качества изготовленных изделий.</a:t>
                      </a:r>
                      <a:endParaRPr lang="ru-RU" sz="9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ja-JP" sz="105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【</a:t>
                      </a:r>
                      <a:r>
                        <a:rPr lang="ru-RU" sz="10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Связанные термины</a:t>
                      </a:r>
                      <a:r>
                        <a:rPr lang="ja-JP" sz="105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】</a:t>
                      </a:r>
                      <a:r>
                        <a:rPr lang="ru-RU" sz="1050" u="sng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Потеря , Перегрузка</a:t>
                      </a:r>
                      <a:endParaRPr lang="ru-RU" sz="9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9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194" marR="211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6250894"/>
                  </a:ext>
                </a:extLst>
              </a:tr>
              <a:tr h="8841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2.2</a:t>
                      </a:r>
                      <a:endParaRPr lang="ru-RU" sz="9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21194" marR="211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Перегрузка</a:t>
                      </a:r>
                      <a:endParaRPr lang="ru-RU" sz="900" u="non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194" marR="211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 точки зрения работы человека на производственной площадке, это состояние избыточного физического и психического напряжения. Для оборудования это чрезмерная загрузка относительно производительной способности, которой оно обладает. </a:t>
                      </a:r>
                      <a:endParaRPr lang="ru-RU" sz="9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ja-JP" sz="105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【</a:t>
                      </a:r>
                      <a:r>
                        <a:rPr lang="ru-RU" sz="10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Связанные термины</a:t>
                      </a:r>
                      <a:r>
                        <a:rPr lang="ja-JP" sz="105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】</a:t>
                      </a:r>
                      <a:r>
                        <a:rPr lang="ru-RU" sz="1050" u="sng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Потеря,Неравномерность</a:t>
                      </a:r>
                      <a:endParaRPr lang="ru-RU" sz="9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9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194" marR="211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3568079"/>
                  </a:ext>
                </a:extLst>
              </a:tr>
              <a:tr h="16208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2.3</a:t>
                      </a:r>
                      <a:endParaRPr lang="ru-RU" sz="90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21194" marR="211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u="non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Потеря</a:t>
                      </a:r>
                      <a:endParaRPr lang="ru-RU" sz="900" u="non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194" marR="211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Так </a:t>
                      </a:r>
                      <a:r>
                        <a:rPr lang="ru-RU" sz="10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называются </a:t>
                      </a:r>
                      <a:r>
                        <a:rPr lang="ru-RU" sz="10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все элементы </a:t>
                      </a:r>
                      <a:r>
                        <a:rPr lang="ru-RU" sz="10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процесса (производственного, офисного и т.д.), </a:t>
                      </a:r>
                      <a:r>
                        <a:rPr lang="ru-RU" sz="10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которые не порождают добавочную стоимость, а только увеличивают себестоимость.</a:t>
                      </a:r>
                      <a:endParaRPr lang="ru-RU" sz="9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1) Потеря </a:t>
                      </a:r>
                      <a:r>
                        <a:rPr lang="ru-RU" sz="10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перепроизводства</a:t>
                      </a:r>
                      <a:endParaRPr lang="ru-RU" sz="9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2) Потеря ожидания</a:t>
                      </a:r>
                      <a:endParaRPr lang="ru-RU" sz="9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3) Потеря транспортировки</a:t>
                      </a:r>
                      <a:endParaRPr lang="ru-RU" sz="9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4) Потеря обработки как таковой</a:t>
                      </a:r>
                      <a:endParaRPr lang="ru-RU" sz="9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5) Потеря запасов</a:t>
                      </a:r>
                      <a:endParaRPr lang="ru-RU" sz="9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6) Потеря движений</a:t>
                      </a:r>
                      <a:endParaRPr lang="ru-RU" sz="9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7) Потеря </a:t>
                      </a:r>
                      <a:r>
                        <a:rPr lang="ru-RU" sz="10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переделки/брака</a:t>
                      </a:r>
                      <a:endParaRPr lang="ru-RU" sz="9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ja-JP" sz="105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【</a:t>
                      </a:r>
                      <a:r>
                        <a:rPr lang="ru-RU" sz="10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Связанные термины</a:t>
                      </a:r>
                      <a:r>
                        <a:rPr lang="ja-JP" sz="105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】</a:t>
                      </a:r>
                      <a:r>
                        <a:rPr lang="ru-RU" sz="1050" u="sng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Работа, добавляющая ценность</a:t>
                      </a:r>
                      <a:endParaRPr lang="ru-RU" sz="9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9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194" marR="211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43273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036513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Номер слайда 2"/>
          <p:cNvSpPr>
            <a:spLocks noGrp="1"/>
          </p:cNvSpPr>
          <p:nvPr>
            <p:ph type="sldNum" sz="quarter" idx="10"/>
          </p:nvPr>
        </p:nvSpPr>
        <p:spPr>
          <a:xfrm>
            <a:off x="8316419" y="4840006"/>
            <a:ext cx="720079" cy="273844"/>
          </a:xfrm>
          <a:prstGeom prst="rect">
            <a:avLst/>
          </a:prstGeom>
          <a:noFill/>
          <a:ln>
            <a:noFill/>
          </a:ln>
        </p:spPr>
        <p:txBody>
          <a:bodyPr vert="horz" lIns="68580" tIns="34290" rIns="68580" bIns="34290" rtlCol="0" anchor="ctr"/>
          <a:lstStyle>
            <a:defPPr>
              <a:defRPr lang="ru-RU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3429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685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0287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1714500" algn="l" defTabSz="6858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057400" algn="l" defTabSz="6858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2400300" algn="l" defTabSz="6858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2743200" algn="l" defTabSz="6858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/>
            <a:fld id="{17C70C5E-52D3-4E8C-AE3A-848E6660B203}" type="slidenum">
              <a:rPr lang="ru-RU" smtClean="0"/>
              <a:pPr algn="ctr"/>
              <a:t>6</a:t>
            </a:fld>
            <a:endParaRPr lang="ru-RU" sz="2000" b="1" dirty="0">
              <a:solidFill>
                <a:srgbClr val="003274"/>
              </a:solidFill>
              <a:latin typeface="+mj-lt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466528"/>
              </p:ext>
            </p:extLst>
          </p:nvPr>
        </p:nvGraphicFramePr>
        <p:xfrm>
          <a:off x="512172" y="694726"/>
          <a:ext cx="8164286" cy="4145280"/>
        </p:xfrm>
        <a:graphic>
          <a:graphicData uri="http://schemas.openxmlformats.org/drawingml/2006/table">
            <a:tbl>
              <a:tblPr firstRow="1" firstCol="1" bandRow="1"/>
              <a:tblGrid>
                <a:gridCol w="336935">
                  <a:extLst>
                    <a:ext uri="{9D8B030D-6E8A-4147-A177-3AD203B41FA5}">
                      <a16:colId xmlns:a16="http://schemas.microsoft.com/office/drawing/2014/main" val="4061536000"/>
                    </a:ext>
                  </a:extLst>
                </a:gridCol>
                <a:gridCol w="1877052">
                  <a:extLst>
                    <a:ext uri="{9D8B030D-6E8A-4147-A177-3AD203B41FA5}">
                      <a16:colId xmlns:a16="http://schemas.microsoft.com/office/drawing/2014/main" val="1381808913"/>
                    </a:ext>
                  </a:extLst>
                </a:gridCol>
                <a:gridCol w="5950299">
                  <a:extLst>
                    <a:ext uri="{9D8B030D-6E8A-4147-A177-3AD203B41FA5}">
                      <a16:colId xmlns:a16="http://schemas.microsoft.com/office/drawing/2014/main" val="352480458"/>
                    </a:ext>
                  </a:extLst>
                </a:gridCol>
              </a:tblGrid>
              <a:tr h="14616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2.4</a:t>
                      </a:r>
                    </a:p>
                  </a:txBody>
                  <a:tcPr marL="18884" marR="188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u="non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Потеря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u="non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перепроизводства</a:t>
                      </a:r>
                    </a:p>
                  </a:txBody>
                  <a:tcPr marL="18884" marR="188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Является нарушением главного правила производства «точно вовремя». Потерей перепроизводства называют производство/транспортировку раньше, чем установлено правилом, производство количества изделий больше установленного, а также возникающие вследствие этого запасы.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Из-за перепроизводства оказываются спрятанными несоответствие и доделки, ожидания, возникают лишняя обработка и транспортировка, кроме этого возникает необходимость в увеличении количества транспортных средств, тары и прочего, что в итоге приводит к двойным потерям. Именно поэтому среди всех видов потерь потеря перепроизводства считается главной.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ja-JP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【</a:t>
                      </a:r>
                      <a:r>
                        <a:rPr lang="ru-RU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Связанные термины</a:t>
                      </a:r>
                      <a:r>
                        <a:rPr lang="ja-JP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】</a:t>
                      </a:r>
                      <a:r>
                        <a:rPr lang="ru-RU" sz="1000" u="sng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Потеря</a:t>
                      </a:r>
                      <a:endParaRPr lang="ru-RU" sz="1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18884" marR="188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9579600"/>
                  </a:ext>
                </a:extLst>
              </a:tr>
              <a:tr h="16410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2.5</a:t>
                      </a:r>
                    </a:p>
                  </a:txBody>
                  <a:tcPr marL="18884" marR="188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Потеря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u="none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ожидания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u="none" strike="noStrike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 </a:t>
                      </a:r>
                      <a:endParaRPr lang="ru-RU" sz="1000" u="none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18884" marR="188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Ситуации, когда в процессе стандартизированной работы оператор хочет приступить к следующему по порядку этапу работы, но не может, из-за чего у него возникает не занятое работой время (ожидание). Возникает в случаях, когда данный оператору объем работы укладывается во время, меньшее времени такта, когда время автоматической работы станка длиннее времени цикла, когда происходит вмешательство в ход работ и т.д.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Так же потеря ожидания распространяется на пациентов (клиентов), когда они вынуждены ожидать начала следующего этапа процесса оказания услуги из-за несогласованности времен выполнения операций процесса.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ja-JP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【</a:t>
                      </a:r>
                      <a:r>
                        <a:rPr lang="ru-RU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Связанные термины</a:t>
                      </a:r>
                      <a:r>
                        <a:rPr lang="ja-JP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】</a:t>
                      </a:r>
                      <a:r>
                        <a:rPr lang="ru-RU" sz="1000" u="sng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Потеря</a:t>
                      </a:r>
                      <a:endParaRPr lang="ru-RU" sz="1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18884" marR="188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57955289"/>
                  </a:ext>
                </a:extLst>
              </a:tr>
              <a:tr h="7972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2.6</a:t>
                      </a:r>
                    </a:p>
                  </a:txBody>
                  <a:tcPr marL="18884" marR="188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u="non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Потеря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u="non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транспортировки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000" u="non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884" marR="188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Транспортировка сама по себе не добавляет ценности изделию, однако в данном случае потерей называют перемещения изделия и\или клиента сверх минимально необходимой для производства «точно вовремя» транспортировки, такие как: временное размещение, перекладывание, перемещение с места на место и т.п.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ja-JP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【</a:t>
                      </a: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Связанные термины</a:t>
                      </a:r>
                      <a:r>
                        <a:rPr lang="ja-JP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】</a:t>
                      </a:r>
                      <a:r>
                        <a:rPr lang="ru-RU" sz="1000" u="sng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Потеря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18884" marR="188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78414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699564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Номер слайда 2"/>
          <p:cNvSpPr>
            <a:spLocks noGrp="1"/>
          </p:cNvSpPr>
          <p:nvPr>
            <p:ph type="sldNum" sz="quarter" idx="10"/>
          </p:nvPr>
        </p:nvSpPr>
        <p:spPr>
          <a:xfrm>
            <a:off x="8316419" y="4840006"/>
            <a:ext cx="720079" cy="273844"/>
          </a:xfrm>
          <a:prstGeom prst="rect">
            <a:avLst/>
          </a:prstGeom>
          <a:noFill/>
          <a:ln>
            <a:noFill/>
          </a:ln>
        </p:spPr>
        <p:txBody>
          <a:bodyPr vert="horz" lIns="68580" tIns="34290" rIns="68580" bIns="34290" rtlCol="0" anchor="ctr"/>
          <a:lstStyle>
            <a:defPPr>
              <a:defRPr lang="ru-RU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3429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685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0287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1714500" algn="l" defTabSz="6858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057400" algn="l" defTabSz="6858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2400300" algn="l" defTabSz="6858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2743200" algn="l" defTabSz="6858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/>
            <a:fld id="{17C70C5E-52D3-4E8C-AE3A-848E6660B203}" type="slidenum">
              <a:rPr lang="ru-RU" smtClean="0"/>
              <a:pPr algn="ctr"/>
              <a:t>7</a:t>
            </a:fld>
            <a:endParaRPr lang="ru-RU" sz="2000" b="1" dirty="0">
              <a:solidFill>
                <a:srgbClr val="003274"/>
              </a:solidFill>
              <a:latin typeface="+mj-lt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0844740"/>
              </p:ext>
            </p:extLst>
          </p:nvPr>
        </p:nvGraphicFramePr>
        <p:xfrm>
          <a:off x="642801" y="745986"/>
          <a:ext cx="8033657" cy="4002580"/>
        </p:xfrm>
        <a:graphic>
          <a:graphicData uri="http://schemas.openxmlformats.org/drawingml/2006/table">
            <a:tbl>
              <a:tblPr firstRow="1" firstCol="1" bandRow="1"/>
              <a:tblGrid>
                <a:gridCol w="331543">
                  <a:extLst>
                    <a:ext uri="{9D8B030D-6E8A-4147-A177-3AD203B41FA5}">
                      <a16:colId xmlns:a16="http://schemas.microsoft.com/office/drawing/2014/main" val="2711813367"/>
                    </a:ext>
                  </a:extLst>
                </a:gridCol>
                <a:gridCol w="1768856">
                  <a:extLst>
                    <a:ext uri="{9D8B030D-6E8A-4147-A177-3AD203B41FA5}">
                      <a16:colId xmlns:a16="http://schemas.microsoft.com/office/drawing/2014/main" val="1826303382"/>
                    </a:ext>
                  </a:extLst>
                </a:gridCol>
                <a:gridCol w="5933258">
                  <a:extLst>
                    <a:ext uri="{9D8B030D-6E8A-4147-A177-3AD203B41FA5}">
                      <a16:colId xmlns:a16="http://schemas.microsoft.com/office/drawing/2014/main" val="2114300560"/>
                    </a:ext>
                  </a:extLst>
                </a:gridCol>
              </a:tblGrid>
              <a:tr h="8580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2.7</a:t>
                      </a:r>
                    </a:p>
                  </a:txBody>
                  <a:tcPr marL="20376" marR="20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Потеря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лишних запасов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000" u="non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0376" marR="20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Запасы, которые образовались из-за несовершенств организации производства, транспортировки (заготовки, детали в обработке, готовые изделия). Очень важно уменьшать запасы с помощью улучшений, таких как увеличение частоты транспортировок и т.п.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ja-JP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【</a:t>
                      </a:r>
                      <a:r>
                        <a:rPr lang="ru-RU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Связанные термины</a:t>
                      </a:r>
                      <a:r>
                        <a:rPr lang="ja-JP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】</a:t>
                      </a:r>
                      <a:r>
                        <a:rPr lang="ru-RU" sz="1000" u="sng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Потеря</a:t>
                      </a:r>
                      <a:endParaRPr lang="ru-RU" sz="1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20376" marR="20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5039183"/>
                  </a:ext>
                </a:extLst>
              </a:tr>
              <a:tr h="5806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2.8</a:t>
                      </a:r>
                    </a:p>
                  </a:txBody>
                  <a:tcPr marL="20376" marR="20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Потеря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движений</a:t>
                      </a:r>
                    </a:p>
                  </a:txBody>
                  <a:tcPr marL="20376" marR="20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Потерей движений называются движения человека в процессе производственной деятельности, которые не порождают добавочную стоимость.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ja-JP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【</a:t>
                      </a:r>
                      <a:r>
                        <a:rPr lang="ru-RU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Связанные термины</a:t>
                      </a:r>
                      <a:r>
                        <a:rPr lang="ja-JP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】</a:t>
                      </a:r>
                      <a:r>
                        <a:rPr lang="ru-RU" sz="1000" u="sng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Потеря</a:t>
                      </a:r>
                      <a:endParaRPr lang="ru-RU" sz="1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20376" marR="20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7288793"/>
                  </a:ext>
                </a:extLst>
              </a:tr>
              <a:tr h="11613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2.9</a:t>
                      </a:r>
                    </a:p>
                  </a:txBody>
                  <a:tcPr marL="20376" marR="20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u="non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Потеря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u="non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переделки/брака</a:t>
                      </a:r>
                      <a:endParaRPr lang="ru-RU" sz="1000" u="non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0376" marR="20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Изготовление несоответствующих изделий, которые приходится утилизировать, а также изделий, которые приходится ремонтировать, чтобы превратить в годные.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Если доделку изделий и настройку узаконить в качестве операции, возникающие потери перестанут ощущаться и улучшений не будет.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Потерей </a:t>
                      </a:r>
                      <a:r>
                        <a:rPr lang="ru-RU" sz="1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переделки/брака </a:t>
                      </a: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является некачественное оказание услуги, постановка неверного диагноза или назначение неправильного </a:t>
                      </a:r>
                      <a:r>
                        <a:rPr lang="ru-RU" sz="1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лечения, внесение неверной информации в ИС </a:t>
                      </a: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 т.д.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ja-JP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【</a:t>
                      </a: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Связанные термины</a:t>
                      </a:r>
                      <a:r>
                        <a:rPr lang="ja-JP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】</a:t>
                      </a:r>
                      <a:r>
                        <a:rPr lang="ru-RU" sz="1000" u="sng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Потеря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0376" marR="20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55698772"/>
                  </a:ext>
                </a:extLst>
              </a:tr>
              <a:tr h="13157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2.10</a:t>
                      </a:r>
                    </a:p>
                  </a:txBody>
                  <a:tcPr marL="20376" marR="20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u="none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Работа, добавляющая ценность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u="none" strike="noStrike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 </a:t>
                      </a:r>
                      <a:endParaRPr lang="ru-RU" sz="1000" u="none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20376" marR="20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Работа, результаты которой повышают ценность изделия или услуги для </a:t>
                      </a:r>
                      <a:r>
                        <a:rPr lang="ru-RU" sz="1000" dirty="0" smtClean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клиента/пациента </a:t>
                      </a: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или внутреннего заказчика. Примерами может служить – </a:t>
                      </a:r>
                      <a:r>
                        <a:rPr lang="ru-RU" sz="1000" dirty="0" smtClean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запись пациента на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прием в МФЦ (талон с датой и временем); поставленный диагноз или назначенное лечение на приеме у врача; выдача результатов оказанной услуги; подготовленный ответ с результатами рассмотрения обращения гражданина и т.д.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.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【</a:t>
                      </a: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Связанные термины</a:t>
                      </a:r>
                      <a:r>
                        <a:rPr lang="ja-JP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】</a:t>
                      </a:r>
                      <a:r>
                        <a:rPr lang="ru-RU" sz="1000" u="sng" dirty="0" smtClean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Потеря</a:t>
                      </a: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20376" marR="20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38693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36367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Номер слайда 2"/>
          <p:cNvSpPr>
            <a:spLocks noGrp="1"/>
          </p:cNvSpPr>
          <p:nvPr>
            <p:ph type="sldNum" sz="quarter" idx="10"/>
          </p:nvPr>
        </p:nvSpPr>
        <p:spPr>
          <a:xfrm>
            <a:off x="8316419" y="4840006"/>
            <a:ext cx="720079" cy="273844"/>
          </a:xfrm>
          <a:prstGeom prst="rect">
            <a:avLst/>
          </a:prstGeom>
          <a:noFill/>
          <a:ln>
            <a:noFill/>
          </a:ln>
        </p:spPr>
        <p:txBody>
          <a:bodyPr vert="horz" lIns="68580" tIns="34290" rIns="68580" bIns="34290" rtlCol="0" anchor="ctr"/>
          <a:lstStyle>
            <a:defPPr>
              <a:defRPr lang="ru-RU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3429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685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0287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1714500" algn="l" defTabSz="6858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057400" algn="l" defTabSz="6858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2400300" algn="l" defTabSz="6858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2743200" algn="l" defTabSz="6858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/>
            <a:fld id="{17C70C5E-52D3-4E8C-AE3A-848E6660B203}" type="slidenum">
              <a:rPr lang="ru-RU" smtClean="0"/>
              <a:pPr algn="ctr"/>
              <a:t>8</a:t>
            </a:fld>
            <a:endParaRPr lang="ru-RU" sz="2000" b="1" dirty="0">
              <a:solidFill>
                <a:srgbClr val="003274"/>
              </a:solidFill>
              <a:latin typeface="+mj-lt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5011621"/>
              </p:ext>
            </p:extLst>
          </p:nvPr>
        </p:nvGraphicFramePr>
        <p:xfrm>
          <a:off x="550507" y="737119"/>
          <a:ext cx="8108302" cy="4132899"/>
        </p:xfrm>
        <a:graphic>
          <a:graphicData uri="http://schemas.openxmlformats.org/drawingml/2006/table">
            <a:tbl>
              <a:tblPr firstRow="1" firstCol="1" bandRow="1"/>
              <a:tblGrid>
                <a:gridCol w="334625">
                  <a:extLst>
                    <a:ext uri="{9D8B030D-6E8A-4147-A177-3AD203B41FA5}">
                      <a16:colId xmlns:a16="http://schemas.microsoft.com/office/drawing/2014/main" val="2294331893"/>
                    </a:ext>
                  </a:extLst>
                </a:gridCol>
                <a:gridCol w="1864180">
                  <a:extLst>
                    <a:ext uri="{9D8B030D-6E8A-4147-A177-3AD203B41FA5}">
                      <a16:colId xmlns:a16="http://schemas.microsoft.com/office/drawing/2014/main" val="3948737620"/>
                    </a:ext>
                  </a:extLst>
                </a:gridCol>
                <a:gridCol w="5909497">
                  <a:extLst>
                    <a:ext uri="{9D8B030D-6E8A-4147-A177-3AD203B41FA5}">
                      <a16:colId xmlns:a16="http://schemas.microsoft.com/office/drawing/2014/main" val="3496347682"/>
                    </a:ext>
                  </a:extLst>
                </a:gridCol>
              </a:tblGrid>
              <a:tr h="15394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2.11</a:t>
                      </a:r>
                    </a:p>
                  </a:txBody>
                  <a:tcPr marL="18231" marR="182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Улучшение </a:t>
                      </a:r>
                    </a:p>
                  </a:txBody>
                  <a:tcPr marL="18231" marR="182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Улучшение представляет собой последовательную деятельность, когда найденные чрезмерная нагрузка, потери, неравномерность безотлагательно устраняются одна за другой или одновременно по возможности с минимальными затратами. При оптимизации работы человека в приоритет нужно ставить не усовершенствование работы оборудования, а улучшение выполняемой работы. Улучшение не является задачей выделенных специалистов, а осуществляется всеми сотрудниками на своих рабочих местах.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Например: установка держателя с пустыми </a:t>
                      </a:r>
                      <a:r>
                        <a:rPr lang="ru-RU" sz="10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вакутейнерами</a:t>
                      </a: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так, чтобы их можно было достать не вставая; установка сигнального табло у кабинета, чтобы не нужно было вставать для приглашения </a:t>
                      </a:r>
                      <a:r>
                        <a:rPr lang="ru-RU" sz="1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клиента/пациента </a:t>
                      </a: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 т.д.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ja-JP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【</a:t>
                      </a: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Связанные термины</a:t>
                      </a:r>
                      <a:r>
                        <a:rPr lang="ja-JP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】</a:t>
                      </a: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П</a:t>
                      </a:r>
                      <a:r>
                        <a:rPr lang="ru-RU" sz="1000" u="sng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отеря, Перегрузка, Неравномерность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18231" marR="182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8401149"/>
                  </a:ext>
                </a:extLst>
              </a:tr>
              <a:tr h="147532">
                <a:tc gridSpan="3"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000" b="1" u="none" dirty="0" smtClean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3. Поток </a:t>
                      </a:r>
                      <a:r>
                        <a:rPr lang="ru-RU" sz="1000" b="1" u="none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создания ценности</a:t>
                      </a:r>
                      <a:endParaRPr lang="ru-RU" sz="1000" u="none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18231" marR="182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0257099"/>
                  </a:ext>
                </a:extLst>
              </a:tr>
              <a:tr h="4425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3.1</a:t>
                      </a:r>
                    </a:p>
                  </a:txBody>
                  <a:tcPr marL="18231" marR="182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u="none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Выпрямление потока</a:t>
                      </a:r>
                    </a:p>
                  </a:txBody>
                  <a:tcPr marL="18231" marR="182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Создание производственной линии, где между потоками групп изделий, проходящими через несколько операций, нет слияний и разделений.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18231" marR="182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6621284"/>
                  </a:ext>
                </a:extLst>
              </a:tr>
              <a:tr h="7376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3.2</a:t>
                      </a:r>
                    </a:p>
                  </a:txBody>
                  <a:tcPr marL="18231" marR="182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u="none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Коэффициент загрузки оборудования</a:t>
                      </a:r>
                    </a:p>
                  </a:txBody>
                  <a:tcPr marL="18231" marR="182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Отношение потребности в изделиях к мощности оборудования с условием, что это оборудование работает в урочное время на полную мощность для обработки необходимого последующему процессу количества изделий.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【</a:t>
                      </a: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Связанные термины</a:t>
                      </a:r>
                      <a:r>
                        <a:rPr lang="ja-JP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】</a:t>
                      </a:r>
                      <a:r>
                        <a:rPr lang="ru-RU" sz="1000" u="sng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Коэффициент эксплуатационной </a:t>
                      </a:r>
                      <a:r>
                        <a:rPr lang="ru-RU" sz="1000" u="sng" dirty="0" smtClean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готовности</a:t>
                      </a: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18231" marR="182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194419"/>
                  </a:ext>
                </a:extLst>
              </a:tr>
              <a:tr h="10327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3.3</a:t>
                      </a:r>
                    </a:p>
                  </a:txBody>
                  <a:tcPr marL="18231" marR="182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u="none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Коэффициент эксплуатационной готовности (КЭГ)</a:t>
                      </a:r>
                    </a:p>
                  </a:txBody>
                  <a:tcPr marL="18231" marR="182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Отношение времени, в течение которого оборудование работает в штатном режиме, ко времени, в течение которого необходимо эксплуатировать оборудование.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Этот параметр отражает надежность оборудования, в том числе благодаря и его техническому обслуживанию, идеалом является 100% эксплуатационной готовности станка. </a:t>
                      </a:r>
                      <a:br>
                        <a:rPr lang="ru-RU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</a:br>
                      <a:r>
                        <a:rPr lang="ja-JP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【</a:t>
                      </a: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Связанные термины</a:t>
                      </a:r>
                      <a:r>
                        <a:rPr lang="ja-JP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】</a:t>
                      </a:r>
                      <a:r>
                        <a:rPr lang="ru-RU" sz="1000" u="sng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Коэффициент загрузки </a:t>
                      </a:r>
                      <a:r>
                        <a:rPr lang="ru-RU" sz="1000" u="sng" dirty="0" smtClean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оборудования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18231" marR="182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571353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945427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Номер слайда 2"/>
          <p:cNvSpPr>
            <a:spLocks noGrp="1"/>
          </p:cNvSpPr>
          <p:nvPr>
            <p:ph type="sldNum" sz="quarter" idx="10"/>
          </p:nvPr>
        </p:nvSpPr>
        <p:spPr>
          <a:xfrm>
            <a:off x="8316419" y="4840006"/>
            <a:ext cx="720079" cy="273844"/>
          </a:xfrm>
          <a:prstGeom prst="rect">
            <a:avLst/>
          </a:prstGeom>
          <a:noFill/>
          <a:ln>
            <a:noFill/>
          </a:ln>
        </p:spPr>
        <p:txBody>
          <a:bodyPr vert="horz" lIns="68580" tIns="34290" rIns="68580" bIns="34290" rtlCol="0" anchor="ctr"/>
          <a:lstStyle>
            <a:defPPr>
              <a:defRPr lang="ru-RU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3429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685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0287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1714500" algn="l" defTabSz="6858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057400" algn="l" defTabSz="6858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2400300" algn="l" defTabSz="6858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2743200" algn="l" defTabSz="6858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/>
            <a:fld id="{17C70C5E-52D3-4E8C-AE3A-848E6660B203}" type="slidenum">
              <a:rPr lang="ru-RU" smtClean="0"/>
              <a:pPr algn="ctr"/>
              <a:t>9</a:t>
            </a:fld>
            <a:endParaRPr lang="ru-RU" sz="2000" b="1" dirty="0">
              <a:solidFill>
                <a:srgbClr val="003274"/>
              </a:solidFill>
              <a:latin typeface="+mj-lt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5661820"/>
              </p:ext>
            </p:extLst>
          </p:nvPr>
        </p:nvGraphicFramePr>
        <p:xfrm>
          <a:off x="597159" y="765111"/>
          <a:ext cx="8061648" cy="4132861"/>
        </p:xfrm>
        <a:graphic>
          <a:graphicData uri="http://schemas.openxmlformats.org/drawingml/2006/table">
            <a:tbl>
              <a:tblPr firstRow="1" firstCol="1" bandRow="1"/>
              <a:tblGrid>
                <a:gridCol w="332698">
                  <a:extLst>
                    <a:ext uri="{9D8B030D-6E8A-4147-A177-3AD203B41FA5}">
                      <a16:colId xmlns:a16="http://schemas.microsoft.com/office/drawing/2014/main" val="3576054902"/>
                    </a:ext>
                  </a:extLst>
                </a:gridCol>
                <a:gridCol w="1853455">
                  <a:extLst>
                    <a:ext uri="{9D8B030D-6E8A-4147-A177-3AD203B41FA5}">
                      <a16:colId xmlns:a16="http://schemas.microsoft.com/office/drawing/2014/main" val="2883759875"/>
                    </a:ext>
                  </a:extLst>
                </a:gridCol>
                <a:gridCol w="5875495">
                  <a:extLst>
                    <a:ext uri="{9D8B030D-6E8A-4147-A177-3AD203B41FA5}">
                      <a16:colId xmlns:a16="http://schemas.microsoft.com/office/drawing/2014/main" val="3550899777"/>
                    </a:ext>
                  </a:extLst>
                </a:gridCol>
              </a:tblGrid>
              <a:tr h="11848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3.4</a:t>
                      </a:r>
                    </a:p>
                  </a:txBody>
                  <a:tcPr marL="17850" marR="178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u="none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Операция</a:t>
                      </a:r>
                    </a:p>
                  </a:txBody>
                  <a:tcPr marL="17850" marR="178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Операция - действие или последовательность действий, которые являются составной частью процесса и могут рассматриваться как одна составляющая часть процесса. Например: в процессе забора биоматериалов операцией может быть регистрация пациента в журнале, наклейка </a:t>
                      </a:r>
                      <a:r>
                        <a:rPr lang="ru-RU" sz="1000" dirty="0" err="1" smtClean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штрихкодовых</a:t>
                      </a:r>
                      <a:r>
                        <a:rPr lang="ru-RU" sz="1000" dirty="0" smtClean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 этикеток на </a:t>
                      </a:r>
                      <a:r>
                        <a:rPr lang="ru-RU" sz="1000" dirty="0" err="1" smtClean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вакутейнер</a:t>
                      </a:r>
                      <a:r>
                        <a:rPr lang="ru-RU" sz="1000" dirty="0" smtClean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, забор крови в </a:t>
                      </a:r>
                      <a:r>
                        <a:rPr lang="ru-RU" sz="1000" dirty="0" err="1" smtClean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вакутейнер</a:t>
                      </a:r>
                      <a:r>
                        <a:rPr lang="ru-RU" sz="1000" dirty="0" smtClean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, смена перчаток и мытье рук; в процессе оказания </a:t>
                      </a:r>
                      <a:r>
                        <a:rPr lang="ru-RU" sz="1000" dirty="0" err="1" smtClean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госуслуги</a:t>
                      </a:r>
                      <a:r>
                        <a:rPr lang="ru-RU" sz="1000" dirty="0" smtClean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 - прием документов у клиента, заполнение необходимых форм, фотографирование клиента, распечатка документов.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17850" marR="178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8388411"/>
                  </a:ext>
                </a:extLst>
              </a:tr>
              <a:tr h="6971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3.5</a:t>
                      </a:r>
                    </a:p>
                  </a:txBody>
                  <a:tcPr marL="17850" marR="178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u="none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Поток единичных изделий </a:t>
                      </a:r>
                    </a:p>
                  </a:txBody>
                  <a:tcPr marL="17850" marR="178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Способ работы, при котором изделия, двигаясь по </a:t>
                      </a:r>
                      <a:r>
                        <a:rPr lang="ru-RU" sz="1000" dirty="0" smtClean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операциям </a:t>
                      </a: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по порядку, обрабатываются, собираются и передаются на следующую операцию по </a:t>
                      </a:r>
                      <a:r>
                        <a:rPr lang="ru-RU" sz="1000" dirty="0" smtClean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одному. </a:t>
                      </a: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/>
                      </a:r>
                      <a:br>
                        <a:rPr lang="ru-RU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</a:br>
                      <a:r>
                        <a:rPr lang="ja-JP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【</a:t>
                      </a: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Связанные термины</a:t>
                      </a:r>
                      <a:r>
                        <a:rPr lang="ja-JP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】</a:t>
                      </a:r>
                      <a:r>
                        <a:rPr lang="ru-RU" sz="1000" u="sng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Создание непрерывного потока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17850" marR="178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7757752"/>
                  </a:ext>
                </a:extLst>
              </a:tr>
              <a:tr h="13562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3.6</a:t>
                      </a:r>
                    </a:p>
                  </a:txBody>
                  <a:tcPr marL="17850" marR="178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u="none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Поток создания ценности </a:t>
                      </a:r>
                    </a:p>
                  </a:txBody>
                  <a:tcPr marL="17850" marR="178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Деятельность, направленная на создание ценности для </a:t>
                      </a:r>
                      <a:r>
                        <a:rPr lang="ru-RU" sz="1000" dirty="0" smtClean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потребителя, </a:t>
                      </a: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которая реализуется при помощи системы взаимосвязанных процессов/операций. Результаты деятельности процессов/операций как материальные, так и нематериальные, передаваемые от одного процесса/операции к другому, создают поток ценности. Данные потоки характеризуются скоростью, непрерывностью, равномерностью, а также сопровождаются различными видами потерь. В бережливом производстве стремятся увеличить скорость потока создания ценности, обеспечить его непрерывность, равномерность и устранить потери.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 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17850" marR="178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68899422"/>
                  </a:ext>
                </a:extLst>
              </a:tr>
              <a:tr h="8366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3.7</a:t>
                      </a:r>
                    </a:p>
                  </a:txBody>
                  <a:tcPr marL="17850" marR="178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u="none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Создание непрерывного потока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u="none" strike="noStrike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 </a:t>
                      </a:r>
                      <a:endParaRPr lang="ru-RU" sz="1000" u="none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17850" marR="178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Один из основных принципов производства «точно вовремя» - устранение задержек изделий на операциях и между операциями. Стремление к реализации потока единичных изделий за счет создания простого потока, выстраивания оборудования в порядке выполнения операций и т.д.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【</a:t>
                      </a: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Связанные термины</a:t>
                      </a:r>
                      <a:r>
                        <a:rPr lang="ja-JP" sz="1000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】</a:t>
                      </a:r>
                      <a:r>
                        <a:rPr lang="ru-RU" sz="1000" u="sng" dirty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Поток единичных </a:t>
                      </a:r>
                      <a:r>
                        <a:rPr lang="ru-RU" sz="1000" u="sng" dirty="0" smtClean="0"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изделий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17850" marR="178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21103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18696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итульный слайд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_16x9_white_template" id="{815E4B3B-8E01-5242-B9F1-F7029D6381FB}" vid="{541B8C7B-4633-2E45-B746-A05B8E1543F8}"/>
    </a:ext>
  </a:extLst>
</a:theme>
</file>

<file path=ppt/theme/theme10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Перебивочный слайд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_16x9_white_template" id="{815E4B3B-8E01-5242-B9F1-F7029D6381FB}" vid="{6BE6B458-93C6-814D-A81B-47849E6A55A1}"/>
    </a:ext>
  </a:extLst>
</a:theme>
</file>

<file path=ppt/theme/theme3.xml><?xml version="1.0" encoding="utf-8"?>
<a:theme xmlns:a="http://schemas.openxmlformats.org/drawingml/2006/main" name="Текст картинка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_16x9_white_template" id="{815E4B3B-8E01-5242-B9F1-F7029D6381FB}" vid="{7389C019-FE70-D24D-871A-DAD941594136}"/>
    </a:ext>
  </a:extLst>
</a:theme>
</file>

<file path=ppt/theme/theme4.xml><?xml version="1.0" encoding="utf-8"?>
<a:theme xmlns:a="http://schemas.openxmlformats.org/drawingml/2006/main" name="Текст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_16x9_white_template" id="{815E4B3B-8E01-5242-B9F1-F7029D6381FB}" vid="{7389C019-FE70-D24D-871A-DAD941594136}"/>
    </a:ext>
  </a:extLst>
</a:theme>
</file>

<file path=ppt/theme/theme5.xml><?xml version="1.0" encoding="utf-8"?>
<a:theme xmlns:a="http://schemas.openxmlformats.org/drawingml/2006/main" name="Диаграммы">
  <a:themeElements>
    <a:clrScheme name="тема для слайдов с диаграммами">
      <a:dk1>
        <a:srgbClr val="414042"/>
      </a:dk1>
      <a:lt1>
        <a:sysClr val="window" lastClr="FFFFFF"/>
      </a:lt1>
      <a:dk2>
        <a:srgbClr val="FFFFFF"/>
      </a:dk2>
      <a:lt2>
        <a:srgbClr val="FFFFFF"/>
      </a:lt2>
      <a:accent1>
        <a:srgbClr val="293D6D"/>
      </a:accent1>
      <a:accent2>
        <a:srgbClr val="456EA9"/>
      </a:accent2>
      <a:accent3>
        <a:srgbClr val="68B0E0"/>
      </a:accent3>
      <a:accent4>
        <a:srgbClr val="ACC44D"/>
      </a:accent4>
      <a:accent5>
        <a:srgbClr val="4C9D8D"/>
      </a:accent5>
      <a:accent6>
        <a:srgbClr val="7F7F7F"/>
      </a:accent6>
      <a:hlink>
        <a:srgbClr val="414042"/>
      </a:hlink>
      <a:folHlink>
        <a:srgbClr val="41404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_16x9_white_template" id="{815E4B3B-8E01-5242-B9F1-F7029D6381FB}" vid="{7389C019-FE70-D24D-871A-DAD941594136}"/>
    </a:ext>
  </a:extLst>
</a:theme>
</file>

<file path=ppt/theme/theme6.xml><?xml version="1.0" encoding="utf-8"?>
<a:theme xmlns:a="http://schemas.openxmlformats.org/drawingml/2006/main" name="Текст диаграмма">
  <a:themeElements>
    <a:clrScheme name="тема для слайдов текст-диаграмма">
      <a:dk1>
        <a:srgbClr val="414042"/>
      </a:dk1>
      <a:lt1>
        <a:sysClr val="window" lastClr="FFFFFF"/>
      </a:lt1>
      <a:dk2>
        <a:srgbClr val="FFFFFF"/>
      </a:dk2>
      <a:lt2>
        <a:srgbClr val="FFFFFF"/>
      </a:lt2>
      <a:accent1>
        <a:srgbClr val="EBA444"/>
      </a:accent1>
      <a:accent2>
        <a:srgbClr val="F06942"/>
      </a:accent2>
      <a:accent3>
        <a:srgbClr val="AD5483"/>
      </a:accent3>
      <a:accent4>
        <a:srgbClr val="456EA9"/>
      </a:accent4>
      <a:accent5>
        <a:srgbClr val="68B0E0"/>
      </a:accent5>
      <a:accent6>
        <a:srgbClr val="259789"/>
      </a:accent6>
      <a:hlink>
        <a:srgbClr val="414042"/>
      </a:hlink>
      <a:folHlink>
        <a:srgbClr val="41404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_16x9_white_template" id="{815E4B3B-8E01-5242-B9F1-F7029D6381FB}" vid="{7389C019-FE70-D24D-871A-DAD941594136}"/>
    </a:ext>
  </a:extLst>
</a:theme>
</file>

<file path=ppt/theme/theme7.xml><?xml version="1.0" encoding="utf-8"?>
<a:theme xmlns:a="http://schemas.openxmlformats.org/drawingml/2006/main" name="Заключительный слайд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00DAE905-2894-9645-87E8-4A089C61D1E7}" vid="{BB001172-481D-5B4F-A54A-4F845D4C8301}"/>
    </a:ext>
  </a:extLst>
</a:theme>
</file>

<file path=ppt/theme/theme8.xml><?xml version="1.0" encoding="utf-8"?>
<a:theme xmlns:a="http://schemas.openxmlformats.org/drawingml/2006/main" name="b-default">
  <a:themeElements>
    <a:clrScheme name="b-default 7">
      <a:dk1>
        <a:srgbClr val="414142"/>
      </a:dk1>
      <a:lt1>
        <a:srgbClr val="FFFFFF"/>
      </a:lt1>
      <a:dk2>
        <a:srgbClr val="003274"/>
      </a:dk2>
      <a:lt2>
        <a:srgbClr val="808080"/>
      </a:lt2>
      <a:accent1>
        <a:srgbClr val="F37D07"/>
      </a:accent1>
      <a:accent2>
        <a:srgbClr val="4596D1"/>
      </a:accent2>
      <a:accent3>
        <a:srgbClr val="FFFFFF"/>
      </a:accent3>
      <a:accent4>
        <a:srgbClr val="363637"/>
      </a:accent4>
      <a:accent5>
        <a:srgbClr val="F8BFAA"/>
      </a:accent5>
      <a:accent6>
        <a:srgbClr val="3E87BD"/>
      </a:accent6>
      <a:hlink>
        <a:srgbClr val="003274"/>
      </a:hlink>
      <a:folHlink>
        <a:srgbClr val="025EA1"/>
      </a:folHlink>
    </a:clrScheme>
    <a:fontScheme name="b-defaul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-defaul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0594C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default 2">
        <a:dk1>
          <a:srgbClr val="414142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363637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0594C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default 3">
        <a:dk1>
          <a:srgbClr val="414142"/>
        </a:dk1>
        <a:lt1>
          <a:srgbClr val="FFFFFF"/>
        </a:lt1>
        <a:dk2>
          <a:srgbClr val="FFFFFF"/>
        </a:dk2>
        <a:lt2>
          <a:srgbClr val="808080"/>
        </a:lt2>
        <a:accent1>
          <a:srgbClr val="4595D1"/>
        </a:accent1>
        <a:accent2>
          <a:srgbClr val="003274"/>
        </a:accent2>
        <a:accent3>
          <a:srgbClr val="FFFFFF"/>
        </a:accent3>
        <a:accent4>
          <a:srgbClr val="363637"/>
        </a:accent4>
        <a:accent5>
          <a:srgbClr val="B0C8E5"/>
        </a:accent5>
        <a:accent6>
          <a:srgbClr val="002C68"/>
        </a:accent6>
        <a:hlink>
          <a:srgbClr val="045FA3"/>
        </a:hlink>
        <a:folHlink>
          <a:srgbClr val="6CAED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default 4">
        <a:dk1>
          <a:srgbClr val="414142"/>
        </a:dk1>
        <a:lt1>
          <a:srgbClr val="FFFFFF"/>
        </a:lt1>
        <a:dk2>
          <a:srgbClr val="FFFFFF"/>
        </a:dk2>
        <a:lt2>
          <a:srgbClr val="808080"/>
        </a:lt2>
        <a:accent1>
          <a:srgbClr val="4596D1"/>
        </a:accent1>
        <a:accent2>
          <a:srgbClr val="003274"/>
        </a:accent2>
        <a:accent3>
          <a:srgbClr val="FFFFFF"/>
        </a:accent3>
        <a:accent4>
          <a:srgbClr val="363637"/>
        </a:accent4>
        <a:accent5>
          <a:srgbClr val="B0C9E5"/>
        </a:accent5>
        <a:accent6>
          <a:srgbClr val="002C68"/>
        </a:accent6>
        <a:hlink>
          <a:srgbClr val="025EA1"/>
        </a:hlink>
        <a:folHlink>
          <a:srgbClr val="6CAED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default 5">
        <a:dk1>
          <a:srgbClr val="414142"/>
        </a:dk1>
        <a:lt1>
          <a:srgbClr val="FFFFFF"/>
        </a:lt1>
        <a:dk2>
          <a:srgbClr val="FFFFFF"/>
        </a:dk2>
        <a:lt2>
          <a:srgbClr val="808080"/>
        </a:lt2>
        <a:accent1>
          <a:srgbClr val="FF6600"/>
        </a:accent1>
        <a:accent2>
          <a:srgbClr val="4596D1"/>
        </a:accent2>
        <a:accent3>
          <a:srgbClr val="FFFFFF"/>
        </a:accent3>
        <a:accent4>
          <a:srgbClr val="363637"/>
        </a:accent4>
        <a:accent5>
          <a:srgbClr val="FFB8AA"/>
        </a:accent5>
        <a:accent6>
          <a:srgbClr val="3E87BD"/>
        </a:accent6>
        <a:hlink>
          <a:srgbClr val="003274"/>
        </a:hlink>
        <a:folHlink>
          <a:srgbClr val="025EA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default 6">
        <a:dk1>
          <a:srgbClr val="414142"/>
        </a:dk1>
        <a:lt1>
          <a:srgbClr val="FFFFFF"/>
        </a:lt1>
        <a:dk2>
          <a:srgbClr val="003274"/>
        </a:dk2>
        <a:lt2>
          <a:srgbClr val="808080"/>
        </a:lt2>
        <a:accent1>
          <a:srgbClr val="FF6600"/>
        </a:accent1>
        <a:accent2>
          <a:srgbClr val="4596D1"/>
        </a:accent2>
        <a:accent3>
          <a:srgbClr val="FFFFFF"/>
        </a:accent3>
        <a:accent4>
          <a:srgbClr val="363637"/>
        </a:accent4>
        <a:accent5>
          <a:srgbClr val="FFB8AA"/>
        </a:accent5>
        <a:accent6>
          <a:srgbClr val="3E87BD"/>
        </a:accent6>
        <a:hlink>
          <a:srgbClr val="003274"/>
        </a:hlink>
        <a:folHlink>
          <a:srgbClr val="025EA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default 7">
        <a:dk1>
          <a:srgbClr val="414142"/>
        </a:dk1>
        <a:lt1>
          <a:srgbClr val="FFFFFF"/>
        </a:lt1>
        <a:dk2>
          <a:srgbClr val="003274"/>
        </a:dk2>
        <a:lt2>
          <a:srgbClr val="808080"/>
        </a:lt2>
        <a:accent1>
          <a:srgbClr val="F37D07"/>
        </a:accent1>
        <a:accent2>
          <a:srgbClr val="4596D1"/>
        </a:accent2>
        <a:accent3>
          <a:srgbClr val="FFFFFF"/>
        </a:accent3>
        <a:accent4>
          <a:srgbClr val="363637"/>
        </a:accent4>
        <a:accent5>
          <a:srgbClr val="F8BFAA"/>
        </a:accent5>
        <a:accent6>
          <a:srgbClr val="3E87BD"/>
        </a:accent6>
        <a:hlink>
          <a:srgbClr val="003274"/>
        </a:hlink>
        <a:folHlink>
          <a:srgbClr val="025EA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Presentation_16x9_white_template</Template>
  <TotalTime>1358</TotalTime>
  <Words>2811</Words>
  <Application>Microsoft Office PowerPoint</Application>
  <PresentationFormat>Произвольный</PresentationFormat>
  <Paragraphs>428</Paragraphs>
  <Slides>16</Slides>
  <Notes>15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8</vt:i4>
      </vt:variant>
      <vt:variant>
        <vt:lpstr>Заголовки слайдов</vt:lpstr>
      </vt:variant>
      <vt:variant>
        <vt:i4>16</vt:i4>
      </vt:variant>
    </vt:vector>
  </HeadingPairs>
  <TitlesOfParts>
    <vt:vector size="30" baseType="lpstr">
      <vt:lpstr>Arial</vt:lpstr>
      <vt:lpstr>Calibri</vt:lpstr>
      <vt:lpstr>Calibri Light</vt:lpstr>
      <vt:lpstr>MS Mincho</vt:lpstr>
      <vt:lpstr>Rosatom Light</vt:lpstr>
      <vt:lpstr>Times New Roman</vt:lpstr>
      <vt:lpstr>Титульный слайд</vt:lpstr>
      <vt:lpstr>Перебивочный слайд</vt:lpstr>
      <vt:lpstr>Текст картинка</vt:lpstr>
      <vt:lpstr>Текст</vt:lpstr>
      <vt:lpstr>Диаграммы</vt:lpstr>
      <vt:lpstr>Текст диаграмма</vt:lpstr>
      <vt:lpstr>Заключительный слайд</vt:lpstr>
      <vt:lpstr>b-default</vt:lpstr>
      <vt:lpstr>ПРИМЕНЕНИЕ МЕТОДОВ БЕРЕЖЛИВОГО ПРОИЗВОДСТВА В ПРОЕКТЕ «ЭФФЕКТИВНЫЙ РЕГИОН»  КРАТКИЙ СЛОВАРЬ ТЕРМИНОВ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Анна Хомякова</dc:creator>
  <cp:lastModifiedBy>Admin</cp:lastModifiedBy>
  <cp:revision>166</cp:revision>
  <dcterms:created xsi:type="dcterms:W3CDTF">2019-09-24T12:37:05Z</dcterms:created>
  <dcterms:modified xsi:type="dcterms:W3CDTF">2022-03-10T11:48:14Z</dcterms:modified>
</cp:coreProperties>
</file>