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tags/tag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tags/tag6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tags/tag7.xml" ContentType="application/vnd.openxmlformats-officedocument.presentationml.tags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66.xml" ContentType="application/vnd.openxmlformats-officedocument.presentationml.slideLayout+xml"/>
  <Override PartName="/ppt/theme/theme2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  <p:sldMasterId id="2147483831" r:id="rId8"/>
    <p:sldMasterId id="2147483845" r:id="rId9"/>
    <p:sldMasterId id="2147483854" r:id="rId10"/>
    <p:sldMasterId id="2147483861" r:id="rId11"/>
    <p:sldMasterId id="2147483873" r:id="rId12"/>
    <p:sldMasterId id="2147483880" r:id="rId13"/>
    <p:sldMasterId id="2147483884" r:id="rId14"/>
    <p:sldMasterId id="2147483891" r:id="rId15"/>
    <p:sldMasterId id="2147483898" r:id="rId16"/>
    <p:sldMasterId id="2147483900" r:id="rId17"/>
    <p:sldMasterId id="2147483902" r:id="rId18"/>
    <p:sldMasterId id="2147483904" r:id="rId19"/>
    <p:sldMasterId id="2147483906" r:id="rId20"/>
    <p:sldMasterId id="2147483908" r:id="rId21"/>
  </p:sldMasterIdLst>
  <p:notesMasterIdLst>
    <p:notesMasterId r:id="rId59"/>
  </p:notesMasterIdLst>
  <p:handoutMasterIdLst>
    <p:handoutMasterId r:id="rId60"/>
  </p:handoutMasterIdLst>
  <p:sldIdLst>
    <p:sldId id="963" r:id="rId22"/>
    <p:sldId id="968" r:id="rId23"/>
    <p:sldId id="972" r:id="rId24"/>
    <p:sldId id="969" r:id="rId25"/>
    <p:sldId id="971" r:id="rId26"/>
    <p:sldId id="895" r:id="rId27"/>
    <p:sldId id="966" r:id="rId28"/>
    <p:sldId id="894" r:id="rId29"/>
    <p:sldId id="981" r:id="rId30"/>
    <p:sldId id="899" r:id="rId31"/>
    <p:sldId id="965" r:id="rId32"/>
    <p:sldId id="902" r:id="rId33"/>
    <p:sldId id="905" r:id="rId34"/>
    <p:sldId id="910" r:id="rId35"/>
    <p:sldId id="911" r:id="rId36"/>
    <p:sldId id="915" r:id="rId37"/>
    <p:sldId id="920" r:id="rId38"/>
    <p:sldId id="919" r:id="rId39"/>
    <p:sldId id="918" r:id="rId40"/>
    <p:sldId id="914" r:id="rId41"/>
    <p:sldId id="938" r:id="rId42"/>
    <p:sldId id="937" r:id="rId43"/>
    <p:sldId id="936" r:id="rId44"/>
    <p:sldId id="934" r:id="rId45"/>
    <p:sldId id="945" r:id="rId46"/>
    <p:sldId id="947" r:id="rId47"/>
    <p:sldId id="964" r:id="rId48"/>
    <p:sldId id="949" r:id="rId49"/>
    <p:sldId id="948" r:id="rId50"/>
    <p:sldId id="946" r:id="rId51"/>
    <p:sldId id="961" r:id="rId52"/>
    <p:sldId id="950" r:id="rId53"/>
    <p:sldId id="959" r:id="rId54"/>
    <p:sldId id="952" r:id="rId55"/>
    <p:sldId id="951" r:id="rId56"/>
    <p:sldId id="953" r:id="rId57"/>
    <p:sldId id="955" r:id="rId58"/>
  </p:sldIdLst>
  <p:sldSz cx="9144000" cy="5148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  <p15:guide id="17" pos="2481">
          <p15:clr>
            <a:srgbClr val="A4A3A4"/>
          </p15:clr>
        </p15:guide>
        <p15:guide id="18" pos="2869">
          <p15:clr>
            <a:srgbClr val="A4A3A4"/>
          </p15:clr>
        </p15:guide>
        <p15:guide id="19" pos="3029">
          <p15:clr>
            <a:srgbClr val="A4A3A4"/>
          </p15:clr>
        </p15:guide>
        <p15:guide id="20" pos="3402">
          <p15:clr>
            <a:srgbClr val="A4A3A4"/>
          </p15:clr>
        </p15:guide>
        <p15:guide id="21" pos="3552">
          <p15:clr>
            <a:srgbClr val="A4A3A4"/>
          </p15:clr>
        </p15:guide>
        <p15:guide id="22" pos="3938">
          <p15:clr>
            <a:srgbClr val="A4A3A4"/>
          </p15:clr>
        </p15:guide>
        <p15:guide id="23" pos="4086">
          <p15:clr>
            <a:srgbClr val="A4A3A4"/>
          </p15:clr>
        </p15:guide>
        <p15:guide id="24" pos="4473">
          <p15:clr>
            <a:srgbClr val="A4A3A4"/>
          </p15:clr>
        </p15:guide>
        <p15:guide id="25" pos="4621">
          <p15:clr>
            <a:srgbClr val="A4A3A4"/>
          </p15:clr>
        </p15:guide>
        <p15:guide id="26" pos="5008">
          <p15:clr>
            <a:srgbClr val="A4A3A4"/>
          </p15:clr>
        </p15:guide>
        <p15:guide id="27" pos="5157">
          <p15:clr>
            <a:srgbClr val="A4A3A4"/>
          </p15:clr>
        </p15:guide>
        <p15:guide id="28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333333"/>
    <a:srgbClr val="FFCCCC"/>
    <a:srgbClr val="EBF4FB"/>
    <a:srgbClr val="8BE1FF"/>
    <a:srgbClr val="33CAFF"/>
    <a:srgbClr val="C9F1FF"/>
    <a:srgbClr val="FFE48F"/>
    <a:srgbClr val="CEFCC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333" autoAdjust="0"/>
    <p:restoredTop sz="86419" autoAdjust="0"/>
  </p:normalViewPr>
  <p:slideViewPr>
    <p:cSldViewPr snapToGrid="0">
      <p:cViewPr varScale="1">
        <p:scale>
          <a:sx n="105" d="100"/>
          <a:sy n="105" d="100"/>
        </p:scale>
        <p:origin x="62" y="106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16.08.2022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16.08.2022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17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04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874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78837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7339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9971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3726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01625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0000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53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5245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5318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8309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5684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10963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822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/>
              <a:t>Click to edit Master title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8823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75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5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01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1665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/>
              <a:t>Click to edit Master title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5227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9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0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3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0533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4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6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131267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38206-4828-4678-B9C4-DF1DE1AE3D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79087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47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E09CB-8767-4EAD-A82E-60657922E6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17012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5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8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9D52D-F169-4A34-BDA4-9E63BEFE7F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3261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6B6B-F25B-48C7-9256-EE6F507295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736886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BB71-4F49-44D1-A64D-CB22C0BAC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84977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315D6-AF35-40BB-BE32-39B8CB0D90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39934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9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7324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1A19-BFA0-43D7-AE86-7B169650F6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427468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F1BB8-2647-4425-8163-FBAACE9973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76105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BEC1-99D1-41F5-9882-98BC85521A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0653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5" y="0"/>
            <a:ext cx="6167437" cy="4709707"/>
          </a:xfrm>
        </p:spPr>
        <p:txBody>
          <a:bodyPr vert="eaVert"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1FAC-AEF6-48D4-A4AF-8EA6B9C0A6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58879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/>
              <a:t>Click to edit Master title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515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53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7819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34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1073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4" y="1227"/>
          <a:ext cx="1619" cy="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" y="1227"/>
                        <a:ext cx="1619" cy="1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9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381813"/>
            <a:ext cx="2460610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689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09" y="502191"/>
            <a:ext cx="2164054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689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27" y="3777079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27" y="3982183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3" y="10"/>
            <a:ext cx="9140760" cy="51482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947" tIns="34974" rIns="69947" bIns="34974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2" y="4935485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9" y="2384226"/>
            <a:ext cx="5036083" cy="377155"/>
          </a:xfrm>
          <a:prstGeom prst="rect">
            <a:avLst/>
          </a:prstGeom>
        </p:spPr>
        <p:txBody>
          <a:bodyPr/>
          <a:lstStyle>
            <a:lvl1pPr>
              <a:defRPr sz="2451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9" y="2962014"/>
            <a:ext cx="5036083" cy="165018"/>
          </a:xfrm>
        </p:spPr>
        <p:txBody>
          <a:bodyPr>
            <a:spAutoFit/>
          </a:bodyPr>
          <a:lstStyle>
            <a:lvl1pPr>
              <a:defRPr sz="1072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3466627"/>
            <a:ext cx="5850864" cy="16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45922"/>
            <a:ext cx="9127802" cy="14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731" y="1590974"/>
            <a:ext cx="1255377" cy="6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909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68913" y="4830655"/>
            <a:ext cx="405772" cy="329943"/>
          </a:xfrm>
          <a:prstGeom prst="rect">
            <a:avLst/>
          </a:prstGeom>
        </p:spPr>
        <p:txBody>
          <a:bodyPr wrap="none" lIns="69955" tIns="34979" rIns="69955" bIns="34979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3F385F46-FE36-43E0-8AEF-AC9950742405}" type="slidenum">
              <a:rPr lang="ru-RU" sz="1685" smtClean="0">
                <a:solidFill>
                  <a:srgbClr val="003274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8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12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039092"/>
            <a:ext cx="7772399" cy="2239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7350"/>
            <a:ext cx="6400800" cy="188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71678"/>
            <a:ext cx="2895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A5DA0559-C6E3-43B3-8F32-AFFD152310A9}" type="slidenum">
              <a:rPr lang="ru-RU" sz="1226" smtClean="0">
                <a:solidFill>
                  <a:srgbClr val="000000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22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02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/>
              <a:t>Click to edit Master title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97800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46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15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59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4239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47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/>
              <a:t>Click to edit Master title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65669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3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0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87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69756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0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595" y="842964"/>
            <a:ext cx="6856810" cy="1792287"/>
          </a:xfrm>
          <a:prstGeom prst="rect">
            <a:avLst/>
          </a:prstGeom>
        </p:spPr>
        <p:txBody>
          <a:bodyPr anchor="b"/>
          <a:lstStyle>
            <a:lvl1pPr algn="ctr">
              <a:defRPr sz="599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595" y="2703513"/>
            <a:ext cx="6856810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89" indent="0" algn="ctr">
              <a:buNone/>
              <a:defRPr sz="1998"/>
            </a:lvl2pPr>
            <a:lvl3pPr marL="913577" indent="0" algn="ctr">
              <a:buNone/>
              <a:defRPr sz="1798"/>
            </a:lvl3pPr>
            <a:lvl4pPr marL="1370366" indent="0" algn="ctr">
              <a:buNone/>
              <a:defRPr sz="1599"/>
            </a:lvl4pPr>
            <a:lvl5pPr marL="1827154" indent="0" algn="ctr">
              <a:buNone/>
              <a:defRPr sz="1599"/>
            </a:lvl5pPr>
            <a:lvl6pPr marL="2283943" indent="0" algn="ctr">
              <a:buNone/>
              <a:defRPr sz="1599"/>
            </a:lvl6pPr>
            <a:lvl7pPr marL="2740731" indent="0" algn="ctr">
              <a:buNone/>
              <a:defRPr sz="1599"/>
            </a:lvl7pPr>
            <a:lvl8pPr marL="3197520" indent="0" algn="ctr">
              <a:buNone/>
              <a:defRPr sz="1599"/>
            </a:lvl8pPr>
            <a:lvl9pPr marL="3654308" indent="0" algn="ctr">
              <a:buNone/>
              <a:defRPr sz="1599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46398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686144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1856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932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922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6451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790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4870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741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8551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119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3001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5513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4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72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vmlDrawing" Target="../drawings/vmlDrawing2.v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34.xml"/><Relationship Id="rId9" Type="http://schemas.openxmlformats.org/officeDocument/2006/relationships/oleObject" Target="../embeddings/oleObject2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49.xml"/><Relationship Id="rId7" Type="http://schemas.openxmlformats.org/officeDocument/2006/relationships/vmlDrawing" Target="../drawings/vmlDrawing3.v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50.xml"/><Relationship Id="rId9" Type="http://schemas.openxmlformats.org/officeDocument/2006/relationships/oleObject" Target="../embeddings/oleObject2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5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ags" Target="../tags/tag4.xml"/><Relationship Id="rId5" Type="http://schemas.openxmlformats.org/officeDocument/2006/relationships/vmlDrawing" Target="../drawings/vmlDrawing4.vml"/><Relationship Id="rId10" Type="http://schemas.openxmlformats.org/officeDocument/2006/relationships/image" Target="../media/image14.png"/><Relationship Id="rId4" Type="http://schemas.openxmlformats.org/officeDocument/2006/relationships/theme" Target="../theme/theme13.xml"/><Relationship Id="rId9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7.xml"/><Relationship Id="rId7" Type="http://schemas.openxmlformats.org/officeDocument/2006/relationships/vmlDrawing" Target="../drawings/vmlDrawing6.v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58.xml"/><Relationship Id="rId9" Type="http://schemas.openxmlformats.org/officeDocument/2006/relationships/oleObject" Target="../embeddings/oleObject2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62.xml"/><Relationship Id="rId7" Type="http://schemas.openxmlformats.org/officeDocument/2006/relationships/vmlDrawing" Target="../drawings/vmlDrawing7.v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63.xml"/><Relationship Id="rId9" Type="http://schemas.openxmlformats.org/officeDocument/2006/relationships/oleObject" Target="../embeddings/oleObject5.bin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8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9" r:id="rId4"/>
    <p:sldLayoutId id="2147483860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652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23304E7-F98D-46B0-87E0-874C0070AB7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42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201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05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2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8" r:id="rId4"/>
    <p:sldLayoutId id="2147483879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268021" y="1486358"/>
            <a:ext cx="160941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364201" y="3151383"/>
            <a:ext cx="141705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7" y="20671"/>
            <a:ext cx="655629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r>
              <a:rPr lang="ru-RU" sz="1072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1" y="710652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2556"/>
            <a:ext cx="872284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66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6"/>
            <a:ext cx="700257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66326" indent="-466326" defTabSz="684915" fontAlgn="base">
              <a:spcBef>
                <a:spcPct val="0"/>
              </a:spcBef>
              <a:spcAft>
                <a:spcPct val="0"/>
              </a:spcAft>
              <a:tabLst>
                <a:tab pos="468754" algn="l"/>
              </a:tabLst>
            </a:pPr>
            <a:r>
              <a:rPr lang="ru-RU" sz="766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2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323" y="31869"/>
            <a:ext cx="905490" cy="6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89333"/>
            <a:ext cx="1022738" cy="55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</p:sldLayoutIdLst>
  <p:hf sldNum="0" hdr="0" ftr="0" dt="0"/>
  <p:txStyles>
    <p:titleStyle>
      <a:lvl1pPr algn="l" defTabSz="684915" rtl="0" eaLnBrk="1" fontAlgn="base" hangingPunct="1">
        <a:spcBef>
          <a:spcPct val="0"/>
        </a:spcBef>
        <a:spcAft>
          <a:spcPct val="0"/>
        </a:spcAft>
        <a:tabLst>
          <a:tab pos="273238" algn="l"/>
        </a:tabLst>
        <a:defRPr sz="1455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2pPr>
      <a:lvl3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3pPr>
      <a:lvl4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4pPr>
      <a:lvl5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5pPr>
      <a:lvl6pPr marL="349740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6pPr>
      <a:lvl7pPr marL="699491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7pPr>
      <a:lvl8pPr marL="104923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8pPr>
      <a:lvl9pPr marL="139897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48156" indent="-14694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49740" indent="-200375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69971" indent="-11901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1pPr>
      <a:lvl2pPr marL="34974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2pPr>
      <a:lvl3pPr marL="69949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3pPr>
      <a:lvl4pPr marL="104923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4pPr>
      <a:lvl5pPr marL="139897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5pPr>
      <a:lvl6pPr marL="1748723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6pPr>
      <a:lvl7pPr marL="2098468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7pPr>
      <a:lvl8pPr marL="244821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8pPr>
      <a:lvl9pPr marL="279795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9" r:id="rId4"/>
    <p:sldLayoutId id="2147483890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6" r:id="rId4"/>
    <p:sldLayoutId id="2147483897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40377" y="361207"/>
            <a:ext cx="725904" cy="3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2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08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21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0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15283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01" y="445886"/>
            <a:ext cx="1542358" cy="70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hf sldNum="0" hdr="0" ftr="0" dt="0"/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3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1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4" r:id="rId2"/>
    <p:sldLayoutId id="214748382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3" r:id="rId2"/>
    <p:sldLayoutId id="2147483922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7" r:id="rId3"/>
    <p:sldLayoutId id="2147483828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5" r:id="rId2"/>
    <p:sldLayoutId id="214748382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3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>
                <a:solidFill>
                  <a:srgbClr val="000000"/>
                </a:solidFill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50" r:id="rId4"/>
    <p:sldLayoutId id="2147483852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microsoft.com/office/2007/relationships/hdphoto" Target="../media/hdphoto7.wdp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microsoft.com/office/2007/relationships/hdphoto" Target="../media/hdphoto9.wdp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0CD99AE-1957-436F-910B-C67DAAD387EA}"/>
              </a:ext>
            </a:extLst>
          </p:cNvPr>
          <p:cNvSpPr txBox="1">
            <a:spLocks noChangeArrowheads="1"/>
          </p:cNvSpPr>
          <p:nvPr/>
        </p:nvSpPr>
        <p:spPr>
          <a:xfrm>
            <a:off x="4082180" y="4586872"/>
            <a:ext cx="2741094" cy="3071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R="0" indent="0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3455">
              <a:spcAft>
                <a:spcPts val="599"/>
              </a:spcAft>
            </a:pPr>
            <a:r>
              <a:rPr lang="ru-RU" altLang="ru-RU" sz="1400" b="0" dirty="0">
                <a:solidFill>
                  <a:schemeClr val="tx1"/>
                </a:solidFill>
              </a:rPr>
              <a:t>2022 г.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97636" y="1833743"/>
            <a:ext cx="6969089" cy="975612"/>
          </a:xfrm>
          <a:prstGeom prst="rect">
            <a:avLst/>
          </a:prstGeom>
        </p:spPr>
        <p:txBody>
          <a:bodyPr anchor="b"/>
          <a:lstStyle>
            <a:lvl1pPr algn="ctr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kern="0" dirty="0">
                <a:solidFill>
                  <a:srgbClr val="002960"/>
                </a:solidFill>
              </a:rPr>
              <a:t>2М Реализация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25676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879699" y="38190"/>
            <a:ext cx="4592191" cy="24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698835"/>
            <a:r>
              <a:rPr lang="ru-RU" altLang="ru-RU" sz="160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Открытие и подготовка проекта</a:t>
            </a:r>
            <a:endParaRPr lang="ru-RU" altLang="ru-RU" sz="1600" kern="0" dirty="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058228" y="77954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en-US" sz="901" b="1" kern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901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4"/>
          <p:cNvSpPr txBox="1">
            <a:spLocks/>
          </p:cNvSpPr>
          <p:nvPr/>
        </p:nvSpPr>
        <p:spPr>
          <a:xfrm>
            <a:off x="1244785" y="48117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797577" y="672631"/>
            <a:ext cx="7424915" cy="4178909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5" name="Oval 24"/>
          <p:cNvSpPr>
            <a:spLocks noChangeAspect="1" noChangeArrowheads="1"/>
          </p:cNvSpPr>
          <p:nvPr/>
        </p:nvSpPr>
        <p:spPr bwMode="auto">
          <a:xfrm>
            <a:off x="1058228" y="379130"/>
            <a:ext cx="187514" cy="187503"/>
          </a:xfrm>
          <a:prstGeom prst="ellips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212121"/>
                </a:solidFill>
                <a:latin typeface="Arial"/>
                <a:cs typeface="Arial" pitchFamily="34" charset="0"/>
              </a:rPr>
              <a:t>1.</a:t>
            </a:r>
            <a:r>
              <a:rPr lang="ru-RU" sz="751" b="1" kern="0" dirty="0">
                <a:solidFill>
                  <a:srgbClr val="212121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6" name="Rectangle 249"/>
          <p:cNvSpPr txBox="1">
            <a:spLocks/>
          </p:cNvSpPr>
          <p:nvPr/>
        </p:nvSpPr>
        <p:spPr>
          <a:xfrm>
            <a:off x="1272654" y="401544"/>
            <a:ext cx="1050644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дорожной карты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978837">
            <a:off x="5462375" y="4181784"/>
            <a:ext cx="792458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Фрагмент</a:t>
            </a:r>
            <a:endParaRPr lang="ru-RU" sz="95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604" y="4751510"/>
            <a:ext cx="7588860" cy="3856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в дорожную карту проекта входят только ключевые события этапов проекта – типовые шаги проекта, не являющиеся мероприятиями по совершенствованию процесса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2F236F-1CE6-4BF8-8AE1-2FF08AB79173}"/>
              </a:ext>
            </a:extLst>
          </p:cNvPr>
          <p:cNvSpPr txBox="1"/>
          <p:nvPr/>
        </p:nvSpPr>
        <p:spPr>
          <a:xfrm>
            <a:off x="2396041" y="334381"/>
            <a:ext cx="5373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Этап необязательный. Разработка дорожной карты по решению организации</a:t>
            </a:r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10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3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879699" y="95940"/>
            <a:ext cx="4592191" cy="24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698835"/>
            <a:r>
              <a:rPr lang="ru-RU" altLang="ru-RU" sz="160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Открытие и подготовка проекта</a:t>
            </a:r>
            <a:endParaRPr lang="ru-RU" altLang="ru-RU" sz="1600" kern="0" dirty="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Oval 24"/>
          <p:cNvSpPr>
            <a:spLocks noChangeAspect="1" noChangeArrowheads="1"/>
          </p:cNvSpPr>
          <p:nvPr/>
        </p:nvSpPr>
        <p:spPr bwMode="auto">
          <a:xfrm>
            <a:off x="1058228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en-US" sz="901" b="1" kern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901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249"/>
          <p:cNvSpPr txBox="1">
            <a:spLocks/>
          </p:cNvSpPr>
          <p:nvPr/>
        </p:nvSpPr>
        <p:spPr>
          <a:xfrm>
            <a:off x="2353154" y="528870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115072" y="464057"/>
            <a:ext cx="4371266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53956" y="807305"/>
            <a:ext cx="684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1400" b="1" dirty="0">
                <a:solidFill>
                  <a:srgbClr val="000000"/>
                </a:solidFill>
                <a:latin typeface="Arial"/>
              </a:rPr>
              <a:t>Информационный стенд проекта (с рабочими материалами)</a:t>
            </a:r>
          </a:p>
        </p:txBody>
      </p:sp>
      <p:sp>
        <p:nvSpPr>
          <p:cNvPr id="12" name="Rectangle 4"/>
          <p:cNvSpPr txBox="1">
            <a:spLocks/>
          </p:cNvSpPr>
          <p:nvPr/>
        </p:nvSpPr>
        <p:spPr>
          <a:xfrm>
            <a:off x="1244785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259" y="3745389"/>
            <a:ext cx="1448193" cy="6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Приказ, карточка,  </a:t>
            </a:r>
            <a:r>
              <a:rPr lang="en-US" sz="953" b="1" dirty="0">
                <a:solidFill>
                  <a:srgbClr val="000000"/>
                </a:solidFill>
                <a:latin typeface="Arial"/>
              </a:rPr>
              <a:t>&lt;</a:t>
            </a:r>
            <a:r>
              <a:rPr lang="ru-RU" sz="953" b="1" dirty="0">
                <a:solidFill>
                  <a:srgbClr val="000000"/>
                </a:solidFill>
                <a:latin typeface="Arial"/>
              </a:rPr>
              <a:t>дорожная карта</a:t>
            </a:r>
            <a:r>
              <a:rPr lang="en-US" sz="953" b="1" dirty="0">
                <a:solidFill>
                  <a:srgbClr val="000000"/>
                </a:solidFill>
                <a:latin typeface="Arial"/>
              </a:rPr>
              <a:t>&gt;</a:t>
            </a:r>
            <a:r>
              <a:rPr lang="ru-RU" sz="953" b="1" dirty="0">
                <a:solidFill>
                  <a:srgbClr val="000000"/>
                </a:solidFill>
                <a:latin typeface="Arial"/>
              </a:rPr>
              <a:t> рабочая группа проекта</a:t>
            </a:r>
          </a:p>
        </p:txBody>
      </p:sp>
      <p:sp>
        <p:nvSpPr>
          <p:cNvPr id="29" name="Rectangle 249"/>
          <p:cNvSpPr txBox="1">
            <a:spLocks/>
          </p:cNvSpPr>
          <p:nvPr/>
        </p:nvSpPr>
        <p:spPr>
          <a:xfrm>
            <a:off x="925713" y="4504039"/>
            <a:ext cx="7588860" cy="293285"/>
          </a:xfrm>
          <a:prstGeom prst="rect">
            <a:avLst/>
          </a:prstGeom>
          <a:solidFill>
            <a:srgbClr val="C9F1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1" indent="0" defTabSz="4902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US" sz="95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95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Для мониторинга выполнения этапов проекта и мероприятий по улучшению процесса для достижения целей.</a:t>
            </a:r>
          </a:p>
          <a:p>
            <a:pPr marL="0" marR="0" lvl="1" indent="0" defTabSz="4902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ru-RU" sz="95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Для визуализации результатов проекта.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5713" y="4851540"/>
            <a:ext cx="7588860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рекомендуется размещать информационный стенд  вблизи рабочих мест улучшаемого процесса (инфо. процесса)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9705" y="1254253"/>
            <a:ext cx="1887641" cy="1597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5" t="3222" r="2977" b="5612"/>
          <a:stretch/>
        </p:blipFill>
        <p:spPr>
          <a:xfrm>
            <a:off x="1600982" y="1107113"/>
            <a:ext cx="5207280" cy="23791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1826" y="1922462"/>
            <a:ext cx="2220222" cy="90735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" y="1081577"/>
            <a:ext cx="1596138" cy="2429831"/>
          </a:xfrm>
          <a:prstGeom prst="roundRect">
            <a:avLst>
              <a:gd name="adj" fmla="val 2771"/>
            </a:avLst>
          </a:prstGeom>
          <a:noFill/>
          <a:ln w="317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925713" y="3435579"/>
            <a:ext cx="951" cy="36975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25" name="Овал 24"/>
          <p:cNvSpPr/>
          <p:nvPr/>
        </p:nvSpPr>
        <p:spPr>
          <a:xfrm>
            <a:off x="814442" y="3208297"/>
            <a:ext cx="227281" cy="22728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07184" y="1081577"/>
            <a:ext cx="5199936" cy="2429831"/>
          </a:xfrm>
          <a:prstGeom prst="roundRect">
            <a:avLst>
              <a:gd name="adj" fmla="val 2282"/>
            </a:avLst>
          </a:prstGeom>
          <a:noFill/>
          <a:ln w="317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456155" y="3435579"/>
            <a:ext cx="951" cy="36975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cxnSp>
        <p:nvCxnSpPr>
          <p:cNvPr id="19" name="Прямая со стрелкой 18"/>
          <p:cNvCxnSpPr/>
          <p:nvPr/>
        </p:nvCxnSpPr>
        <p:spPr>
          <a:xfrm>
            <a:off x="7250499" y="3435579"/>
            <a:ext cx="951" cy="36975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712329" y="3745389"/>
            <a:ext cx="1427348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Карты </a:t>
            </a:r>
            <a:r>
              <a:rPr lang="ru-RU" sz="953" b="1" dirty="0" smtClean="0">
                <a:solidFill>
                  <a:srgbClr val="000000"/>
                </a:solidFill>
                <a:latin typeface="Arial"/>
              </a:rPr>
              <a:t>текущего</a:t>
            </a:r>
            <a:r>
              <a:rPr lang="ru-RU" sz="953" b="1" dirty="0">
                <a:solidFill>
                  <a:srgbClr val="000000"/>
                </a:solidFill>
                <a:latin typeface="Arial"/>
              </a:rPr>
              <a:t>, идеального и целевого состояния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52312" y="3745389"/>
            <a:ext cx="1427348" cy="6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Производственный анализ улучшаемых показателей в виде графиков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86338" y="3745389"/>
            <a:ext cx="1416756" cy="6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План мероприятий </a:t>
            </a:r>
            <a:br>
              <a:rPr lang="ru-RU" sz="953" b="1" dirty="0">
                <a:solidFill>
                  <a:srgbClr val="000000"/>
                </a:solidFill>
                <a:latin typeface="Arial"/>
              </a:rPr>
            </a:br>
            <a:r>
              <a:rPr lang="ru-RU" sz="953" b="1" dirty="0">
                <a:solidFill>
                  <a:srgbClr val="000000"/>
                </a:solidFill>
                <a:latin typeface="Arial"/>
              </a:rPr>
              <a:t>с отметками </a:t>
            </a:r>
            <a:br>
              <a:rPr lang="ru-RU" sz="953" b="1" dirty="0">
                <a:solidFill>
                  <a:srgbClr val="000000"/>
                </a:solidFill>
                <a:latin typeface="Arial"/>
              </a:rPr>
            </a:br>
            <a:r>
              <a:rPr lang="ru-RU" sz="953" b="1" dirty="0">
                <a:solidFill>
                  <a:srgbClr val="000000"/>
                </a:solidFill>
                <a:latin typeface="Arial"/>
              </a:rPr>
              <a:t>статуса </a:t>
            </a:r>
            <a:br>
              <a:rPr lang="ru-RU" sz="953" b="1" dirty="0">
                <a:solidFill>
                  <a:srgbClr val="000000"/>
                </a:solidFill>
                <a:latin typeface="Arial"/>
              </a:rPr>
            </a:br>
            <a:r>
              <a:rPr lang="ru-RU" sz="953" b="1" dirty="0">
                <a:solidFill>
                  <a:srgbClr val="000000"/>
                </a:solidFill>
                <a:latin typeface="Arial"/>
              </a:rPr>
              <a:t>реализации</a:t>
            </a:r>
          </a:p>
        </p:txBody>
      </p:sp>
      <p:sp>
        <p:nvSpPr>
          <p:cNvPr id="26" name="Овал 25"/>
          <p:cNvSpPr/>
          <p:nvPr/>
        </p:nvSpPr>
        <p:spPr>
          <a:xfrm>
            <a:off x="4330422" y="3208297"/>
            <a:ext cx="227281" cy="22728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Овал 26"/>
          <p:cNvSpPr/>
          <p:nvPr/>
        </p:nvSpPr>
        <p:spPr>
          <a:xfrm>
            <a:off x="7127861" y="3208297"/>
            <a:ext cx="227281" cy="22728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05647" y="932292"/>
            <a:ext cx="152400" cy="54489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380" t="1673" r="26816" b="6001"/>
          <a:stretch/>
        </p:blipFill>
        <p:spPr>
          <a:xfrm rot="5400000">
            <a:off x="7358631" y="1561263"/>
            <a:ext cx="2156806" cy="141393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690771" y="1087196"/>
            <a:ext cx="1453230" cy="2424211"/>
          </a:xfrm>
          <a:prstGeom prst="roundRect">
            <a:avLst>
              <a:gd name="adj" fmla="val 3206"/>
            </a:avLst>
          </a:prstGeom>
          <a:noFill/>
          <a:ln w="317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8420402" y="3435579"/>
            <a:ext cx="951" cy="36975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28" name="Овал 27"/>
          <p:cNvSpPr/>
          <p:nvPr/>
        </p:nvSpPr>
        <p:spPr>
          <a:xfrm>
            <a:off x="8316166" y="3208297"/>
            <a:ext cx="227281" cy="22728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8259" y="1087614"/>
            <a:ext cx="882511" cy="2423793"/>
          </a:xfrm>
          <a:prstGeom prst="roundRect">
            <a:avLst>
              <a:gd name="adj" fmla="val 10197"/>
            </a:avLst>
          </a:prstGeom>
          <a:noFill/>
          <a:ln w="317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11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40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2"/>
          <p:cNvSpPr>
            <a:spLocks/>
          </p:cNvSpPr>
          <p:nvPr/>
        </p:nvSpPr>
        <p:spPr>
          <a:xfrm>
            <a:off x="3115082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22"/>
          <p:cNvSpPr>
            <a:spLocks/>
          </p:cNvSpPr>
          <p:nvPr/>
        </p:nvSpPr>
        <p:spPr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223"/>
          <p:cNvSpPr>
            <a:spLocks/>
          </p:cNvSpPr>
          <p:nvPr/>
        </p:nvSpPr>
        <p:spPr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177"/>
          <p:cNvSpPr>
            <a:spLocks/>
          </p:cNvSpPr>
          <p:nvPr/>
        </p:nvSpPr>
        <p:spPr>
          <a:xfrm>
            <a:off x="1487048" y="1790200"/>
            <a:ext cx="1545675" cy="2850762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8" name="Rectangle 4"/>
          <p:cNvSpPr txBox="1">
            <a:spLocks/>
          </p:cNvSpPr>
          <p:nvPr/>
        </p:nvSpPr>
        <p:spPr>
          <a:xfrm rot="16200000">
            <a:off x="-58889" y="3090579"/>
            <a:ext cx="2850764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4747442" y="31433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45451" y="790294"/>
            <a:ext cx="6620235" cy="640687"/>
            <a:chOff x="137894" y="911269"/>
            <a:chExt cx="8642743" cy="836469"/>
          </a:xfrm>
        </p:grpSpPr>
        <p:sp>
          <p:nvSpPr>
            <p:cNvPr id="11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13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</a:p>
          </p:txBody>
        </p:sp>
        <p:sp>
          <p:nvSpPr>
            <p:cNvPr id="19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3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563856" y="1880389"/>
            <a:ext cx="1450744" cy="2286816"/>
            <a:chOff x="553573" y="2003071"/>
            <a:chExt cx="1893953" cy="2985623"/>
          </a:xfrm>
        </p:grpSpPr>
        <p:sp>
          <p:nvSpPr>
            <p:cNvPr id="25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6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7" name="Rectangle 241"/>
            <p:cNvSpPr txBox="1">
              <a:spLocks/>
            </p:cNvSpPr>
            <p:nvPr/>
          </p:nvSpPr>
          <p:spPr>
            <a:xfrm>
              <a:off x="675925" y="2491112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Oval 24"/>
            <p:cNvSpPr>
              <a:spLocks noChangeAspect="1" noChangeArrowheads="1"/>
            </p:cNvSpPr>
            <p:nvPr/>
          </p:nvSpPr>
          <p:spPr bwMode="auto">
            <a:xfrm>
              <a:off x="581640" y="3189935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29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0" name="Oval 24"/>
            <p:cNvSpPr>
              <a:spLocks noChangeAspect="1" noChangeArrowheads="1"/>
            </p:cNvSpPr>
            <p:nvPr/>
          </p:nvSpPr>
          <p:spPr bwMode="auto">
            <a:xfrm>
              <a:off x="561896" y="4059806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31" name="Rectangle 249"/>
            <p:cNvSpPr txBox="1">
              <a:spLocks/>
            </p:cNvSpPr>
            <p:nvPr/>
          </p:nvSpPr>
          <p:spPr>
            <a:xfrm>
              <a:off x="853418" y="4042762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2" name="Rectangle 249"/>
            <p:cNvSpPr txBox="1">
              <a:spLocks/>
            </p:cNvSpPr>
            <p:nvPr/>
          </p:nvSpPr>
          <p:spPr>
            <a:xfrm>
              <a:off x="858705" y="3205695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3" name="Oval 24"/>
            <p:cNvSpPr>
              <a:spLocks noChangeAspect="1" noChangeArrowheads="1"/>
            </p:cNvSpPr>
            <p:nvPr/>
          </p:nvSpPr>
          <p:spPr bwMode="auto">
            <a:xfrm>
              <a:off x="561896" y="3620631"/>
              <a:ext cx="244800" cy="2448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34" name="Rectangle 249"/>
            <p:cNvSpPr txBox="1">
              <a:spLocks/>
            </p:cNvSpPr>
            <p:nvPr/>
          </p:nvSpPr>
          <p:spPr>
            <a:xfrm>
              <a:off x="849854" y="3593619"/>
              <a:ext cx="1371620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5" name="Oval 24"/>
            <p:cNvSpPr>
              <a:spLocks noChangeAspect="1" noChangeArrowheads="1"/>
            </p:cNvSpPr>
            <p:nvPr/>
          </p:nvSpPr>
          <p:spPr bwMode="auto">
            <a:xfrm>
              <a:off x="553573" y="474389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36" name="Oval 24"/>
          <p:cNvSpPr>
            <a:spLocks noChangeAspect="1" noChangeArrowheads="1"/>
          </p:cNvSpPr>
          <p:nvPr/>
        </p:nvSpPr>
        <p:spPr bwMode="auto">
          <a:xfrm>
            <a:off x="4747443" y="2463076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37" name="Rectangle 225"/>
          <p:cNvSpPr txBox="1">
            <a:spLocks/>
          </p:cNvSpPr>
          <p:nvPr/>
        </p:nvSpPr>
        <p:spPr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38" name="Oval 24"/>
          <p:cNvSpPr>
            <a:spLocks noChangeAspect="1" noChangeArrowheads="1"/>
          </p:cNvSpPr>
          <p:nvPr/>
        </p:nvSpPr>
        <p:spPr bwMode="auto">
          <a:xfrm>
            <a:off x="3115083" y="2659490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39" name="Rectangle 26"/>
          <p:cNvSpPr txBox="1">
            <a:spLocks/>
          </p:cNvSpPr>
          <p:nvPr/>
        </p:nvSpPr>
        <p:spPr>
          <a:xfrm>
            <a:off x="3374173" y="2226848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40" name="Oval 24"/>
          <p:cNvSpPr>
            <a:spLocks noChangeAspect="1" noChangeArrowheads="1"/>
          </p:cNvSpPr>
          <p:nvPr/>
        </p:nvSpPr>
        <p:spPr bwMode="auto">
          <a:xfrm>
            <a:off x="3115082" y="221923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41" name="Rectangle 233"/>
          <p:cNvSpPr txBox="1">
            <a:spLocks/>
          </p:cNvSpPr>
          <p:nvPr/>
        </p:nvSpPr>
        <p:spPr>
          <a:xfrm>
            <a:off x="3233755" y="1866988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2" name="Oval 24"/>
          <p:cNvSpPr>
            <a:spLocks noChangeAspect="1" noChangeArrowheads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44" name="Rectangle 253"/>
          <p:cNvSpPr txBox="1">
            <a:spLocks/>
          </p:cNvSpPr>
          <p:nvPr/>
        </p:nvSpPr>
        <p:spPr>
          <a:xfrm>
            <a:off x="6601503" y="2915623"/>
            <a:ext cx="1308769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7" name="Oval 24"/>
          <p:cNvSpPr>
            <a:spLocks noChangeAspect="1" noChangeArrowheads="1"/>
          </p:cNvSpPr>
          <p:nvPr/>
        </p:nvSpPr>
        <p:spPr bwMode="auto">
          <a:xfrm>
            <a:off x="6376169" y="2920899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50" name="Rectangle 26"/>
          <p:cNvSpPr txBox="1">
            <a:spLocks/>
          </p:cNvSpPr>
          <p:nvPr/>
        </p:nvSpPr>
        <p:spPr>
          <a:xfrm>
            <a:off x="3368716" y="3074551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1582376" y="1654829"/>
            <a:ext cx="309894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41"/>
          <p:cNvSpPr txBox="1">
            <a:spLocks/>
          </p:cNvSpPr>
          <p:nvPr/>
        </p:nvSpPr>
        <p:spPr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695849" y="1654829"/>
            <a:ext cx="163868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241"/>
          <p:cNvSpPr txBox="1">
            <a:spLocks/>
          </p:cNvSpPr>
          <p:nvPr/>
        </p:nvSpPr>
        <p:spPr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6334536" y="1654829"/>
            <a:ext cx="15311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41"/>
          <p:cNvSpPr txBox="1">
            <a:spLocks/>
          </p:cNvSpPr>
          <p:nvPr/>
        </p:nvSpPr>
        <p:spPr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9" name="Oval 24"/>
          <p:cNvSpPr>
            <a:spLocks noChangeAspect="1" noChangeArrowheads="1"/>
          </p:cNvSpPr>
          <p:nvPr/>
        </p:nvSpPr>
        <p:spPr bwMode="auto">
          <a:xfrm>
            <a:off x="4765759" y="1870237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60" name="Rectangle 225"/>
          <p:cNvSpPr txBox="1">
            <a:spLocks/>
          </p:cNvSpPr>
          <p:nvPr/>
        </p:nvSpPr>
        <p:spPr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61" name="Rectangle 249"/>
          <p:cNvSpPr txBox="1">
            <a:spLocks/>
          </p:cNvSpPr>
          <p:nvPr/>
        </p:nvSpPr>
        <p:spPr>
          <a:xfrm>
            <a:off x="4166443" y="4646582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всем протяжении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2708924" y="4498020"/>
            <a:ext cx="4690268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24"/>
          <p:cNvSpPr>
            <a:spLocks noChangeAspect="1" noChangeArrowheads="1"/>
          </p:cNvSpPr>
          <p:nvPr/>
        </p:nvSpPr>
        <p:spPr bwMode="auto">
          <a:xfrm>
            <a:off x="6413134" y="3656342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64" name="Rectangle 21"/>
          <p:cNvSpPr txBox="1">
            <a:spLocks/>
          </p:cNvSpPr>
          <p:nvPr/>
        </p:nvSpPr>
        <p:spPr>
          <a:xfrm>
            <a:off x="6655750" y="3687791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065653" y="1737237"/>
            <a:ext cx="1527301" cy="2574469"/>
          </a:xfrm>
          <a:prstGeom prst="roundRect">
            <a:avLst>
              <a:gd name="adj" fmla="val 10197"/>
            </a:avLst>
          </a:prstGeom>
          <a:noFill/>
          <a:ln w="50800">
            <a:solidFill>
              <a:srgbClr val="D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36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Стрелка вниз 65"/>
          <p:cNvSpPr/>
          <p:nvPr/>
        </p:nvSpPr>
        <p:spPr>
          <a:xfrm>
            <a:off x="3638416" y="4334007"/>
            <a:ext cx="343090" cy="516235"/>
          </a:xfrm>
          <a:prstGeom prst="downArrow">
            <a:avLst/>
          </a:prstGeom>
          <a:solidFill>
            <a:srgbClr val="DEA900"/>
          </a:solidFill>
          <a:ln w="50800">
            <a:solidFill>
              <a:srgbClr val="D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36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Rectangle 241"/>
          <p:cNvSpPr txBox="1">
            <a:spLocks/>
          </p:cNvSpPr>
          <p:nvPr/>
        </p:nvSpPr>
        <p:spPr>
          <a:xfrm>
            <a:off x="3111665" y="4905603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None/>
              <a:defRPr/>
            </a:pP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СМ. ДАЛЕЕ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394937" y="-25218"/>
            <a:ext cx="5893093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1025505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409112" algn="l"/>
              </a:tabLs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2pPr>
            <a:lvl3pPr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3pPr>
            <a:lvl4pPr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4pPr>
            <a:lvl5pPr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5pPr>
            <a:lvl6pPr marL="523649"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1047326"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570989"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2094651" algn="l" defTabSz="1025505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98266">
              <a:tabLst>
                <a:tab pos="278564" algn="l"/>
              </a:tabLst>
            </a:pPr>
            <a:r>
              <a:rPr lang="ru-RU" altLang="ru-RU" sz="16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5.    2- Этап «Диагностика и целевое состояние»</a:t>
            </a:r>
          </a:p>
        </p:txBody>
      </p:sp>
      <p:sp>
        <p:nvSpPr>
          <p:cNvPr id="69" name="Rectangle 249"/>
          <p:cNvSpPr txBox="1">
            <a:spLocks/>
          </p:cNvSpPr>
          <p:nvPr/>
        </p:nvSpPr>
        <p:spPr>
          <a:xfrm>
            <a:off x="1783442" y="3959670"/>
            <a:ext cx="1217018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Ознакомление рабочей группы с инструментами и методами ПСР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0" name="Rectangle 225"/>
          <p:cNvSpPr txBox="1">
            <a:spLocks/>
          </p:cNvSpPr>
          <p:nvPr/>
        </p:nvSpPr>
        <p:spPr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внедряемых улучшений участниками процесса (специалисты, операторы, и т.д.)</a:t>
            </a:r>
          </a:p>
        </p:txBody>
      </p:sp>
      <p:sp>
        <p:nvSpPr>
          <p:cNvPr id="74" name="Rectangle 241"/>
          <p:cNvSpPr txBox="1">
            <a:spLocks/>
          </p:cNvSpPr>
          <p:nvPr/>
        </p:nvSpPr>
        <p:spPr>
          <a:xfrm>
            <a:off x="1797985" y="2493011"/>
            <a:ext cx="1352976" cy="23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 Оформление карточки (паспорта)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5" name="Oval 24"/>
          <p:cNvSpPr>
            <a:spLocks noChangeAspect="1" noChangeArrowheads="1"/>
          </p:cNvSpPr>
          <p:nvPr/>
        </p:nvSpPr>
        <p:spPr bwMode="auto">
          <a:xfrm>
            <a:off x="3125239" y="3586402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76" name="Rectangle 26"/>
          <p:cNvSpPr txBox="1">
            <a:spLocks/>
          </p:cNvSpPr>
          <p:nvPr/>
        </p:nvSpPr>
        <p:spPr>
          <a:xfrm>
            <a:off x="3374173" y="3598079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77" name="Oval 24"/>
          <p:cNvSpPr>
            <a:spLocks noChangeAspect="1" noChangeArrowheads="1"/>
          </p:cNvSpPr>
          <p:nvPr/>
        </p:nvSpPr>
        <p:spPr bwMode="auto">
          <a:xfrm>
            <a:off x="3125239" y="3132588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78" name="Rectangle 26"/>
          <p:cNvSpPr txBox="1">
            <a:spLocks/>
          </p:cNvSpPr>
          <p:nvPr/>
        </p:nvSpPr>
        <p:spPr>
          <a:xfrm>
            <a:off x="3380217" y="2694481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79" name="Rectangle 229"/>
          <p:cNvSpPr txBox="1">
            <a:spLocks/>
          </p:cNvSpPr>
          <p:nvPr/>
        </p:nvSpPr>
        <p:spPr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0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81" name="Rectangle 229"/>
          <p:cNvSpPr txBox="1">
            <a:spLocks/>
          </p:cNvSpPr>
          <p:nvPr/>
        </p:nvSpPr>
        <p:spPr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2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8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12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6" name="Rectangle 233"/>
          <p:cNvSpPr txBox="1">
            <a:spLocks/>
          </p:cNvSpPr>
          <p:nvPr/>
        </p:nvSpPr>
        <p:spPr>
          <a:xfrm>
            <a:off x="1302380" y="464057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195706" y="448481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8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26"/>
          <p:cNvSpPr txBox="1">
            <a:spLocks/>
          </p:cNvSpPr>
          <p:nvPr/>
        </p:nvSpPr>
        <p:spPr>
          <a:xfrm>
            <a:off x="3309410" y="4716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3050319" y="464057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97" y="1127372"/>
            <a:ext cx="2663521" cy="1287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93"/>
          <a:stretch/>
        </p:blipFill>
        <p:spPr>
          <a:xfrm>
            <a:off x="384454" y="2830670"/>
            <a:ext cx="8739820" cy="23251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5670" y="828398"/>
            <a:ext cx="7509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основные продукты организации (разновидности улучшаемого процесса)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75670" y="2530127"/>
            <a:ext cx="6446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детальный анализ времени протекания процесса заявок за 2 года 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680647" y="3624941"/>
            <a:ext cx="1296784" cy="428345"/>
          </a:xfrm>
          <a:prstGeom prst="wedgeRectCallout">
            <a:avLst>
              <a:gd name="adj1" fmla="val -25961"/>
              <a:gd name="adj2" fmla="val 86574"/>
            </a:avLst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8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до выдачи кредита </a:t>
            </a:r>
            <a:br>
              <a:rPr lang="ru-RU" sz="8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2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+ 30 = 44 раб. дня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540403" y="2264621"/>
            <a:ext cx="2603598" cy="5082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128708" indent="-128708" algn="ctr" defTabSz="686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колебания времени обработки заявок </a:t>
            </a:r>
          </a:p>
          <a:p>
            <a:pPr marL="128708" indent="-128708" algn="ctr" defTabSz="686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Превышения норматива до 54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5 % (за квартал)</a:t>
            </a:r>
          </a:p>
          <a:p>
            <a:pPr marL="128708" indent="-128708" algn="ctr" defTabSz="686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978837">
            <a:off x="8172419" y="3684996"/>
            <a:ext cx="792458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Фрагмент</a:t>
            </a:r>
            <a:endParaRPr lang="ru-RU" sz="95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1" y="1193149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Производственный анализ</a:t>
            </a:r>
            <a:r>
              <a:rPr lang="ru-RU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улучшаемых показателей процесса. Проводится на ключевых этапах процесса с целью выявления коренных причин отклонений и их устранения. При реализации проекта может быть организован непрерывный производственный анализ.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13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24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550" y="5362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6" name="Rectangle 233"/>
          <p:cNvSpPr txBox="1">
            <a:spLocks/>
          </p:cNvSpPr>
          <p:nvPr/>
        </p:nvSpPr>
        <p:spPr>
          <a:xfrm>
            <a:off x="1302380" y="387057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195706" y="371481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8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26"/>
          <p:cNvSpPr txBox="1">
            <a:spLocks/>
          </p:cNvSpPr>
          <p:nvPr/>
        </p:nvSpPr>
        <p:spPr>
          <a:xfrm>
            <a:off x="3309410" y="3946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3050319" y="387057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" r="631"/>
          <a:stretch/>
        </p:blipFill>
        <p:spPr>
          <a:xfrm>
            <a:off x="5879" y="1404536"/>
            <a:ext cx="9138122" cy="19910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518" b="13432"/>
          <a:stretch/>
        </p:blipFill>
        <p:spPr>
          <a:xfrm>
            <a:off x="5878" y="3467000"/>
            <a:ext cx="5837724" cy="13127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172" y="3389092"/>
            <a:ext cx="3137829" cy="14921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78" y="677254"/>
            <a:ext cx="807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процесса рассмотрения заявок на предоставление займа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26316" y="1223230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113840" y="1223230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26316" y="1314667"/>
            <a:ext cx="8387524" cy="0"/>
          </a:xfrm>
          <a:prstGeom prst="line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225896" y="988915"/>
            <a:ext cx="7494967" cy="307777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Длительность ВПП обработки заявки 31-70 и более дней (при нормативе  44 дня)</a:t>
            </a: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22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6" name="Rectangle 233"/>
          <p:cNvSpPr txBox="1">
            <a:spLocks/>
          </p:cNvSpPr>
          <p:nvPr/>
        </p:nvSpPr>
        <p:spPr>
          <a:xfrm>
            <a:off x="1302380" y="464057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195706" y="448481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8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26"/>
          <p:cNvSpPr txBox="1">
            <a:spLocks/>
          </p:cNvSpPr>
          <p:nvPr/>
        </p:nvSpPr>
        <p:spPr>
          <a:xfrm>
            <a:off x="3309410" y="4716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3050319" y="464057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99" y="1187357"/>
            <a:ext cx="9057602" cy="22024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55"/>
          <a:stretch/>
        </p:blipFill>
        <p:spPr>
          <a:xfrm>
            <a:off x="0" y="3711418"/>
            <a:ext cx="9148277" cy="12756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67" y="874750"/>
            <a:ext cx="8866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материального потока процесса рассмотрения заявок на предоставление займа </a:t>
            </a:r>
          </a:p>
        </p:txBody>
      </p:sp>
      <p:sp>
        <p:nvSpPr>
          <p:cNvPr id="17" name="Овал 16"/>
          <p:cNvSpPr/>
          <p:nvPr/>
        </p:nvSpPr>
        <p:spPr>
          <a:xfrm>
            <a:off x="2749968" y="1307198"/>
            <a:ext cx="810840" cy="1729792"/>
          </a:xfrm>
          <a:prstGeom prst="ellipse">
            <a:avLst/>
          </a:prstGeom>
          <a:solidFill>
            <a:srgbClr val="F37D07">
              <a:alpha val="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5404" y="3397933"/>
            <a:ext cx="4353287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cs typeface="Times New Roman" panose="02020603050405020304" pitchFamily="18" charset="0"/>
              </a:rPr>
              <a:t>Наиболее загруженное подразделение в процессе – отдел займов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cs typeface="Times New Roman" panose="02020603050405020304" pitchFamily="18" charset="0"/>
              </a:rPr>
              <a:t>Запасы до 24 заявок на одном рабочем месте (всего в потоке 129 заявок)</a:t>
            </a: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15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6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1446117"/>
            <a:ext cx="4649578" cy="2774748"/>
          </a:xfrm>
          <a:prstGeom prst="rect">
            <a:avLst/>
          </a:prstGeom>
          <a:ln w="6350">
            <a:solidFill>
              <a:srgbClr val="02020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203" y="1446117"/>
            <a:ext cx="4466857" cy="2774748"/>
          </a:xfrm>
          <a:prstGeom prst="rect">
            <a:avLst/>
          </a:prstGeom>
          <a:ln w="6350">
            <a:solidFill>
              <a:srgbClr val="02020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8876" y="841131"/>
            <a:ext cx="8676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«Спагетти» текущего состояния процесса рассмотрения заявок на предоставление займа </a:t>
            </a: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9" name="Rectangle 233"/>
          <p:cNvSpPr txBox="1">
            <a:spLocks/>
          </p:cNvSpPr>
          <p:nvPr/>
        </p:nvSpPr>
        <p:spPr>
          <a:xfrm>
            <a:off x="1302380" y="464057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Oval 24"/>
          <p:cNvSpPr>
            <a:spLocks noChangeAspect="1" noChangeArrowheads="1"/>
          </p:cNvSpPr>
          <p:nvPr/>
        </p:nvSpPr>
        <p:spPr bwMode="auto">
          <a:xfrm>
            <a:off x="1195706" y="448481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11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26"/>
          <p:cNvSpPr txBox="1">
            <a:spLocks/>
          </p:cNvSpPr>
          <p:nvPr/>
        </p:nvSpPr>
        <p:spPr>
          <a:xfrm>
            <a:off x="3309410" y="4716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3" name="Oval 24"/>
          <p:cNvSpPr>
            <a:spLocks noChangeAspect="1" noChangeArrowheads="1"/>
          </p:cNvSpPr>
          <p:nvPr/>
        </p:nvSpPr>
        <p:spPr bwMode="auto">
          <a:xfrm>
            <a:off x="3050319" y="464057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5814" y="4526929"/>
            <a:ext cx="4917103" cy="43088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cs typeface="Times New Roman" panose="02020603050405020304" pitchFamily="18" charset="0"/>
              </a:rPr>
              <a:t>Чтобы обработать (оформить) одну </a:t>
            </a:r>
            <a:r>
              <a:rPr lang="ru-RU" sz="1100" b="1" dirty="0" smtClean="0">
                <a:cs typeface="Times New Roman" panose="02020603050405020304" pitchFamily="18" charset="0"/>
              </a:rPr>
              <a:t>заявку необходимы </a:t>
            </a:r>
            <a:r>
              <a:rPr lang="ru-RU" sz="1100" b="1" dirty="0">
                <a:cs typeface="Times New Roman" panose="02020603050405020304" pitchFamily="18" charset="0"/>
              </a:rPr>
              <a:t>перемещения 657 метров и 10 раз перейти между 1 и 3 этажами по лестнице</a:t>
            </a: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16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79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"/>
          <a:stretch/>
        </p:blipFill>
        <p:spPr>
          <a:xfrm>
            <a:off x="1042650" y="1550396"/>
            <a:ext cx="2559717" cy="35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6" y="783333"/>
            <a:ext cx="7384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идеального состояния процесса рассмотрения заявок на предоставление займа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3786" y="2484744"/>
            <a:ext cx="5088531" cy="839076"/>
          </a:xfrm>
          <a:prstGeom prst="rect">
            <a:avLst/>
          </a:prstGeom>
          <a:solidFill>
            <a:srgbClr val="CEFCC8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Aft>
                <a:spcPts val="800"/>
              </a:spcAf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14513" indent="-214513" defTabSz="686440" fontAlgn="base">
              <a:spcBef>
                <a:spcPct val="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latin typeface="+mn-lt"/>
              </a:rPr>
              <a:t>Время обработки заявки – 1 </a:t>
            </a:r>
            <a:r>
              <a:rPr lang="ru-RU" sz="1200" b="1" dirty="0" smtClean="0">
                <a:latin typeface="+mn-lt"/>
              </a:rPr>
              <a:t>день</a:t>
            </a:r>
            <a:endParaRPr lang="ru-RU" sz="1200" b="1" dirty="0">
              <a:latin typeface="+mn-lt"/>
            </a:endParaRPr>
          </a:p>
          <a:p>
            <a:pPr marL="214513" indent="-214513" defTabSz="686440" fontAlgn="base">
              <a:spcBef>
                <a:spcPct val="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latin typeface="+mn-lt"/>
              </a:rPr>
              <a:t>Отделы отрабатывают заявки параллельно</a:t>
            </a:r>
          </a:p>
          <a:p>
            <a:pPr marL="214513" indent="-214513" defTabSz="686440" fontAlgn="base">
              <a:spcBef>
                <a:spcPct val="0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latin typeface="+mn-lt"/>
              </a:rPr>
              <a:t>Все документы в эл. виде</a:t>
            </a: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11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24"/>
          <p:cNvSpPr>
            <a:spLocks noChangeAspect="1" noChangeArrowheads="1"/>
          </p:cNvSpPr>
          <p:nvPr/>
        </p:nvSpPr>
        <p:spPr bwMode="auto">
          <a:xfrm>
            <a:off x="1247782" y="396346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5" name="Rectangle 26"/>
          <p:cNvSpPr txBox="1">
            <a:spLocks/>
          </p:cNvSpPr>
          <p:nvPr/>
        </p:nvSpPr>
        <p:spPr>
          <a:xfrm>
            <a:off x="1506103" y="396173"/>
            <a:ext cx="134297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237480" y="1303672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602367" y="1261730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37480" y="1371397"/>
            <a:ext cx="1364887" cy="0"/>
          </a:xfrm>
          <a:prstGeom prst="line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673452" y="1214472"/>
            <a:ext cx="3759990" cy="307777"/>
          </a:xfrm>
          <a:prstGeom prst="rect">
            <a:avLst/>
          </a:prstGeom>
          <a:solidFill>
            <a:srgbClr val="CEFCC8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Длительность ВПП обработки заявки 1 день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87755" y="1584137"/>
            <a:ext cx="2145687" cy="5232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Было 31-70 и более дней (при нормативе  44 дня)</a:t>
            </a: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2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96745" y="1059061"/>
            <a:ext cx="3759990" cy="307777"/>
          </a:xfrm>
          <a:prstGeom prst="rect">
            <a:avLst/>
          </a:prstGeom>
          <a:solidFill>
            <a:srgbClr val="CEFCC8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Длительность ВПП обработки заявки 11 дней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51" y="1710377"/>
            <a:ext cx="4053730" cy="3175150"/>
          </a:xfrm>
          <a:prstGeom prst="rect">
            <a:avLst/>
          </a:prstGeom>
          <a:ln w="6350">
            <a:solidFill>
              <a:srgbClr val="02020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030" y="1710377"/>
            <a:ext cx="2909416" cy="3180633"/>
          </a:xfrm>
          <a:prstGeom prst="rect">
            <a:avLst/>
          </a:prstGeom>
          <a:ln w="6350">
            <a:solidFill>
              <a:srgbClr val="02020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470" y="667575"/>
            <a:ext cx="751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целевого состояния процесса рассмотрения заявок на предоставление займа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40062" y="4851608"/>
            <a:ext cx="29044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Подача документов в эл. виде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0776" y="4851608"/>
            <a:ext cx="29044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Подача документов в бумажном виде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756220" y="1352878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16770" y="1377492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56220" y="1420603"/>
            <a:ext cx="2760550" cy="0"/>
          </a:xfrm>
          <a:prstGeom prst="line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32480" y="1394820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357249" y="1352878"/>
            <a:ext cx="0" cy="936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32480" y="1462545"/>
            <a:ext cx="1624769" cy="0"/>
          </a:xfrm>
          <a:prstGeom prst="line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384010" y="1055393"/>
            <a:ext cx="3759990" cy="307777"/>
          </a:xfrm>
          <a:prstGeom prst="rect">
            <a:avLst/>
          </a:prstGeom>
          <a:solidFill>
            <a:srgbClr val="CEFCC8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Длительность ВПП обработки заявки 6 дней</a:t>
            </a:r>
          </a:p>
        </p:txBody>
      </p:sp>
      <p:sp>
        <p:nvSpPr>
          <p:cNvPr id="21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23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1247782" y="396346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25" name="Rectangle 26"/>
          <p:cNvSpPr txBox="1">
            <a:spLocks/>
          </p:cNvSpPr>
          <p:nvPr/>
        </p:nvSpPr>
        <p:spPr>
          <a:xfrm>
            <a:off x="1506103" y="396173"/>
            <a:ext cx="134297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98313" y="325834"/>
            <a:ext cx="2145687" cy="5232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ru-RU" sz="1400" kern="0" dirty="0"/>
              <a:t>Было 31-70 и более дней (при нормативе  44 дня)</a:t>
            </a:r>
          </a:p>
        </p:txBody>
      </p:sp>
      <p:sp>
        <p:nvSpPr>
          <p:cNvPr id="2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18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78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4"/>
          <p:cNvSpPr>
            <a:spLocks noChangeAspect="1" noChangeArrowheads="1"/>
          </p:cNvSpPr>
          <p:nvPr/>
        </p:nvSpPr>
        <p:spPr bwMode="auto">
          <a:xfrm>
            <a:off x="2083799" y="381343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6" name="Rectangle 26"/>
          <p:cNvSpPr txBox="1">
            <a:spLocks/>
          </p:cNvSpPr>
          <p:nvPr/>
        </p:nvSpPr>
        <p:spPr>
          <a:xfrm>
            <a:off x="2332733" y="393020"/>
            <a:ext cx="248761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6547" y="2152149"/>
            <a:ext cx="27372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dirty="0"/>
              <a:t>Основные направления работ: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0" dirty="0"/>
              <a:t>Снижение ВПП </a:t>
            </a:r>
            <a:br>
              <a:rPr lang="ru-RU" b="0" dirty="0"/>
            </a:br>
            <a:r>
              <a:rPr lang="ru-RU" b="0" dirty="0"/>
              <a:t>(время протекания процесса)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0" dirty="0"/>
              <a:t>Снижение трудоемкости </a:t>
            </a:r>
            <a:br>
              <a:rPr lang="ru-RU" b="0" dirty="0"/>
            </a:br>
            <a:r>
              <a:rPr lang="ru-RU" b="0" dirty="0"/>
              <a:t>на операциях процесса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0" dirty="0"/>
              <a:t>Повышение производительности ЦИФРА</a:t>
            </a:r>
            <a:endParaRPr lang="en-US" b="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0" dirty="0"/>
              <a:t>Улучшение сервиса для клиентов</a:t>
            </a:r>
            <a:endParaRPr lang="en-US" b="0" dirty="0"/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240079" y="12607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61550" y="72878"/>
            <a:ext cx="3658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Диагностика и целевое состояние</a:t>
            </a:r>
          </a:p>
        </p:txBody>
      </p:sp>
      <p:sp>
        <p:nvSpPr>
          <p:cNvPr id="11" name="Rectangle 4"/>
          <p:cNvSpPr txBox="1">
            <a:spLocks/>
          </p:cNvSpPr>
          <p:nvPr/>
        </p:nvSpPr>
        <p:spPr>
          <a:xfrm>
            <a:off x="426636" y="96242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75" y="1278481"/>
            <a:ext cx="6190068" cy="38226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978837">
            <a:off x="589196" y="3876261"/>
            <a:ext cx="792458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Фрагмент</a:t>
            </a:r>
            <a:endParaRPr lang="ru-RU" sz="95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Oval 24"/>
          <p:cNvSpPr>
            <a:spLocks noChangeAspect="1" noChangeArrowheads="1"/>
          </p:cNvSpPr>
          <p:nvPr/>
        </p:nvSpPr>
        <p:spPr bwMode="auto">
          <a:xfrm>
            <a:off x="739509" y="377467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20" name="Rectangle 26"/>
          <p:cNvSpPr txBox="1">
            <a:spLocks/>
          </p:cNvSpPr>
          <p:nvPr/>
        </p:nvSpPr>
        <p:spPr>
          <a:xfrm>
            <a:off x="982548" y="437138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72" y="653972"/>
            <a:ext cx="900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33 проблемы в процессе, проведен анализ проблем,</a:t>
            </a:r>
            <a:b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мероприятий по достижению целевого состояния и целевых показателей процесса</a:t>
            </a:r>
          </a:p>
        </p:txBody>
      </p:sp>
      <p:sp>
        <p:nvSpPr>
          <p:cNvPr id="23" name="Пятно 2 22">
            <a:extLst>
              <a:ext uri="{FF2B5EF4-FFF2-40B4-BE49-F238E27FC236}">
                <a16:creationId xmlns:a16="http://schemas.microsoft.com/office/drawing/2014/main" id="{00000000-0008-0000-0000-00002A010000}"/>
              </a:ext>
            </a:extLst>
          </p:cNvPr>
          <p:cNvSpPr/>
          <p:nvPr/>
        </p:nvSpPr>
        <p:spPr>
          <a:xfrm>
            <a:off x="57467" y="1918190"/>
            <a:ext cx="284913" cy="292725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0" eaLnBrk="1" latinLnBrk="0" hangingPunct="1"/>
            <a:r>
              <a:rPr lang="ru-RU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Пятно 2 23">
            <a:extLst>
              <a:ext uri="{FF2B5EF4-FFF2-40B4-BE49-F238E27FC236}">
                <a16:creationId xmlns:a16="http://schemas.microsoft.com/office/drawing/2014/main" id="{00000000-0008-0000-0000-00002A010000}"/>
              </a:ext>
            </a:extLst>
          </p:cNvPr>
          <p:cNvSpPr/>
          <p:nvPr/>
        </p:nvSpPr>
        <p:spPr>
          <a:xfrm>
            <a:off x="67123" y="2301637"/>
            <a:ext cx="284913" cy="292725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0" eaLnBrk="1" latinLnBrk="0" hangingPunct="1"/>
            <a:r>
              <a:rPr lang="ru-RU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Пятно 2 24">
            <a:extLst>
              <a:ext uri="{FF2B5EF4-FFF2-40B4-BE49-F238E27FC236}">
                <a16:creationId xmlns:a16="http://schemas.microsoft.com/office/drawing/2014/main" id="{00000000-0008-0000-0000-00002A010000}"/>
              </a:ext>
            </a:extLst>
          </p:cNvPr>
          <p:cNvSpPr/>
          <p:nvPr/>
        </p:nvSpPr>
        <p:spPr>
          <a:xfrm>
            <a:off x="67122" y="2602491"/>
            <a:ext cx="284913" cy="292725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0" eaLnBrk="1" latinLnBrk="0" hangingPunct="1"/>
            <a:r>
              <a:rPr lang="ru-RU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9813" y="264077"/>
            <a:ext cx="246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Подробно описаны в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«3М. Работа с проблемами»</a:t>
            </a:r>
            <a:endParaRPr lang="ru-RU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19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39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840182" y="246221"/>
            <a:ext cx="51173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98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8564" algn="l"/>
              </a:tabLst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Содержание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12033"/>
              </p:ext>
            </p:extLst>
          </p:nvPr>
        </p:nvGraphicFramePr>
        <p:xfrm>
          <a:off x="840182" y="1265936"/>
          <a:ext cx="7731445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77443">
                  <a:extLst>
                    <a:ext uri="{9D8B030D-6E8A-4147-A177-3AD203B41FA5}">
                      <a16:colId xmlns:a16="http://schemas.microsoft.com/office/drawing/2014/main" val="3534723881"/>
                    </a:ext>
                  </a:extLst>
                </a:gridCol>
                <a:gridCol w="1054002">
                  <a:extLst>
                    <a:ext uri="{9D8B030D-6E8A-4147-A177-3AD203B41FA5}">
                      <a16:colId xmlns:a16="http://schemas.microsoft.com/office/drawing/2014/main" val="2189065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1.    Цели и описание документа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35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2.    Термины и определения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0243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3.    Этапы реализации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02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4.    1- </a:t>
                      </a:r>
                      <a:r>
                        <a:rPr lang="ru-RU" alt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«Открытие и подготовка проекта»</a:t>
                      </a:r>
                      <a:endParaRPr lang="ru-RU" sz="1600" kern="1200" dirty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522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5.    2- Этап «Диагностика и целевое состояние»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31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6.    3- </a:t>
                      </a:r>
                      <a:r>
                        <a:rPr lang="ru-RU" alt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«Внедрение улучшений»</a:t>
                      </a:r>
                      <a:endParaRPr lang="ru-RU" sz="1600" kern="1200" dirty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4653322"/>
                  </a:ext>
                </a:extLst>
              </a:tr>
              <a:tr h="304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7.    4- </a:t>
                      </a:r>
                      <a:r>
                        <a:rPr lang="ru-RU" alt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</a:t>
                      </a:r>
                      <a:r>
                        <a:rPr lang="ru-RU" altLang="ru-RU" sz="16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</a:rPr>
                        <a:t>Закрепление результатов и закрытие проекта</a:t>
                      </a:r>
                      <a:r>
                        <a:rPr lang="ru-RU" alt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»</a:t>
                      </a:r>
                      <a:endParaRPr lang="ru-RU" sz="1600" kern="1200" dirty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304720"/>
                  </a:ext>
                </a:extLst>
              </a:tr>
            </a:tbl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gray">
          <a:xfrm>
            <a:off x="1103036" y="966949"/>
            <a:ext cx="3859373" cy="24622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Наименование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gray">
          <a:xfrm>
            <a:off x="7716786" y="966949"/>
            <a:ext cx="739489" cy="24622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Слайд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</a:t>
            </a:fld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50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22"/>
          <p:cNvSpPr>
            <a:spLocks/>
          </p:cNvSpPr>
          <p:nvPr/>
        </p:nvSpPr>
        <p:spPr>
          <a:xfrm>
            <a:off x="3115082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222"/>
          <p:cNvSpPr>
            <a:spLocks/>
          </p:cNvSpPr>
          <p:nvPr/>
        </p:nvSpPr>
        <p:spPr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Rectangle 223"/>
          <p:cNvSpPr>
            <a:spLocks/>
          </p:cNvSpPr>
          <p:nvPr/>
        </p:nvSpPr>
        <p:spPr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Rectangle 177"/>
          <p:cNvSpPr>
            <a:spLocks/>
          </p:cNvSpPr>
          <p:nvPr/>
        </p:nvSpPr>
        <p:spPr>
          <a:xfrm>
            <a:off x="1487048" y="1807684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5" name="Rectangle 4"/>
          <p:cNvSpPr txBox="1">
            <a:spLocks/>
          </p:cNvSpPr>
          <p:nvPr/>
        </p:nvSpPr>
        <p:spPr>
          <a:xfrm rot="16200000">
            <a:off x="-70382" y="3099322"/>
            <a:ext cx="2833279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Oval 24"/>
          <p:cNvSpPr>
            <a:spLocks noChangeAspect="1" noChangeArrowheads="1"/>
          </p:cNvSpPr>
          <p:nvPr/>
        </p:nvSpPr>
        <p:spPr bwMode="auto">
          <a:xfrm>
            <a:off x="4747442" y="31433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1245451" y="790294"/>
            <a:ext cx="6620235" cy="640687"/>
            <a:chOff x="137894" y="911269"/>
            <a:chExt cx="8642743" cy="836469"/>
          </a:xfrm>
        </p:grpSpPr>
        <p:sp>
          <p:nvSpPr>
            <p:cNvPr id="78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80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3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</a:p>
          </p:txBody>
        </p:sp>
        <p:sp>
          <p:nvSpPr>
            <p:cNvPr id="86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9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0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1561260" y="1880389"/>
            <a:ext cx="1471463" cy="2200502"/>
            <a:chOff x="550184" y="2003071"/>
            <a:chExt cx="1921002" cy="2872934"/>
          </a:xfrm>
        </p:grpSpPr>
        <p:sp>
          <p:nvSpPr>
            <p:cNvPr id="92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3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4" name="Rectangle 241"/>
            <p:cNvSpPr txBox="1">
              <a:spLocks/>
            </p:cNvSpPr>
            <p:nvPr/>
          </p:nvSpPr>
          <p:spPr>
            <a:xfrm>
              <a:off x="682689" y="2428083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5" name="Oval 24"/>
            <p:cNvSpPr>
              <a:spLocks noChangeAspect="1" noChangeArrowheads="1"/>
            </p:cNvSpPr>
            <p:nvPr/>
          </p:nvSpPr>
          <p:spPr bwMode="auto">
            <a:xfrm>
              <a:off x="570914" y="313453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96" name="Oval 24"/>
            <p:cNvSpPr>
              <a:spLocks noChangeAspect="1" noChangeArrowheads="1"/>
            </p:cNvSpPr>
            <p:nvPr/>
          </p:nvSpPr>
          <p:spPr bwMode="auto">
            <a:xfrm>
              <a:off x="582072" y="241582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7" name="Oval 24"/>
            <p:cNvSpPr>
              <a:spLocks noChangeAspect="1" noChangeArrowheads="1"/>
            </p:cNvSpPr>
            <p:nvPr/>
          </p:nvSpPr>
          <p:spPr bwMode="auto">
            <a:xfrm>
              <a:off x="560289" y="392077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98" name="Rectangle 249"/>
            <p:cNvSpPr txBox="1">
              <a:spLocks/>
            </p:cNvSpPr>
            <p:nvPr/>
          </p:nvSpPr>
          <p:spPr>
            <a:xfrm>
              <a:off x="853418" y="3907603"/>
              <a:ext cx="1588823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9" name="Rectangle 249"/>
            <p:cNvSpPr txBox="1">
              <a:spLocks/>
            </p:cNvSpPr>
            <p:nvPr/>
          </p:nvSpPr>
          <p:spPr>
            <a:xfrm>
              <a:off x="882365" y="3131180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0" name="Oval 24"/>
            <p:cNvSpPr>
              <a:spLocks noChangeAspect="1" noChangeArrowheads="1"/>
            </p:cNvSpPr>
            <p:nvPr/>
          </p:nvSpPr>
          <p:spPr bwMode="auto">
            <a:xfrm>
              <a:off x="570914" y="3527651"/>
              <a:ext cx="244800" cy="2448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101" name="Rectangle 249"/>
            <p:cNvSpPr txBox="1">
              <a:spLocks/>
            </p:cNvSpPr>
            <p:nvPr/>
          </p:nvSpPr>
          <p:spPr>
            <a:xfrm>
              <a:off x="850848" y="3502236"/>
              <a:ext cx="13716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2" name="Oval 24"/>
            <p:cNvSpPr>
              <a:spLocks noChangeAspect="1" noChangeArrowheads="1"/>
            </p:cNvSpPr>
            <p:nvPr/>
          </p:nvSpPr>
          <p:spPr bwMode="auto">
            <a:xfrm>
              <a:off x="550184" y="4631205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103" name="Oval 24"/>
          <p:cNvSpPr>
            <a:spLocks noChangeAspect="1" noChangeArrowheads="1"/>
          </p:cNvSpPr>
          <p:nvPr/>
        </p:nvSpPr>
        <p:spPr bwMode="auto">
          <a:xfrm>
            <a:off x="4747443" y="2463076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4" name="Rectangle 225"/>
          <p:cNvSpPr txBox="1">
            <a:spLocks/>
          </p:cNvSpPr>
          <p:nvPr/>
        </p:nvSpPr>
        <p:spPr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5" name="Oval 24"/>
          <p:cNvSpPr>
            <a:spLocks noChangeAspect="1" noChangeArrowheads="1"/>
          </p:cNvSpPr>
          <p:nvPr/>
        </p:nvSpPr>
        <p:spPr bwMode="auto">
          <a:xfrm>
            <a:off x="3115083" y="2659490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06" name="Rectangle 26"/>
          <p:cNvSpPr txBox="1">
            <a:spLocks/>
          </p:cNvSpPr>
          <p:nvPr/>
        </p:nvSpPr>
        <p:spPr>
          <a:xfrm>
            <a:off x="3374173" y="2226848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7" name="Oval 24"/>
          <p:cNvSpPr>
            <a:spLocks noChangeAspect="1" noChangeArrowheads="1"/>
          </p:cNvSpPr>
          <p:nvPr/>
        </p:nvSpPr>
        <p:spPr bwMode="auto">
          <a:xfrm>
            <a:off x="3115082" y="221923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8" name="Rectangle 233"/>
          <p:cNvSpPr txBox="1">
            <a:spLocks/>
          </p:cNvSpPr>
          <p:nvPr/>
        </p:nvSpPr>
        <p:spPr>
          <a:xfrm>
            <a:off x="3233755" y="1866988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9" name="Oval 24"/>
          <p:cNvSpPr>
            <a:spLocks noChangeAspect="1" noChangeArrowheads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111" name="Rectangle 253"/>
          <p:cNvSpPr txBox="1">
            <a:spLocks/>
          </p:cNvSpPr>
          <p:nvPr/>
        </p:nvSpPr>
        <p:spPr>
          <a:xfrm>
            <a:off x="6601503" y="2915623"/>
            <a:ext cx="1308769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4" name="Oval 24"/>
          <p:cNvSpPr>
            <a:spLocks noChangeAspect="1" noChangeArrowheads="1"/>
          </p:cNvSpPr>
          <p:nvPr/>
        </p:nvSpPr>
        <p:spPr bwMode="auto">
          <a:xfrm>
            <a:off x="6376169" y="2920899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17" name="Rectangle 26"/>
          <p:cNvSpPr txBox="1">
            <a:spLocks/>
          </p:cNvSpPr>
          <p:nvPr/>
        </p:nvSpPr>
        <p:spPr>
          <a:xfrm>
            <a:off x="3375090" y="3064902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8" name="Прямая со стрелкой 117"/>
          <p:cNvCxnSpPr/>
          <p:nvPr/>
        </p:nvCxnSpPr>
        <p:spPr>
          <a:xfrm>
            <a:off x="1582376" y="1654829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9" name="Rectangle 241"/>
          <p:cNvSpPr txBox="1">
            <a:spLocks/>
          </p:cNvSpPr>
          <p:nvPr/>
        </p:nvSpPr>
        <p:spPr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20" name="Прямая со стрелкой 119"/>
          <p:cNvCxnSpPr/>
          <p:nvPr/>
        </p:nvCxnSpPr>
        <p:spPr>
          <a:xfrm>
            <a:off x="4695849" y="1654829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1" name="Rectangle 241"/>
          <p:cNvSpPr txBox="1">
            <a:spLocks/>
          </p:cNvSpPr>
          <p:nvPr/>
        </p:nvSpPr>
        <p:spPr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22" name="Прямая со стрелкой 121"/>
          <p:cNvCxnSpPr/>
          <p:nvPr/>
        </p:nvCxnSpPr>
        <p:spPr>
          <a:xfrm>
            <a:off x="6334536" y="1654829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3" name="Rectangle 241"/>
          <p:cNvSpPr txBox="1">
            <a:spLocks/>
          </p:cNvSpPr>
          <p:nvPr/>
        </p:nvSpPr>
        <p:spPr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Oval 24"/>
          <p:cNvSpPr>
            <a:spLocks noChangeAspect="1" noChangeArrowheads="1"/>
          </p:cNvSpPr>
          <p:nvPr/>
        </p:nvSpPr>
        <p:spPr bwMode="auto">
          <a:xfrm>
            <a:off x="4765759" y="1870237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27" name="Rectangle 225"/>
          <p:cNvSpPr txBox="1">
            <a:spLocks/>
          </p:cNvSpPr>
          <p:nvPr/>
        </p:nvSpPr>
        <p:spPr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128" name="Rectangle 249"/>
          <p:cNvSpPr txBox="1">
            <a:spLocks/>
          </p:cNvSpPr>
          <p:nvPr/>
        </p:nvSpPr>
        <p:spPr>
          <a:xfrm>
            <a:off x="3266008" y="4639614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всем протяжении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2842209" y="4498020"/>
            <a:ext cx="4556983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30" name="Oval 24"/>
          <p:cNvSpPr>
            <a:spLocks noChangeAspect="1" noChangeArrowheads="1"/>
          </p:cNvSpPr>
          <p:nvPr/>
        </p:nvSpPr>
        <p:spPr bwMode="auto">
          <a:xfrm>
            <a:off x="6413134" y="3656342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31" name="Rectangle 21"/>
          <p:cNvSpPr txBox="1">
            <a:spLocks/>
          </p:cNvSpPr>
          <p:nvPr/>
        </p:nvSpPr>
        <p:spPr>
          <a:xfrm>
            <a:off x="6655750" y="3687791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4737342" y="1761675"/>
            <a:ext cx="1544590" cy="2574469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Стрелка вниз 132"/>
          <p:cNvSpPr/>
          <p:nvPr/>
        </p:nvSpPr>
        <p:spPr>
          <a:xfrm>
            <a:off x="5327393" y="4358444"/>
            <a:ext cx="343090" cy="516235"/>
          </a:xfrm>
          <a:prstGeom prst="downArrow">
            <a:avLst/>
          </a:prstGeom>
          <a:solidFill>
            <a:srgbClr val="DEA900"/>
          </a:solidFill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Rectangle 241"/>
          <p:cNvSpPr txBox="1">
            <a:spLocks/>
          </p:cNvSpPr>
          <p:nvPr/>
        </p:nvSpPr>
        <p:spPr>
          <a:xfrm>
            <a:off x="4800642" y="4930041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СМ. ДАЛЕЕ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5" name="Заголовок 1"/>
          <p:cNvSpPr txBox="1">
            <a:spLocks/>
          </p:cNvSpPr>
          <p:nvPr/>
        </p:nvSpPr>
        <p:spPr bwMode="auto">
          <a:xfrm>
            <a:off x="319461" y="0"/>
            <a:ext cx="5893093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6.    3- Этап «Внедрение улучшений»</a:t>
            </a:r>
          </a:p>
        </p:txBody>
      </p:sp>
      <p:sp>
        <p:nvSpPr>
          <p:cNvPr id="136" name="Rectangle 249"/>
          <p:cNvSpPr txBox="1">
            <a:spLocks/>
          </p:cNvSpPr>
          <p:nvPr/>
        </p:nvSpPr>
        <p:spPr>
          <a:xfrm>
            <a:off x="1783442" y="3882890"/>
            <a:ext cx="1217018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Ознакомление рабочей группы с инструментами и методами ПСР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7" name="Rectangle 225"/>
          <p:cNvSpPr txBox="1">
            <a:spLocks/>
          </p:cNvSpPr>
          <p:nvPr/>
        </p:nvSpPr>
        <p:spPr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внедряемых улучшений участниками процесса (специалисты, операторы, и т.д.)</a:t>
            </a:r>
          </a:p>
        </p:txBody>
      </p:sp>
      <p:sp>
        <p:nvSpPr>
          <p:cNvPr id="139" name="Rectangle 241"/>
          <p:cNvSpPr txBox="1">
            <a:spLocks/>
          </p:cNvSpPr>
          <p:nvPr/>
        </p:nvSpPr>
        <p:spPr>
          <a:xfrm>
            <a:off x="1773209" y="2456378"/>
            <a:ext cx="1352976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 Оформление карточки (паспорта)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40" name="Oval 24"/>
          <p:cNvSpPr>
            <a:spLocks noChangeAspect="1" noChangeArrowheads="1"/>
          </p:cNvSpPr>
          <p:nvPr/>
        </p:nvSpPr>
        <p:spPr bwMode="auto">
          <a:xfrm>
            <a:off x="3125239" y="3586402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41" name="Rectangle 26"/>
          <p:cNvSpPr txBox="1">
            <a:spLocks/>
          </p:cNvSpPr>
          <p:nvPr/>
        </p:nvSpPr>
        <p:spPr>
          <a:xfrm>
            <a:off x="3374173" y="3598079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42" name="Oval 24"/>
          <p:cNvSpPr>
            <a:spLocks noChangeAspect="1" noChangeArrowheads="1"/>
          </p:cNvSpPr>
          <p:nvPr/>
        </p:nvSpPr>
        <p:spPr bwMode="auto">
          <a:xfrm>
            <a:off x="3125239" y="3132588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43" name="Rectangle 26"/>
          <p:cNvSpPr txBox="1">
            <a:spLocks/>
          </p:cNvSpPr>
          <p:nvPr/>
        </p:nvSpPr>
        <p:spPr>
          <a:xfrm>
            <a:off x="3369504" y="2709324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4" name="Rectangle 229"/>
          <p:cNvSpPr txBox="1">
            <a:spLocks/>
          </p:cNvSpPr>
          <p:nvPr/>
        </p:nvSpPr>
        <p:spPr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44" name="Rectangle 229"/>
          <p:cNvSpPr txBox="1">
            <a:spLocks/>
          </p:cNvSpPr>
          <p:nvPr/>
        </p:nvSpPr>
        <p:spPr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45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11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20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9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22964" y="777514"/>
            <a:ext cx="9008533" cy="33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kick-off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План мероприятий утвержден министром экономического развития РО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06" y="3075367"/>
            <a:ext cx="3188923" cy="190482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07" y="1096790"/>
            <a:ext cx="3188923" cy="1974802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273378" y="1145295"/>
            <a:ext cx="707316" cy="21622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5" b="1" i="0" u="none" strike="noStrike" kern="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Министр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25187" y="1107825"/>
            <a:ext cx="748785" cy="3203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5" b="1" i="0" u="none" strike="noStrike" kern="0" cap="none" spc="0" normalizeH="0" baseline="0" noProof="0" dirty="0">
                <a:ln>
                  <a:noFill/>
                </a:ln>
                <a:solidFill>
                  <a:srgbClr val="41414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Директор (Руководитель проекта)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800706" y="1349016"/>
            <a:ext cx="162168" cy="256545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cxnSp>
        <p:nvCxnSpPr>
          <p:cNvPr id="15" name="Прямая со стрелкой 14"/>
          <p:cNvCxnSpPr/>
          <p:nvPr/>
        </p:nvCxnSpPr>
        <p:spPr>
          <a:xfrm flipH="1">
            <a:off x="2752857" y="1377400"/>
            <a:ext cx="293445" cy="256545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sp>
        <p:nvSpPr>
          <p:cNvPr id="16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18" name="Oval 24"/>
          <p:cNvSpPr>
            <a:spLocks noChangeAspect="1" noChangeArrowheads="1"/>
          </p:cNvSpPr>
          <p:nvPr/>
        </p:nvSpPr>
        <p:spPr bwMode="auto">
          <a:xfrm>
            <a:off x="1410239" y="438382"/>
            <a:ext cx="275402" cy="2816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1008126">
              <a:defRPr/>
            </a:pPr>
            <a:r>
              <a:rPr lang="en-US" sz="1103" b="1" kern="0" dirty="0">
                <a:solidFill>
                  <a:srgbClr val="FFFFFF"/>
                </a:solidFill>
                <a:cs typeface="Arial" pitchFamily="34" charset="0"/>
              </a:rPr>
              <a:t>3.1</a:t>
            </a:r>
            <a:endParaRPr lang="ru-RU" sz="1103" b="1" kern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225"/>
          <p:cNvSpPr txBox="1">
            <a:spLocks/>
          </p:cNvSpPr>
          <p:nvPr/>
        </p:nvSpPr>
        <p:spPr>
          <a:xfrm>
            <a:off x="1844936" y="503822"/>
            <a:ext cx="5832648" cy="16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785" lvl="1" indent="0" defTabSz="987123">
              <a:spcBef>
                <a:spcPts val="134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1103" kern="0" dirty="0">
                <a:solidFill>
                  <a:srgbClr val="000000"/>
                </a:solidFill>
                <a:cs typeface="Arial" pitchFamily="34" charset="0"/>
              </a:rPr>
              <a:t>Проведение совещания (старт активного этапа внедрения улучшений) «</a:t>
            </a:r>
            <a:r>
              <a:rPr lang="en-US" sz="1103" kern="0" dirty="0">
                <a:solidFill>
                  <a:srgbClr val="000000"/>
                </a:solidFill>
                <a:cs typeface="Arial" pitchFamily="34" charset="0"/>
              </a:rPr>
              <a:t>Kick OFF</a:t>
            </a:r>
            <a:r>
              <a:rPr lang="ru-RU" sz="1103" kern="0" dirty="0">
                <a:solidFill>
                  <a:srgbClr val="000000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20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4468" y="4589959"/>
            <a:ext cx="566702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ВНИМАНИЕ: </a:t>
            </a:r>
            <a:r>
              <a:rPr lang="ru-RU" sz="1400" dirty="0">
                <a:solidFill>
                  <a:srgbClr val="000000"/>
                </a:solidFill>
              </a:rPr>
              <a:t>на совещании старта активного этапа проекта обязательно присутствие руководителя организации и заказчика проекта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1300" y="1322667"/>
            <a:ext cx="50927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0000"/>
                </a:solidFill>
              </a:rPr>
              <a:t>В совещании участвуют рабочая группа проекта, заказчик проекта, руководитель организации, прочие заинтересованные лица</a:t>
            </a:r>
          </a:p>
          <a:p>
            <a:endParaRPr lang="ru-RU" sz="1300" b="1" dirty="0">
              <a:solidFill>
                <a:srgbClr val="000000"/>
              </a:solidFill>
            </a:endParaRPr>
          </a:p>
          <a:p>
            <a:r>
              <a:rPr lang="ru-RU" sz="1300" b="1" dirty="0">
                <a:solidFill>
                  <a:srgbClr val="000000"/>
                </a:solidFill>
              </a:rPr>
              <a:t>Совещание проводится возле стенда проекта вблизи  протекания улучшаемого процесса</a:t>
            </a:r>
          </a:p>
          <a:p>
            <a:endParaRPr lang="ru-RU" sz="1300" b="1" dirty="0">
              <a:solidFill>
                <a:srgbClr val="000000"/>
              </a:solidFill>
            </a:endParaRPr>
          </a:p>
          <a:p>
            <a:r>
              <a:rPr lang="ru-RU" sz="1300" b="1" dirty="0">
                <a:solidFill>
                  <a:srgbClr val="000000"/>
                </a:solidFill>
              </a:rPr>
              <a:t>Руководитель проекта и рабочая группа предъявляет текущее состояние процесса с проблематикой и показывает на площадке</a:t>
            </a:r>
          </a:p>
          <a:p>
            <a:endParaRPr lang="ru-RU" sz="1300" b="1" dirty="0">
              <a:solidFill>
                <a:srgbClr val="000000"/>
              </a:solidFill>
            </a:endParaRPr>
          </a:p>
          <a:p>
            <a:r>
              <a:rPr lang="ru-RU" sz="1300" b="1" dirty="0">
                <a:solidFill>
                  <a:srgbClr val="000000"/>
                </a:solidFill>
              </a:rPr>
              <a:t>Руководитель проекта и рабочая группа предъявляет целевое состояние процесса и план мероприятий с улучшениями</a:t>
            </a:r>
          </a:p>
          <a:p>
            <a:endParaRPr lang="ru-RU" sz="1300" b="1" dirty="0">
              <a:solidFill>
                <a:srgbClr val="000000"/>
              </a:solidFill>
            </a:endParaRPr>
          </a:p>
          <a:p>
            <a:r>
              <a:rPr lang="ru-RU" sz="1300" b="1" dirty="0">
                <a:solidFill>
                  <a:srgbClr val="000000"/>
                </a:solidFill>
              </a:rPr>
              <a:t>Заказчик проекта дает обратную связь и утверждает план мероприятий, или направляет его на доработку и назначает повторное совещание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83953" y="1376154"/>
            <a:ext cx="333808" cy="3338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4" name="Овал 23"/>
          <p:cNvSpPr/>
          <p:nvPr/>
        </p:nvSpPr>
        <p:spPr>
          <a:xfrm>
            <a:off x="3683953" y="1950632"/>
            <a:ext cx="333808" cy="3338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5" name="Овал 24"/>
          <p:cNvSpPr/>
          <p:nvPr/>
        </p:nvSpPr>
        <p:spPr>
          <a:xfrm>
            <a:off x="3683953" y="2556036"/>
            <a:ext cx="333808" cy="3338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83953" y="3168601"/>
            <a:ext cx="333808" cy="3338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7" name="Овал 26"/>
          <p:cNvSpPr/>
          <p:nvPr/>
        </p:nvSpPr>
        <p:spPr>
          <a:xfrm>
            <a:off x="3683953" y="3819585"/>
            <a:ext cx="333808" cy="3338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21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38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8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7098"/>
            <a:ext cx="9143999" cy="1934700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496" y="3577462"/>
            <a:ext cx="3618504" cy="1569124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25496" y="3339566"/>
            <a:ext cx="2771319" cy="230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вывод графика значений ВПП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64660" y="4197474"/>
            <a:ext cx="1808940" cy="71637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2020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которые нарушили регламентные сроки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подсвечиваются красным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723829" y="3888814"/>
            <a:ext cx="289371" cy="308661"/>
          </a:xfrm>
          <a:prstGeom prst="straightConnector1">
            <a:avLst/>
          </a:prstGeom>
          <a:noFill/>
          <a:ln w="25400" cap="flat" cmpd="sng" algn="ctr">
            <a:solidFill>
              <a:srgbClr val="020202"/>
            </a:solidFill>
            <a:prstDash val="solid"/>
            <a:tailEnd type="triangle"/>
          </a:ln>
          <a:effectLst/>
        </p:spPr>
      </p:cxn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68712" y="671772"/>
            <a:ext cx="8755159" cy="31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СНИЖЕНИЕ ВПП (организация контроля время протекания процесса)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807487" y="4523140"/>
            <a:ext cx="31514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978837">
            <a:off x="8346866" y="2489280"/>
            <a:ext cx="792458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Фрагмент</a:t>
            </a:r>
            <a:endParaRPr lang="ru-RU" sz="95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470" y="1201258"/>
            <a:ext cx="9069530" cy="41575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51" b="0" dirty="0">
                <a:solidFill>
                  <a:srgbClr val="212121"/>
                </a:solidFill>
              </a:rPr>
              <a:t>Отсутствует отслеживание отдельных этапов рассмотрения заявок (по каждому отделу). Отсутствуют нормативы на реализацию отдельных этапов. Участники процесса (отделы) не видят ход рассмотрения заявок. Не определенность сроков рассмотрения заявок между отделами</a:t>
            </a: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119103" y="1633891"/>
            <a:ext cx="1444065" cy="1871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 bwMode="auto">
          <a:xfrm>
            <a:off x="-60194" y="1709234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25" name="Текст 6"/>
          <p:cNvSpPr txBox="1">
            <a:spLocks/>
          </p:cNvSpPr>
          <p:nvPr/>
        </p:nvSpPr>
        <p:spPr bwMode="auto">
          <a:xfrm>
            <a:off x="75994" y="833913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4043144"/>
            <a:ext cx="2792061" cy="646844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Внедрена Гугл-таблица (МАРШРУТИЗАЦИЯ) </a:t>
            </a:r>
            <a:b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управления длительностью этапов процесса рассмотрения заявок с нормативами каждого участника (отдела)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22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55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03744" y="734662"/>
            <a:ext cx="8940256" cy="32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СНИЖЕНИЕ ВПП (перемещение рабочих мест отдела займов в единую зону)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5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6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7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3802470" y="4412772"/>
            <a:ext cx="1280622" cy="119578"/>
          </a:xfrm>
          <a:prstGeom prst="triangl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endParaRPr lang="ru-RU" sz="135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091" y="3144310"/>
            <a:ext cx="6146631" cy="1929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52" y="1086981"/>
            <a:ext cx="3026501" cy="1806138"/>
          </a:xfrm>
          <a:prstGeom prst="rect">
            <a:avLst/>
          </a:prstGeom>
          <a:ln w="6350"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90" y="1104420"/>
            <a:ext cx="2907564" cy="1806137"/>
          </a:xfrm>
          <a:prstGeom prst="rect">
            <a:avLst/>
          </a:prstGeom>
          <a:ln w="6350"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233122" y="1068541"/>
            <a:ext cx="8650698" cy="1842016"/>
          </a:xfrm>
          <a:prstGeom prst="roundRect">
            <a:avLst>
              <a:gd name="adj" fmla="val 25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3123" y="3144310"/>
            <a:ext cx="8650698" cy="1842016"/>
          </a:xfrm>
          <a:prstGeom prst="roundRect">
            <a:avLst>
              <a:gd name="adj" fmla="val 254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Текст 2"/>
          <p:cNvSpPr txBox="1">
            <a:spLocks/>
          </p:cNvSpPr>
          <p:nvPr/>
        </p:nvSpPr>
        <p:spPr bwMode="auto">
          <a:xfrm>
            <a:off x="202039" y="3095911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20" name="Текст 6"/>
          <p:cNvSpPr txBox="1">
            <a:spLocks/>
          </p:cNvSpPr>
          <p:nvPr/>
        </p:nvSpPr>
        <p:spPr bwMode="auto">
          <a:xfrm>
            <a:off x="356102" y="962941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800000">
            <a:off x="3538211" y="2961571"/>
            <a:ext cx="1315581" cy="1448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5952" y="1287874"/>
            <a:ext cx="1717868" cy="141577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Чтобы обработать (оформить) одну </a:t>
            </a:r>
            <a:r>
              <a:rPr lang="ru-RU" sz="1100" b="1" dirty="0" smtClean="0">
                <a:solidFill>
                  <a:srgbClr val="212121"/>
                </a:solidFill>
                <a:cs typeface="Times New Roman" panose="02020603050405020304" pitchFamily="18" charset="0"/>
              </a:rPr>
              <a:t>заявку 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необходимы перемещения </a:t>
            </a:r>
            <a:b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212121"/>
                </a:solidFill>
                <a:cs typeface="Times New Roman" panose="02020603050405020304" pitchFamily="18" charset="0"/>
              </a:rPr>
              <a:t>657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 метров и </a:t>
            </a:r>
            <a:r>
              <a:rPr lang="ru-RU" sz="2000" b="1" dirty="0">
                <a:solidFill>
                  <a:srgbClr val="212121"/>
                </a:solidFill>
                <a:cs typeface="Times New Roman" panose="02020603050405020304" pitchFamily="18" charset="0"/>
              </a:rPr>
              <a:t>10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 переходов между 1 и 3 этажами по лестнице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5952" y="3353346"/>
            <a:ext cx="1717868" cy="1415772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Чтобы обработать (оформить) одну </a:t>
            </a:r>
            <a:r>
              <a:rPr lang="ru-RU" sz="1100" b="1" dirty="0" smtClean="0">
                <a:solidFill>
                  <a:srgbClr val="212121"/>
                </a:solidFill>
                <a:cs typeface="Times New Roman" panose="02020603050405020304" pitchFamily="18" charset="0"/>
              </a:rPr>
              <a:t>заявку 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необходимы перемещения </a:t>
            </a:r>
            <a:b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212121"/>
                </a:solidFill>
                <a:cs typeface="Times New Roman" panose="02020603050405020304" pitchFamily="18" charset="0"/>
              </a:rPr>
              <a:t>315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 метров и </a:t>
            </a:r>
            <a:r>
              <a:rPr lang="ru-RU" sz="2000" b="1" dirty="0">
                <a:solidFill>
                  <a:srgbClr val="212121"/>
                </a:solidFill>
                <a:cs typeface="Times New Roman" panose="02020603050405020304" pitchFamily="18" charset="0"/>
              </a:rPr>
              <a:t>1 </a:t>
            </a:r>
            <a:r>
              <a:rPr lang="ru-RU" sz="1100" b="1" dirty="0">
                <a:solidFill>
                  <a:srgbClr val="212121"/>
                </a:solidFill>
                <a:cs typeface="Times New Roman" panose="02020603050405020304" pitchFamily="18" charset="0"/>
              </a:rPr>
              <a:t>переход между 1 и 3 этажами по лестнице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23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17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51125" y="1909426"/>
            <a:ext cx="3020638" cy="1804268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759310" y="4321879"/>
            <a:ext cx="1804268" cy="785471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макетирование. Найдено оптимальное расположение предметов в рабочей зоне</a:t>
            </a:r>
            <a:b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516604" y="1283209"/>
            <a:ext cx="2541514" cy="1387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"/>
          <a:stretch/>
        </p:blipFill>
        <p:spPr>
          <a:xfrm>
            <a:off x="6516604" y="3321998"/>
            <a:ext cx="2541514" cy="1401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5" y="1617621"/>
            <a:ext cx="3383870" cy="204695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17862" y="647598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СНИЖЕНИЕ ВПП (перепланировка рабочих мест)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10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2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2839747" y="2612718"/>
            <a:ext cx="1444065" cy="1871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05" y="3664580"/>
            <a:ext cx="3383870" cy="36958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Неоптимальная планировка рабочих мест наиболее загруженного подразделения (узкого места)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16604" y="2670494"/>
            <a:ext cx="2541514" cy="369588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marL="144000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Перепланировка рабочих мест для работы с заявками в бумажном виде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16604" y="4723843"/>
            <a:ext cx="2541514" cy="369588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рабочих мест для работы с заявками в электронном виде (2 монитора)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 bwMode="auto">
          <a:xfrm>
            <a:off x="4234259" y="867319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18" name="Текст 6"/>
          <p:cNvSpPr txBox="1">
            <a:spLocks/>
          </p:cNvSpPr>
          <p:nvPr/>
        </p:nvSpPr>
        <p:spPr bwMode="auto">
          <a:xfrm>
            <a:off x="183933" y="1179666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644" y="1857768"/>
            <a:ext cx="1368083" cy="18553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32644" y="3675814"/>
            <a:ext cx="1368083" cy="369588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заявки без переходов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0" y="1569758"/>
            <a:ext cx="3468210" cy="2464409"/>
          </a:xfrm>
          <a:prstGeom prst="roundRect">
            <a:avLst>
              <a:gd name="adj" fmla="val 221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98884" y="1238978"/>
            <a:ext cx="5445116" cy="3909285"/>
          </a:xfrm>
          <a:prstGeom prst="roundRect">
            <a:avLst>
              <a:gd name="adj" fmla="val 22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805" y="829812"/>
            <a:ext cx="71259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Визуальное отображение </a:t>
            </a:r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«было-стало» следует 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делать с одинаковых точек (фото) </a:t>
            </a:r>
            <a:endParaRPr lang="ru-RU" sz="1200" i="1" dirty="0">
              <a:solidFill>
                <a:srgbClr val="7030A0"/>
              </a:solidFill>
            </a:endParaRP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6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6155" y="743097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ВИЗУАЛЬНОЕ УПРАВЛЕНИЕ (визуализация заявок в потоке)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5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6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7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9" y="1372972"/>
            <a:ext cx="1706069" cy="209520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980" y="2729931"/>
            <a:ext cx="1985501" cy="1328274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" y="3766317"/>
            <a:ext cx="1706069" cy="1321909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65587" y="1457957"/>
            <a:ext cx="1164894" cy="92409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Хаотичное размещение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понятен этап на котором находится отдельно взятая заявка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321" y="1234350"/>
            <a:ext cx="1479805" cy="271735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316" y="1234351"/>
            <a:ext cx="841143" cy="2546748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853858" y="3664517"/>
            <a:ext cx="879842" cy="14786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ярлык-маршрутная карта для визуализации этапа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котором находится заявка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2080" y="3653870"/>
            <a:ext cx="1497190" cy="14786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Доработаны шкафы (сняты створки)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визуализированы места под различные этапы обработки заявок  (первичная, с замечаниями, в архив)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 организована по принципу 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FIFO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86373" y="1769664"/>
            <a:ext cx="2455381" cy="1398716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3297804" y="3656301"/>
            <a:ext cx="1432518" cy="14786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рабочая зона для каждого сотрудника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стол-МВХ.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перемешивания заявок разных специалистов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en-US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6677627" y="2594425"/>
            <a:ext cx="1280622" cy="119578"/>
          </a:xfrm>
          <a:prstGeom prst="triangl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endParaRPr lang="ru-RU" sz="135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3" name="Picture 2" descr="t0Jk8yFqSGU.jpg (738×1600)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388" y="3013968"/>
            <a:ext cx="1179510" cy="64233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6300895" y="2587274"/>
            <a:ext cx="183859" cy="422886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Равнобедренный треугольник 25"/>
          <p:cNvSpPr/>
          <p:nvPr/>
        </p:nvSpPr>
        <p:spPr>
          <a:xfrm rot="5400000">
            <a:off x="5152836" y="2594425"/>
            <a:ext cx="1280622" cy="119578"/>
          </a:xfrm>
          <a:prstGeom prst="triangl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endParaRPr lang="ru-RU" sz="135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 rot="5400000">
            <a:off x="2375008" y="2578467"/>
            <a:ext cx="1444065" cy="1871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Текст 2"/>
          <p:cNvSpPr txBox="1">
            <a:spLocks/>
          </p:cNvSpPr>
          <p:nvPr/>
        </p:nvSpPr>
        <p:spPr bwMode="auto">
          <a:xfrm>
            <a:off x="3314705" y="889745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30" name="Текст 6"/>
          <p:cNvSpPr txBox="1">
            <a:spLocks/>
          </p:cNvSpPr>
          <p:nvPr/>
        </p:nvSpPr>
        <p:spPr bwMode="auto">
          <a:xfrm>
            <a:off x="143128" y="968919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33" y="1234349"/>
            <a:ext cx="1570455" cy="516497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4120" y="2071452"/>
            <a:ext cx="1569149" cy="1571357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7492891" y="3653870"/>
            <a:ext cx="1592521" cy="14786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Визуализация разделов заявки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endParaRPr lang="ru-RU" sz="90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0" y="1367160"/>
            <a:ext cx="2930481" cy="3765320"/>
          </a:xfrm>
          <a:prstGeom prst="roundRect">
            <a:avLst>
              <a:gd name="adj" fmla="val 221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63600" y="1234349"/>
            <a:ext cx="5880400" cy="3913914"/>
          </a:xfrm>
          <a:prstGeom prst="roundRect">
            <a:avLst>
              <a:gd name="adj" fmla="val 22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3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25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48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0775"/>
            <a:ext cx="642841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5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хронометраж операции « подготовка кредитно-обеспечительной документации»</a:t>
            </a:r>
          </a:p>
        </p:txBody>
      </p:sp>
      <p:pic>
        <p:nvPicPr>
          <p:cNvPr id="5" name="Picture 2" descr="LfVPU-_HIUw.jpg (1600×1200)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79" r="32276" b="16960"/>
          <a:stretch/>
        </p:blipFill>
        <p:spPr bwMode="auto">
          <a:xfrm>
            <a:off x="447961" y="1413585"/>
            <a:ext cx="2239794" cy="2419918"/>
          </a:xfrm>
          <a:prstGeom prst="rect">
            <a:avLst/>
          </a:prstGeom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pAZiGImIe4.jpg (1600×1200)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167" t="30121" r="15267" b="36490"/>
          <a:stretch/>
        </p:blipFill>
        <p:spPr bwMode="auto">
          <a:xfrm>
            <a:off x="449883" y="3874237"/>
            <a:ext cx="2719555" cy="1044241"/>
          </a:xfrm>
          <a:prstGeom prst="rect">
            <a:avLst/>
          </a:prstGeom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jWih3TsvaGo.jpg (1600×1200)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20" t="6810" r="1565" b="11921"/>
          <a:stretch/>
        </p:blipFill>
        <p:spPr bwMode="auto">
          <a:xfrm>
            <a:off x="2893229" y="1413584"/>
            <a:ext cx="3768428" cy="2419918"/>
          </a:xfrm>
          <a:prstGeom prst="rect">
            <a:avLst/>
          </a:prstGeom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09364" y="2903988"/>
            <a:ext cx="2196891" cy="537263"/>
          </a:xfrm>
          <a:prstGeom prst="rect">
            <a:avLst/>
          </a:prstGeom>
          <a:solidFill>
            <a:srgbClr val="CEFCC8"/>
          </a:solidFill>
        </p:spPr>
        <p:txBody>
          <a:bodyPr wrap="square">
            <a:spAutoFit/>
          </a:bodyPr>
          <a:lstStyle/>
          <a:p>
            <a:pPr defTabSz="686440" fontAlgn="base">
              <a:lnSpc>
                <a:spcPct val="107000"/>
              </a:lnSpc>
              <a:spcBef>
                <a:spcPct val="0"/>
              </a:spcBef>
              <a:spcAft>
                <a:spcPts val="601"/>
              </a:spcAft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на единую информационную  систему 1С-МФО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Разработка стандартов работы на операциях</a:t>
            </a:r>
            <a:endParaRPr lang="ru-RU" sz="901" dirty="0">
              <a:solidFill>
                <a:srgbClr val="4141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3314950" y="3030049"/>
            <a:ext cx="1991517" cy="262892"/>
          </a:xfrm>
          <a:prstGeom prst="leftRightArrow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7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53 мин.</a:t>
            </a:r>
          </a:p>
        </p:txBody>
      </p:sp>
      <p:sp useBgFill="1">
        <p:nvSpPr>
          <p:cNvPr id="10" name="Двойная стрелка влево/вправо 9"/>
          <p:cNvSpPr/>
          <p:nvPr/>
        </p:nvSpPr>
        <p:spPr>
          <a:xfrm>
            <a:off x="5306466" y="3030050"/>
            <a:ext cx="1077115" cy="262892"/>
          </a:xfrm>
          <a:prstGeom prst="leftRightArrow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en-US" sz="788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 </a:t>
            </a:r>
            <a:r>
              <a:rPr lang="ru-RU" sz="788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мин. (-32%)</a:t>
            </a: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3310874" y="3292943"/>
            <a:ext cx="2980846" cy="262892"/>
          </a:xfrm>
          <a:prstGeom prst="leftRightArrow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7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1ч. 18 мин.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6155" y="744370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СНИЖЕНИЕ ТРУДОЕМКОСТИ (упрощение операций)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15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16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7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3549" y="1926962"/>
            <a:ext cx="2172705" cy="64684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ввода данных, ввод данных вручную в разные формы и в разные 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отсутствует единый стандарт работы на операциях.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26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28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7081" y="687981"/>
            <a:ext cx="9198522" cy="31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НАПРАВЛЕНИЕ–СНИЖЕНИЕ ТРУДОЕМКОСТИ (исключение дублирования ввода, упрощение форм докум.)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24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>
            <a:spLocks noChangeAspect="1" noChangeArrowheads="1"/>
          </p:cNvSpPr>
          <p:nvPr/>
        </p:nvSpPr>
        <p:spPr bwMode="auto">
          <a:xfrm>
            <a:off x="4450575" y="197944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26" name="Rectangle 225"/>
          <p:cNvSpPr txBox="1">
            <a:spLocks/>
          </p:cNvSpPr>
          <p:nvPr/>
        </p:nvSpPr>
        <p:spPr>
          <a:xfrm>
            <a:off x="4777443" y="222198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DDA0FE6-81D6-425E-B958-747EC2E0C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44" y="1332545"/>
            <a:ext cx="4086622" cy="2736249"/>
          </a:xfrm>
          <a:prstGeom prst="rect">
            <a:avLst/>
          </a:prstGeom>
        </p:spPr>
      </p:pic>
      <p:sp>
        <p:nvSpPr>
          <p:cNvPr id="31" name="Текст 2"/>
          <p:cNvSpPr txBox="1">
            <a:spLocks/>
          </p:cNvSpPr>
          <p:nvPr/>
        </p:nvSpPr>
        <p:spPr bwMode="auto">
          <a:xfrm>
            <a:off x="2263722" y="924902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32" name="Текст 6"/>
          <p:cNvSpPr txBox="1">
            <a:spLocks/>
          </p:cNvSpPr>
          <p:nvPr/>
        </p:nvSpPr>
        <p:spPr bwMode="auto">
          <a:xfrm>
            <a:off x="203744" y="908804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5400000">
            <a:off x="1678354" y="2761801"/>
            <a:ext cx="1315581" cy="1448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DDA0FE6-81D6-425E-B958-747EC2E0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411" y="1332545"/>
            <a:ext cx="3818467" cy="2702601"/>
          </a:xfrm>
          <a:prstGeom prst="rect">
            <a:avLst/>
          </a:prstGeom>
        </p:spPr>
      </p:pic>
      <p:sp>
        <p:nvSpPr>
          <p:cNvPr id="35" name="Текст 2"/>
          <p:cNvSpPr txBox="1">
            <a:spLocks/>
          </p:cNvSpPr>
          <p:nvPr/>
        </p:nvSpPr>
        <p:spPr bwMode="auto">
          <a:xfrm>
            <a:off x="6972542" y="892460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36" name="Текст 6"/>
          <p:cNvSpPr txBox="1">
            <a:spLocks/>
          </p:cNvSpPr>
          <p:nvPr/>
        </p:nvSpPr>
        <p:spPr bwMode="auto">
          <a:xfrm>
            <a:off x="4912564" y="876362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>
          <a:xfrm rot="5400000">
            <a:off x="6144853" y="2526159"/>
            <a:ext cx="1315581" cy="1448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040" y="1400278"/>
            <a:ext cx="1907015" cy="273473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315203" y="1400278"/>
            <a:ext cx="1907015" cy="273473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823206" y="1400278"/>
            <a:ext cx="1907015" cy="273473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804861" y="1400278"/>
            <a:ext cx="1907015" cy="273473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823206" y="4156049"/>
            <a:ext cx="1907015" cy="64684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юриста оформлялось в произвольной текстовой форме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дублирование ввода данных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02643" y="4156049"/>
            <a:ext cx="1909233" cy="646844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табличная форма  заключения юриста в системе 1С.</a:t>
            </a:r>
          </a:p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Исключено дублирование ввода данных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0040" y="4172375"/>
            <a:ext cx="1900523" cy="64684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информационном листе отдела займов разделы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разбросаны по всей форме, дублирование ввода данных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15201" y="4148662"/>
            <a:ext cx="1907017" cy="924099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единый раздел «структура сделки»</a:t>
            </a:r>
            <a:r>
              <a:rPr lang="en-US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раздела совпадает с формой протокола кредитного комитета (следующий документ).</a:t>
            </a:r>
            <a:endParaRPr lang="en-US" sz="90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44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ru-RU" sz="9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Исключено дублирование ввода данных</a:t>
            </a:r>
          </a:p>
        </p:txBody>
      </p:sp>
      <p:sp>
        <p:nvSpPr>
          <p:cNvPr id="47" name="TextBox 46"/>
          <p:cNvSpPr txBox="1"/>
          <p:nvPr/>
        </p:nvSpPr>
        <p:spPr>
          <a:xfrm rot="20978837">
            <a:off x="4084591" y="3059975"/>
            <a:ext cx="1073513" cy="5322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Примеры упрощенных форм</a:t>
            </a:r>
            <a:endParaRPr lang="ru-RU" sz="95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08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31875" y="688318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50" kern="0" dirty="0">
                <a:solidFill>
                  <a:srgbClr val="003274"/>
                </a:solidFill>
              </a:rPr>
              <a:t>НАПРАВЛЕНИЕ – ПОВЫШЕНИЕ ПРОИЗВОДИТЕЛЬНОСТИ (ЦИФРА) (переход к единой </a:t>
            </a:r>
            <a:r>
              <a:rPr lang="en-US" sz="1350" kern="0" dirty="0">
                <a:solidFill>
                  <a:srgbClr val="003274"/>
                </a:solidFill>
              </a:rPr>
              <a:t>IT-</a:t>
            </a:r>
            <a:r>
              <a:rPr lang="ru-RU" sz="1350" kern="0" dirty="0">
                <a:solidFill>
                  <a:srgbClr val="003274"/>
                </a:solidFill>
              </a:rPr>
              <a:t>системе 1С-МФО)</a:t>
            </a:r>
            <a:endParaRPr kumimoji="0" lang="ru-RU" sz="135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</a:endParaRPr>
          </a:p>
        </p:txBody>
      </p:sp>
      <p:sp>
        <p:nvSpPr>
          <p:cNvPr id="5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7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8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9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772916"/>
              </p:ext>
            </p:extLst>
          </p:nvPr>
        </p:nvGraphicFramePr>
        <p:xfrm>
          <a:off x="562568" y="1304540"/>
          <a:ext cx="2393750" cy="3356556"/>
        </p:xfrm>
        <a:graphic>
          <a:graphicData uri="http://schemas.openxmlformats.org/drawingml/2006/table">
            <a:tbl>
              <a:tblPr/>
              <a:tblGrid>
                <a:gridCol w="142362">
                  <a:extLst>
                    <a:ext uri="{9D8B030D-6E8A-4147-A177-3AD203B41FA5}">
                      <a16:colId xmlns:a16="http://schemas.microsoft.com/office/drawing/2014/main" val="409752014"/>
                    </a:ext>
                  </a:extLst>
                </a:gridCol>
                <a:gridCol w="845933">
                  <a:extLst>
                    <a:ext uri="{9D8B030D-6E8A-4147-A177-3AD203B41FA5}">
                      <a16:colId xmlns:a16="http://schemas.microsoft.com/office/drawing/2014/main" val="2233432475"/>
                    </a:ext>
                  </a:extLst>
                </a:gridCol>
                <a:gridCol w="393135">
                  <a:extLst>
                    <a:ext uri="{9D8B030D-6E8A-4147-A177-3AD203B41FA5}">
                      <a16:colId xmlns:a16="http://schemas.microsoft.com/office/drawing/2014/main" val="1779891996"/>
                    </a:ext>
                  </a:extLst>
                </a:gridCol>
                <a:gridCol w="337440">
                  <a:extLst>
                    <a:ext uri="{9D8B030D-6E8A-4147-A177-3AD203B41FA5}">
                      <a16:colId xmlns:a16="http://schemas.microsoft.com/office/drawing/2014/main" val="3395448147"/>
                    </a:ext>
                  </a:extLst>
                </a:gridCol>
                <a:gridCol w="337440">
                  <a:extLst>
                    <a:ext uri="{9D8B030D-6E8A-4147-A177-3AD203B41FA5}">
                      <a16:colId xmlns:a16="http://schemas.microsoft.com/office/drawing/2014/main" val="3421391230"/>
                    </a:ext>
                  </a:extLst>
                </a:gridCol>
                <a:gridCol w="337440">
                  <a:extLst>
                    <a:ext uri="{9D8B030D-6E8A-4147-A177-3AD203B41FA5}">
                      <a16:colId xmlns:a16="http://schemas.microsoft.com/office/drawing/2014/main" val="1227971906"/>
                    </a:ext>
                  </a:extLst>
                </a:gridCol>
              </a:tblGrid>
              <a:tr h="12738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Ввод</a:t>
                      </a:r>
                      <a:r>
                        <a:rPr lang="ru-RU" sz="800" b="1" u="none" strike="noStrike" baseline="0" dirty="0">
                          <a:effectLst/>
                        </a:rPr>
                        <a:t> данных при </a:t>
                      </a:r>
                      <a:r>
                        <a:rPr lang="ru-RU" sz="800" b="1" u="none" strike="noStrike" dirty="0">
                          <a:effectLst/>
                        </a:rPr>
                        <a:t> подготовке заявки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База данных/ ПО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b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52165"/>
                  </a:ext>
                </a:extLst>
              </a:tr>
              <a:tr h="260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1С-Займы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1С-МФО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Excel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Word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353791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Маршрутизация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133927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Ввод первичных данных в БД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281860"/>
                  </a:ext>
                </a:extLst>
              </a:tr>
              <a:tr h="4191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о результатах проверки СБ и ООИСЗ (Итоговая информация по проверке данных...)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534563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юридического отдела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97640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Информационный лист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911207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оценке рисков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214838"/>
                  </a:ext>
                </a:extLst>
              </a:tr>
              <a:tr h="252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результатам оценки финансового состояния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872538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Протокол КК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6921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займа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12958"/>
                  </a:ext>
                </a:extLst>
              </a:tr>
              <a:tr h="252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График платежей 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(приложение 1 к договору займа)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175869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поручительства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789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739457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Приложение к договору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500" u="none" strike="noStrike" dirty="0">
                          <a:effectLst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b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412632"/>
                  </a:ext>
                </a:extLst>
              </a:tr>
              <a:tr h="18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Распоряжение о перечислении д.с.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256577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089377"/>
              </p:ext>
            </p:extLst>
          </p:nvPr>
        </p:nvGraphicFramePr>
        <p:xfrm>
          <a:off x="3932103" y="1288383"/>
          <a:ext cx="2054127" cy="3350721"/>
        </p:xfrm>
        <a:graphic>
          <a:graphicData uri="http://schemas.openxmlformats.org/drawingml/2006/table">
            <a:tbl>
              <a:tblPr/>
              <a:tblGrid>
                <a:gridCol w="144792">
                  <a:extLst>
                    <a:ext uri="{9D8B030D-6E8A-4147-A177-3AD203B41FA5}">
                      <a16:colId xmlns:a16="http://schemas.microsoft.com/office/drawing/2014/main" val="2163689888"/>
                    </a:ext>
                  </a:extLst>
                </a:gridCol>
                <a:gridCol w="822788">
                  <a:extLst>
                    <a:ext uri="{9D8B030D-6E8A-4147-A177-3AD203B41FA5}">
                      <a16:colId xmlns:a16="http://schemas.microsoft.com/office/drawing/2014/main" val="1346234848"/>
                    </a:ext>
                  </a:extLst>
                </a:gridCol>
                <a:gridCol w="392823">
                  <a:extLst>
                    <a:ext uri="{9D8B030D-6E8A-4147-A177-3AD203B41FA5}">
                      <a16:colId xmlns:a16="http://schemas.microsoft.com/office/drawing/2014/main" val="345211535"/>
                    </a:ext>
                  </a:extLst>
                </a:gridCol>
                <a:gridCol w="346862">
                  <a:extLst>
                    <a:ext uri="{9D8B030D-6E8A-4147-A177-3AD203B41FA5}">
                      <a16:colId xmlns:a16="http://schemas.microsoft.com/office/drawing/2014/main" val="2966376611"/>
                    </a:ext>
                  </a:extLst>
                </a:gridCol>
                <a:gridCol w="346862">
                  <a:extLst>
                    <a:ext uri="{9D8B030D-6E8A-4147-A177-3AD203B41FA5}">
                      <a16:colId xmlns:a16="http://schemas.microsoft.com/office/drawing/2014/main" val="1047162154"/>
                    </a:ext>
                  </a:extLst>
                </a:gridCol>
              </a:tblGrid>
              <a:tr h="13133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Ввод данных при  подготовке заявки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База данных/ ПО</a:t>
                      </a:r>
                    </a:p>
                  </a:txBody>
                  <a:tcPr marL="2248" marR="2248" marT="2248" marB="0" anchor="b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106507"/>
                  </a:ext>
                </a:extLst>
              </a:tr>
              <a:tr h="231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1С-МФО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Excel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196676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Маршрутизация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395099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Ввод первичных данных в БД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910768"/>
                  </a:ext>
                </a:extLst>
              </a:tr>
              <a:tr h="4026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о результатах проверки СБ и ООИСЗ (Итоговая информация по проверке данных...)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189616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юридического отдела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29381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Информационный лист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30627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оценке рисков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(с 31 авг)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(до 31 авг)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056158"/>
                  </a:ext>
                </a:extLst>
              </a:tr>
              <a:tr h="32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результатам 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оценки финансового состояния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749773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Протокол КК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 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70342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займа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912846"/>
                  </a:ext>
                </a:extLst>
              </a:tr>
              <a:tr h="242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График платежей 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(приложение 1 к договору займа)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369421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поручительства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404405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967618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Приложение к договору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383666"/>
                  </a:ext>
                </a:extLst>
              </a:tr>
              <a:tr h="18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Распоряжение о перечислении д.с.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D0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612348"/>
                  </a:ext>
                </a:extLst>
              </a:tr>
            </a:tbl>
          </a:graphicData>
        </a:graphic>
      </p:graphicFrame>
      <p:sp>
        <p:nvSpPr>
          <p:cNvPr id="23" name="Равнобедренный треугольник 22"/>
          <p:cNvSpPr/>
          <p:nvPr/>
        </p:nvSpPr>
        <p:spPr>
          <a:xfrm rot="5400000">
            <a:off x="2447359" y="2726993"/>
            <a:ext cx="1280622" cy="154591"/>
          </a:xfrm>
          <a:prstGeom prst="triangle">
            <a:avLst/>
          </a:prstGeom>
          <a:solidFill>
            <a:srgbClr val="808080"/>
          </a:solidFill>
          <a:ln w="25400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799" y="1008410"/>
            <a:ext cx="2486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/>
              </a:rPr>
              <a:t>БЫЛО 4 БД и ПО </a:t>
            </a:r>
            <a:r>
              <a:rPr lang="ru-RU" sz="901" b="1" dirty="0">
                <a:latin typeface="Arial"/>
              </a:rPr>
              <a:t>(авг. 2020)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0518" y="981111"/>
            <a:ext cx="2608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/>
              </a:rPr>
              <a:t>СТАЛО 3 БД и ПО </a:t>
            </a:r>
            <a:r>
              <a:rPr lang="ru-RU" sz="901" b="1" dirty="0">
                <a:latin typeface="Arial"/>
              </a:rPr>
              <a:t>(авг. 2021)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69740"/>
              </p:ext>
            </p:extLst>
          </p:nvPr>
        </p:nvGraphicFramePr>
        <p:xfrm>
          <a:off x="6848554" y="1277346"/>
          <a:ext cx="1745583" cy="3395625"/>
        </p:xfrm>
        <a:graphic>
          <a:graphicData uri="http://schemas.openxmlformats.org/drawingml/2006/table">
            <a:tbl>
              <a:tblPr/>
              <a:tblGrid>
                <a:gridCol w="185789">
                  <a:extLst>
                    <a:ext uri="{9D8B030D-6E8A-4147-A177-3AD203B41FA5}">
                      <a16:colId xmlns:a16="http://schemas.microsoft.com/office/drawing/2014/main" val="2163689888"/>
                    </a:ext>
                  </a:extLst>
                </a:gridCol>
                <a:gridCol w="1055749">
                  <a:extLst>
                    <a:ext uri="{9D8B030D-6E8A-4147-A177-3AD203B41FA5}">
                      <a16:colId xmlns:a16="http://schemas.microsoft.com/office/drawing/2014/main" val="1346234848"/>
                    </a:ext>
                  </a:extLst>
                </a:gridCol>
                <a:gridCol w="504045">
                  <a:extLst>
                    <a:ext uri="{9D8B030D-6E8A-4147-A177-3AD203B41FA5}">
                      <a16:colId xmlns:a16="http://schemas.microsoft.com/office/drawing/2014/main" val="345211535"/>
                    </a:ext>
                  </a:extLst>
                </a:gridCol>
              </a:tblGrid>
              <a:tr h="36991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Ввод данных </a:t>
                      </a:r>
                      <a:b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 подготовке заявки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База данных/ ПО</a:t>
                      </a:r>
                    </a:p>
                  </a:txBody>
                  <a:tcPr marL="2248" marR="2248" marT="2248" marB="0" anchor="b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106507"/>
                  </a:ext>
                </a:extLst>
              </a:tr>
              <a:tr h="188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1С-МФО</a:t>
                      </a: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196676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Маршрутизация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95099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Ввод первичных данных в БД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10768"/>
                  </a:ext>
                </a:extLst>
              </a:tr>
              <a:tr h="324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о результатах проверки СБ и ООИСЗ (Итоговая информация по проверке данных...)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189616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юридического отдела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29381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Информационный лист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30627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оценке рисков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056158"/>
                  </a:ext>
                </a:extLst>
              </a:tr>
              <a:tr h="243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Заключение по результатам 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оценки финансового состояния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49773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Протокол КК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70342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займа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912846"/>
                  </a:ext>
                </a:extLst>
              </a:tr>
              <a:tr h="243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График платежей </a:t>
                      </a:r>
                      <a:br>
                        <a:rPr lang="ru-RU" sz="500" u="none" strike="noStrike" dirty="0">
                          <a:effectLst/>
                        </a:rPr>
                      </a:br>
                      <a:r>
                        <a:rPr lang="ru-RU" sz="500" u="none" strike="noStrike" dirty="0">
                          <a:effectLst/>
                        </a:rPr>
                        <a:t>(приложение 1 к договору займа)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69421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поручительства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404405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Договор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67618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Приложение к договору залога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да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383666"/>
                  </a:ext>
                </a:extLst>
              </a:tr>
              <a:tr h="18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14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72000" algn="l" fontAlgn="ctr"/>
                      <a:r>
                        <a:rPr lang="ru-RU" sz="500" u="none" strike="noStrike" dirty="0">
                          <a:effectLst/>
                        </a:rPr>
                        <a:t>Распоряжение о перечислении д.с.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 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48" marR="2248" marT="2248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612348"/>
                  </a:ext>
                </a:extLst>
              </a:tr>
            </a:tbl>
          </a:graphicData>
        </a:graphic>
      </p:graphicFrame>
      <p:sp>
        <p:nvSpPr>
          <p:cNvPr id="27" name="Равнобедренный треугольник 26"/>
          <p:cNvSpPr/>
          <p:nvPr/>
        </p:nvSpPr>
        <p:spPr>
          <a:xfrm rot="5400000">
            <a:off x="5483773" y="2710835"/>
            <a:ext cx="1280622" cy="154591"/>
          </a:xfrm>
          <a:prstGeom prst="triangle">
            <a:avLst/>
          </a:prstGeom>
          <a:solidFill>
            <a:srgbClr val="808080"/>
          </a:solidFill>
          <a:ln w="25400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644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61990" y="966517"/>
            <a:ext cx="2281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/>
              </a:rPr>
              <a:t>СТАЛО 1 БД </a:t>
            </a:r>
            <a:r>
              <a:rPr lang="ru-RU" sz="901" b="1" dirty="0">
                <a:latin typeface="Arial"/>
              </a:rPr>
              <a:t>(дек. 2021)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832" y="4700160"/>
            <a:ext cx="2407486" cy="33483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788" dirty="0">
                <a:latin typeface="Arial"/>
              </a:rPr>
              <a:t>Работа в 2-х базах данных и 2-х ПО</a:t>
            </a:r>
            <a:br>
              <a:rPr lang="ru-RU" sz="788" dirty="0">
                <a:latin typeface="Arial"/>
              </a:rPr>
            </a:br>
            <a:r>
              <a:rPr lang="ru-RU" sz="788" dirty="0">
                <a:latin typeface="Arial"/>
              </a:rPr>
              <a:t>(дублирование ввода данных)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78320" y="4661096"/>
            <a:ext cx="2107911" cy="456087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788" dirty="0">
                <a:latin typeface="Arial"/>
              </a:rPr>
              <a:t>Объединение двух баз данных в одну (минимизация дублирования ввода данных)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8554" y="4672966"/>
            <a:ext cx="1745584" cy="456087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788" dirty="0">
                <a:latin typeface="Arial"/>
              </a:rPr>
              <a:t>Работа только в одной базе данных (исключение дублирования ввода данных)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3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28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823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6155" y="763620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СНИЖЕНИЕ ТРУДОЕМКОСТИ (ЦИФРА) (удаленное рассмотрение заявок)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8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810" y="1350176"/>
            <a:ext cx="4773588" cy="46966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810" y="1855585"/>
            <a:ext cx="4006690" cy="2949329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051441" y="4806109"/>
            <a:ext cx="4006690" cy="230693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На сайте добавлены правила подачи заявки в эл. виде</a:t>
            </a:r>
            <a:r>
              <a:rPr lang="en-US" sz="901" dirty="0"/>
              <a:t>.</a:t>
            </a:r>
            <a:endParaRPr lang="ru-RU" sz="90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869" y="1864931"/>
            <a:ext cx="2013550" cy="3076220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067500" y="4397281"/>
            <a:ext cx="2010585" cy="646844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Новый формат шаблонов (</a:t>
            </a:r>
            <a:r>
              <a:rPr lang="en-US" sz="901" dirty="0"/>
              <a:t>Google-</a:t>
            </a:r>
            <a:r>
              <a:rPr lang="ru-RU" sz="901" dirty="0"/>
              <a:t>форма</a:t>
            </a:r>
            <a:r>
              <a:rPr lang="en-US" sz="901" dirty="0"/>
              <a:t>,</a:t>
            </a:r>
            <a:r>
              <a:rPr lang="ru-RU" sz="901" dirty="0"/>
              <a:t> автоматическое предупреждение о некорректном заполнении)</a:t>
            </a:r>
            <a:r>
              <a:rPr lang="en-US" sz="901" dirty="0"/>
              <a:t>.</a:t>
            </a:r>
            <a:endParaRPr lang="ru-RU" sz="901" dirty="0"/>
          </a:p>
        </p:txBody>
      </p:sp>
      <p:sp>
        <p:nvSpPr>
          <p:cNvPr id="19" name="TextBox 18"/>
          <p:cNvSpPr txBox="1"/>
          <p:nvPr/>
        </p:nvSpPr>
        <p:spPr>
          <a:xfrm>
            <a:off x="74470" y="4394905"/>
            <a:ext cx="2924652" cy="508216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Проводится подключение к Единой системе идентификации и аутентификации (потребуется</a:t>
            </a:r>
            <a:r>
              <a:rPr lang="en-US" sz="901" dirty="0"/>
              <a:t>,</a:t>
            </a:r>
            <a:r>
              <a:rPr lang="ru-RU" sz="901" dirty="0"/>
              <a:t> при подаче заявки через личный кабинет на сайте)</a:t>
            </a:r>
            <a:r>
              <a:rPr lang="en-US" sz="901" dirty="0"/>
              <a:t>.</a:t>
            </a:r>
            <a:endParaRPr lang="ru-RU" sz="90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87301F-5E00-4D6F-A9F7-C744182D32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1809"/>
            <a:ext cx="2268550" cy="1894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87301F-5E00-4D6F-A9F7-C744182D32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04" y="2459813"/>
            <a:ext cx="2065818" cy="195259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29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063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78992" y="369332"/>
            <a:ext cx="6681176" cy="2215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1. Цели и описание документа</a:t>
            </a:r>
            <a:endParaRPr lang="en-US" sz="1600" b="1" kern="0" dirty="0">
              <a:solidFill>
                <a:srgbClr val="002960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067" y="902362"/>
            <a:ext cx="885613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документа – обеспечить методологическую поддержку пользователей при реализации проектов по совершенствованию процессов с помощью методов и инструментов бережливых технологий.</a:t>
            </a:r>
          </a:p>
          <a:p>
            <a:pPr lvl="1">
              <a:spcAft>
                <a:spcPts val="600"/>
              </a:spcAft>
            </a:pPr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содержит описание типового подхода к реализации проекта по совершенствованию процессов с помощью методов и инструментов бережливых технологий.</a:t>
            </a:r>
          </a:p>
          <a:p>
            <a:pPr lvl="1"/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разработан на основании опыта развития Производственной Системы «Росатом» </a:t>
            </a:r>
            <a:b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Госкорпорации «Росатом» и ее подведомственных организациях, также на основании практического применения методов и инструментов бережливых технологий при реализации проектов в медицинских организациях РФ и </a:t>
            </a:r>
            <a:r>
              <a:rPr lang="ru-RU" sz="1400" dirty="0" smtClean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«Эффективный регион».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01192" y="3399008"/>
            <a:ext cx="8765008" cy="1312692"/>
            <a:chOff x="-12236" y="5291107"/>
            <a:chExt cx="7824596" cy="113559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-12236" y="5291107"/>
              <a:ext cx="7824596" cy="1135593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2363" y="5341113"/>
              <a:ext cx="1483585" cy="1030461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76842" y="5334553"/>
              <a:ext cx="1498284" cy="1036492"/>
            </a:xfrm>
            <a:prstGeom prst="rect">
              <a:avLst/>
            </a:prstGeom>
            <a:ln w="3175"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2" name="Picture 6" descr="C:\Гатилов\фото\20180504_140654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2551" y="5341113"/>
              <a:ext cx="1577054" cy="10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79" y="5335680"/>
              <a:ext cx="1456136" cy="102793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3185" y="5337695"/>
              <a:ext cx="1452616" cy="1043633"/>
            </a:xfrm>
            <a:prstGeom prst="rect">
              <a:avLst/>
            </a:prstGeom>
          </p:spPr>
        </p:pic>
      </p:grpSp>
      <p:sp>
        <p:nvSpPr>
          <p:cNvPr id="17" name="Номер слайда 3"/>
          <p:cNvSpPr txBox="1">
            <a:spLocks/>
          </p:cNvSpPr>
          <p:nvPr/>
        </p:nvSpPr>
        <p:spPr>
          <a:xfrm>
            <a:off x="8491070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97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6155" y="744370"/>
            <a:ext cx="8940256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УЛУЧШЕНИЕ СЕРВИСА ДЛЯ КЛИЕНТОВ (навигация)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7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8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9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04" y="2112201"/>
            <a:ext cx="3869254" cy="203183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138" y="2152749"/>
            <a:ext cx="2766719" cy="2403952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0805" y="4185419"/>
            <a:ext cx="3895344" cy="230961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228600" indent="-228600">
              <a:buAutoNum type="arabicPeriod"/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ctr" defTabSz="68644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901" dirty="0"/>
              <a:t>Новая нумерация кабинетов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6137" y="2076583"/>
            <a:ext cx="2766718" cy="230961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indent="0">
              <a:buNone/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Новые элементы визуальной навигации.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16" t="4264" r="26946" b="35300"/>
          <a:stretch/>
        </p:blipFill>
        <p:spPr>
          <a:xfrm>
            <a:off x="7271956" y="2103640"/>
            <a:ext cx="1691639" cy="2570015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278933" y="4673655"/>
            <a:ext cx="1691641" cy="369588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indent="0">
              <a:buNone/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Визуализация расположения сотрудников в кабинете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55" y="1264001"/>
            <a:ext cx="8940256" cy="41575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51" b="0" dirty="0">
                <a:solidFill>
                  <a:srgbClr val="212121"/>
                </a:solidFill>
              </a:rPr>
              <a:t>При анализе процесса</a:t>
            </a:r>
            <a:r>
              <a:rPr lang="en-US" sz="1051" b="0" dirty="0">
                <a:solidFill>
                  <a:srgbClr val="212121"/>
                </a:solidFill>
              </a:rPr>
              <a:t>,</a:t>
            </a:r>
            <a:r>
              <a:rPr lang="ru-RU" sz="1051" b="0" dirty="0">
                <a:solidFill>
                  <a:srgbClr val="212121"/>
                </a:solidFill>
              </a:rPr>
              <a:t> было выявлено</a:t>
            </a:r>
            <a:r>
              <a:rPr lang="en-US" sz="1051" b="0" dirty="0">
                <a:solidFill>
                  <a:srgbClr val="212121"/>
                </a:solidFill>
              </a:rPr>
              <a:t>,</a:t>
            </a:r>
            <a:r>
              <a:rPr lang="ru-RU" sz="1051" b="0" dirty="0">
                <a:solidFill>
                  <a:srgbClr val="212121"/>
                </a:solidFill>
              </a:rPr>
              <a:t> что действующая система навигации несовершенна. Утрачена логика нумерации кабинетов. </a:t>
            </a:r>
            <a:br>
              <a:rPr lang="ru-RU" sz="1051" b="0" dirty="0">
                <a:solidFill>
                  <a:srgbClr val="212121"/>
                </a:solidFill>
              </a:rPr>
            </a:br>
            <a:r>
              <a:rPr lang="ru-RU" sz="1051" b="0" dirty="0">
                <a:solidFill>
                  <a:srgbClr val="212121"/>
                </a:solidFill>
              </a:rPr>
              <a:t>Элементы визуальной навигации не соответствовали действительности. Клиенты испытывали трудности при поиске нужного специалиста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6137" y="4421021"/>
            <a:ext cx="2766719" cy="646844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indent="0">
              <a:buNone/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Таблички съемные магнитные. Номер кабинета и названия отдела выполнены на разных поверхностях. Их не нужно заказывать заново</a:t>
            </a:r>
            <a:r>
              <a:rPr lang="en-US" sz="901" dirty="0"/>
              <a:t>,</a:t>
            </a:r>
            <a:r>
              <a:rPr lang="ru-RU" sz="901" dirty="0"/>
              <a:t> если подразделение переезжает.</a:t>
            </a: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130788" y="1703614"/>
            <a:ext cx="1444065" cy="1871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 bwMode="auto">
          <a:xfrm>
            <a:off x="-62409" y="1713765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20" name="Текст 6"/>
          <p:cNvSpPr txBox="1">
            <a:spLocks/>
          </p:cNvSpPr>
          <p:nvPr/>
        </p:nvSpPr>
        <p:spPr bwMode="auto">
          <a:xfrm>
            <a:off x="86155" y="868779"/>
            <a:ext cx="669225" cy="3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137" y="3049895"/>
            <a:ext cx="1422685" cy="1364361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50805" y="2076582"/>
            <a:ext cx="8819770" cy="3062547"/>
          </a:xfrm>
          <a:prstGeom prst="roundRect">
            <a:avLst>
              <a:gd name="adj" fmla="val 22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30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153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810" y="744370"/>
            <a:ext cx="9189972" cy="2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ru-RU" sz="1400" kern="0" dirty="0">
                <a:solidFill>
                  <a:srgbClr val="003274"/>
                </a:solidFill>
              </a:rPr>
              <a:t>НАПРАВЛЕНИЕ – УЛУЧШЕНИЕ СЕРВИСА ДЛЯ КЛИЕНТОВ (совершенствование консультаций </a:t>
            </a:r>
            <a:r>
              <a:rPr lang="en-US" sz="1400" kern="0" dirty="0">
                <a:solidFill>
                  <a:srgbClr val="003274"/>
                </a:solidFill>
              </a:rPr>
              <a:t>&gt;</a:t>
            </a:r>
            <a:r>
              <a:rPr lang="ru-RU" sz="1400" kern="0" dirty="0">
                <a:solidFill>
                  <a:srgbClr val="003274"/>
                </a:solidFill>
              </a:rPr>
              <a:t>1500 в год)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Oval 24"/>
          <p:cNvSpPr>
            <a:spLocks noChangeAspect="1" noChangeArrowheads="1"/>
          </p:cNvSpPr>
          <p:nvPr/>
        </p:nvSpPr>
        <p:spPr bwMode="auto">
          <a:xfrm>
            <a:off x="203744" y="136946"/>
            <a:ext cx="275402" cy="2753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1008126">
              <a:defRPr/>
            </a:pPr>
            <a:r>
              <a:rPr lang="ru-RU" sz="1323" b="1" kern="0" dirty="0">
                <a:solidFill>
                  <a:srgbClr val="FFFFFF"/>
                </a:solidFill>
                <a:cs typeface="Arial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0239" y="58809"/>
            <a:ext cx="2492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123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7" name="Rectangle 4"/>
          <p:cNvSpPr txBox="1">
            <a:spLocks/>
          </p:cNvSpPr>
          <p:nvPr/>
        </p:nvSpPr>
        <p:spPr>
          <a:xfrm>
            <a:off x="477741" y="93136"/>
            <a:ext cx="746134" cy="36391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393" tIns="79393" rIns="79393" bIns="79393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87123">
              <a:buClr>
                <a:srgbClr val="FFFFFF"/>
              </a:buClr>
              <a:defRPr/>
            </a:pPr>
            <a:r>
              <a:rPr lang="ru-RU" sz="1323" b="1" kern="0" dirty="0">
                <a:solidFill>
                  <a:srgbClr val="FFFFFF"/>
                </a:solidFill>
              </a:rPr>
              <a:t>Этап</a:t>
            </a:r>
            <a:endParaRPr lang="en-US" sz="1323" b="1" kern="0" dirty="0">
              <a:solidFill>
                <a:srgbClr val="FFFFFF"/>
              </a:solidFill>
            </a:endParaRPr>
          </a:p>
        </p:txBody>
      </p:sp>
      <p:sp>
        <p:nvSpPr>
          <p:cNvPr id="8" name="Oval 24"/>
          <p:cNvSpPr>
            <a:spLocks noChangeAspect="1" noChangeArrowheads="1"/>
          </p:cNvSpPr>
          <p:nvPr/>
        </p:nvSpPr>
        <p:spPr bwMode="auto">
          <a:xfrm>
            <a:off x="1481096" y="466212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9" name="Rectangle 225"/>
          <p:cNvSpPr txBox="1">
            <a:spLocks/>
          </p:cNvSpPr>
          <p:nvPr/>
        </p:nvSpPr>
        <p:spPr>
          <a:xfrm>
            <a:off x="1807964" y="490466"/>
            <a:ext cx="407213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30" y="1381325"/>
            <a:ext cx="9022070" cy="57746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1051" b="0" dirty="0">
                <a:solidFill>
                  <a:srgbClr val="212121"/>
                </a:solidFill>
              </a:rPr>
              <a:t>Клиент заполнял до 5 различных форм документов. Встреча клиента проводилась различными специалистами (отсутствовало «единое окно») в различном формате (не всегда единовременно определялись потребности клиента). Устное информирование консультантов о необходимости консультации. Обратная связь клиентов отслеживалась в основном по жалобам.</a:t>
            </a: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143128" y="1970559"/>
            <a:ext cx="1444065" cy="1871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8835"/>
            <a:endParaRPr lang="ru-RU" sz="150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 bwMode="auto">
          <a:xfrm>
            <a:off x="96" y="1959403"/>
            <a:ext cx="854370" cy="3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B050"/>
                </a:solidFill>
                <a:latin typeface="Arial"/>
                <a:cs typeface="Arial"/>
              </a:rPr>
              <a:t>Стало</a:t>
            </a:r>
          </a:p>
        </p:txBody>
      </p:sp>
      <p:sp>
        <p:nvSpPr>
          <p:cNvPr id="20" name="Текст 6"/>
          <p:cNvSpPr txBox="1">
            <a:spLocks/>
          </p:cNvSpPr>
          <p:nvPr/>
        </p:nvSpPr>
        <p:spPr bwMode="auto">
          <a:xfrm>
            <a:off x="143128" y="1143901"/>
            <a:ext cx="669225" cy="2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2646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63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None/>
              <a:defRPr sz="2205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008126" indent="0" algn="l" rtl="0" eaLnBrk="0" fontAlgn="base" hangingPunct="0">
              <a:spcBef>
                <a:spcPct val="0"/>
              </a:spcBef>
              <a:spcAft>
                <a:spcPct val="30000"/>
              </a:spcAft>
              <a:buNone/>
              <a:defRPr sz="1985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512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1625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20315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302437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52844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4032504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764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22615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FF0000"/>
                </a:solidFill>
                <a:latin typeface="Arial"/>
                <a:cs typeface="Arial"/>
              </a:rPr>
              <a:t>Было</a:t>
            </a:r>
            <a:endParaRPr lang="ru-RU" sz="11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1930" y="2321166"/>
            <a:ext cx="8875606" cy="2486393"/>
          </a:xfrm>
          <a:prstGeom prst="roundRect">
            <a:avLst>
              <a:gd name="adj" fmla="val 22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4203C6-2250-4CA1-A773-8F75EEA74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12" y="2739366"/>
            <a:ext cx="1474296" cy="15111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4203C6-2250-4CA1-A773-8F75EEA74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484" y="2389604"/>
            <a:ext cx="7278933" cy="23421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87615" y="3125361"/>
            <a:ext cx="1816486" cy="369588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indent="0">
              <a:buNone/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defTabSz="686440" fontAlgn="base">
              <a:spcBef>
                <a:spcPct val="0"/>
              </a:spcBef>
              <a:spcAft>
                <a:spcPct val="0"/>
              </a:spcAft>
            </a:pPr>
            <a:r>
              <a:rPr lang="ru-RU" sz="901" dirty="0"/>
              <a:t>↑ точности и скорости получения инфо. от клиентов</a:t>
            </a: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31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8712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2"/>
          <p:cNvSpPr>
            <a:spLocks/>
          </p:cNvSpPr>
          <p:nvPr/>
        </p:nvSpPr>
        <p:spPr>
          <a:xfrm>
            <a:off x="3115082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22"/>
          <p:cNvSpPr>
            <a:spLocks/>
          </p:cNvSpPr>
          <p:nvPr/>
        </p:nvSpPr>
        <p:spPr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223"/>
          <p:cNvSpPr>
            <a:spLocks/>
          </p:cNvSpPr>
          <p:nvPr/>
        </p:nvSpPr>
        <p:spPr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177"/>
          <p:cNvSpPr>
            <a:spLocks/>
          </p:cNvSpPr>
          <p:nvPr/>
        </p:nvSpPr>
        <p:spPr>
          <a:xfrm>
            <a:off x="1487048" y="1807684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8" name="Rectangle 4"/>
          <p:cNvSpPr txBox="1">
            <a:spLocks/>
          </p:cNvSpPr>
          <p:nvPr/>
        </p:nvSpPr>
        <p:spPr>
          <a:xfrm rot="16200000">
            <a:off x="-47192" y="3099227"/>
            <a:ext cx="2833278" cy="250192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4747442" y="31433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45451" y="790294"/>
            <a:ext cx="6620235" cy="640687"/>
            <a:chOff x="137894" y="911269"/>
            <a:chExt cx="8642743" cy="836469"/>
          </a:xfrm>
        </p:grpSpPr>
        <p:sp>
          <p:nvSpPr>
            <p:cNvPr id="11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13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</a:p>
          </p:txBody>
        </p:sp>
        <p:sp>
          <p:nvSpPr>
            <p:cNvPr id="19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3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558909" y="1880389"/>
            <a:ext cx="1473814" cy="2291089"/>
            <a:chOff x="547115" y="2003071"/>
            <a:chExt cx="1924071" cy="2991203"/>
          </a:xfrm>
        </p:grpSpPr>
        <p:sp>
          <p:nvSpPr>
            <p:cNvPr id="25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6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7" name="Rectangle 241"/>
            <p:cNvSpPr txBox="1">
              <a:spLocks/>
            </p:cNvSpPr>
            <p:nvPr/>
          </p:nvSpPr>
          <p:spPr>
            <a:xfrm>
              <a:off x="675925" y="2445547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Oval 24"/>
            <p:cNvSpPr>
              <a:spLocks noChangeAspect="1" noChangeArrowheads="1"/>
            </p:cNvSpPr>
            <p:nvPr/>
          </p:nvSpPr>
          <p:spPr bwMode="auto">
            <a:xfrm>
              <a:off x="571439" y="3108102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29" name="Oval 24"/>
            <p:cNvSpPr>
              <a:spLocks noChangeAspect="1" noChangeArrowheads="1"/>
            </p:cNvSpPr>
            <p:nvPr/>
          </p:nvSpPr>
          <p:spPr bwMode="auto">
            <a:xfrm>
              <a:off x="582072" y="245228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0" name="Oval 24"/>
            <p:cNvSpPr>
              <a:spLocks noChangeAspect="1" noChangeArrowheads="1"/>
            </p:cNvSpPr>
            <p:nvPr/>
          </p:nvSpPr>
          <p:spPr bwMode="auto">
            <a:xfrm>
              <a:off x="560289" y="3966676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31" name="Rectangle 249"/>
            <p:cNvSpPr txBox="1">
              <a:spLocks/>
            </p:cNvSpPr>
            <p:nvPr/>
          </p:nvSpPr>
          <p:spPr>
            <a:xfrm>
              <a:off x="853418" y="3989620"/>
              <a:ext cx="1588823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2" name="Rectangle 249"/>
            <p:cNvSpPr txBox="1">
              <a:spLocks/>
            </p:cNvSpPr>
            <p:nvPr/>
          </p:nvSpPr>
          <p:spPr>
            <a:xfrm>
              <a:off x="882365" y="3149407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3" name="Oval 24"/>
            <p:cNvSpPr>
              <a:spLocks noChangeAspect="1" noChangeArrowheads="1"/>
            </p:cNvSpPr>
            <p:nvPr/>
          </p:nvSpPr>
          <p:spPr bwMode="auto">
            <a:xfrm>
              <a:off x="570914" y="3500312"/>
              <a:ext cx="244800" cy="2448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34" name="Rectangle 249"/>
            <p:cNvSpPr txBox="1">
              <a:spLocks/>
            </p:cNvSpPr>
            <p:nvPr/>
          </p:nvSpPr>
          <p:spPr>
            <a:xfrm>
              <a:off x="850848" y="3538688"/>
              <a:ext cx="13716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5" name="Oval 24"/>
            <p:cNvSpPr>
              <a:spLocks noChangeAspect="1" noChangeArrowheads="1"/>
            </p:cNvSpPr>
            <p:nvPr/>
          </p:nvSpPr>
          <p:spPr bwMode="auto">
            <a:xfrm>
              <a:off x="547115" y="474947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36" name="Oval 24"/>
          <p:cNvSpPr>
            <a:spLocks noChangeAspect="1" noChangeArrowheads="1"/>
          </p:cNvSpPr>
          <p:nvPr/>
        </p:nvSpPr>
        <p:spPr bwMode="auto">
          <a:xfrm>
            <a:off x="4747443" y="2463076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37" name="Rectangle 225"/>
          <p:cNvSpPr txBox="1">
            <a:spLocks/>
          </p:cNvSpPr>
          <p:nvPr/>
        </p:nvSpPr>
        <p:spPr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38" name="Oval 24"/>
          <p:cNvSpPr>
            <a:spLocks noChangeAspect="1" noChangeArrowheads="1"/>
          </p:cNvSpPr>
          <p:nvPr/>
        </p:nvSpPr>
        <p:spPr bwMode="auto">
          <a:xfrm>
            <a:off x="3115083" y="2659490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39" name="Rectangle 26"/>
          <p:cNvSpPr txBox="1">
            <a:spLocks/>
          </p:cNvSpPr>
          <p:nvPr/>
        </p:nvSpPr>
        <p:spPr>
          <a:xfrm>
            <a:off x="3374173" y="2226848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40" name="Oval 24"/>
          <p:cNvSpPr>
            <a:spLocks noChangeAspect="1" noChangeArrowheads="1"/>
          </p:cNvSpPr>
          <p:nvPr/>
        </p:nvSpPr>
        <p:spPr bwMode="auto">
          <a:xfrm>
            <a:off x="3115082" y="221923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41" name="Rectangle 233"/>
          <p:cNvSpPr txBox="1">
            <a:spLocks/>
          </p:cNvSpPr>
          <p:nvPr/>
        </p:nvSpPr>
        <p:spPr>
          <a:xfrm>
            <a:off x="3233755" y="1866988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2" name="Oval 24"/>
          <p:cNvSpPr>
            <a:spLocks noChangeAspect="1" noChangeArrowheads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44" name="Rectangle 253"/>
          <p:cNvSpPr txBox="1">
            <a:spLocks/>
          </p:cNvSpPr>
          <p:nvPr/>
        </p:nvSpPr>
        <p:spPr>
          <a:xfrm>
            <a:off x="6601503" y="2915623"/>
            <a:ext cx="1308769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7" name="Oval 24"/>
          <p:cNvSpPr>
            <a:spLocks noChangeAspect="1" noChangeArrowheads="1"/>
          </p:cNvSpPr>
          <p:nvPr/>
        </p:nvSpPr>
        <p:spPr bwMode="auto">
          <a:xfrm>
            <a:off x="6376169" y="2920899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50" name="Rectangle 26"/>
          <p:cNvSpPr txBox="1">
            <a:spLocks/>
          </p:cNvSpPr>
          <p:nvPr/>
        </p:nvSpPr>
        <p:spPr>
          <a:xfrm>
            <a:off x="3365382" y="3090336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1582376" y="1654829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2" name="Rectangle 241"/>
          <p:cNvSpPr txBox="1">
            <a:spLocks/>
          </p:cNvSpPr>
          <p:nvPr/>
        </p:nvSpPr>
        <p:spPr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695849" y="1654829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4" name="Rectangle 241"/>
          <p:cNvSpPr txBox="1">
            <a:spLocks/>
          </p:cNvSpPr>
          <p:nvPr/>
        </p:nvSpPr>
        <p:spPr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6334536" y="1654829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6" name="Rectangle 241"/>
          <p:cNvSpPr txBox="1">
            <a:spLocks/>
          </p:cNvSpPr>
          <p:nvPr/>
        </p:nvSpPr>
        <p:spPr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9" name="Oval 24"/>
          <p:cNvSpPr>
            <a:spLocks noChangeAspect="1" noChangeArrowheads="1"/>
          </p:cNvSpPr>
          <p:nvPr/>
        </p:nvSpPr>
        <p:spPr bwMode="auto">
          <a:xfrm>
            <a:off x="4765759" y="1870237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60" name="Rectangle 225"/>
          <p:cNvSpPr txBox="1">
            <a:spLocks/>
          </p:cNvSpPr>
          <p:nvPr/>
        </p:nvSpPr>
        <p:spPr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61" name="Rectangle 249"/>
          <p:cNvSpPr txBox="1">
            <a:spLocks/>
          </p:cNvSpPr>
          <p:nvPr/>
        </p:nvSpPr>
        <p:spPr>
          <a:xfrm>
            <a:off x="3266008" y="4646594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всем протяжении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2750180" y="4498020"/>
            <a:ext cx="4649011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63" name="Oval 24"/>
          <p:cNvSpPr>
            <a:spLocks noChangeAspect="1" noChangeArrowheads="1"/>
          </p:cNvSpPr>
          <p:nvPr/>
        </p:nvSpPr>
        <p:spPr bwMode="auto">
          <a:xfrm>
            <a:off x="6413134" y="3656342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64" name="Rectangle 21"/>
          <p:cNvSpPr txBox="1">
            <a:spLocks/>
          </p:cNvSpPr>
          <p:nvPr/>
        </p:nvSpPr>
        <p:spPr>
          <a:xfrm>
            <a:off x="6655750" y="3687791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325416" y="1770392"/>
            <a:ext cx="1592963" cy="2574469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Стрелка вниз 65"/>
          <p:cNvSpPr/>
          <p:nvPr/>
        </p:nvSpPr>
        <p:spPr>
          <a:xfrm>
            <a:off x="6981645" y="4367162"/>
            <a:ext cx="343090" cy="516235"/>
          </a:xfrm>
          <a:prstGeom prst="downArrow">
            <a:avLst/>
          </a:prstGeom>
          <a:solidFill>
            <a:srgbClr val="DEA900"/>
          </a:solidFill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241"/>
          <p:cNvSpPr txBox="1">
            <a:spLocks/>
          </p:cNvSpPr>
          <p:nvPr/>
        </p:nvSpPr>
        <p:spPr>
          <a:xfrm>
            <a:off x="6454894" y="4938758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СМ. ДАЛЕЕ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319461" y="16958"/>
            <a:ext cx="6336289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ru-RU" altLang="ru-RU" sz="16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7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.    4- Этап «Закрепление результатов и закрытие проекта»</a:t>
            </a:r>
          </a:p>
        </p:txBody>
      </p:sp>
      <p:sp>
        <p:nvSpPr>
          <p:cNvPr id="69" name="Rectangle 249"/>
          <p:cNvSpPr txBox="1">
            <a:spLocks/>
          </p:cNvSpPr>
          <p:nvPr/>
        </p:nvSpPr>
        <p:spPr>
          <a:xfrm>
            <a:off x="1783442" y="3959670"/>
            <a:ext cx="1217018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Ознакомление рабочей группы с инструментами и методами ПСР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0" name="Rectangle 225"/>
          <p:cNvSpPr txBox="1">
            <a:spLocks/>
          </p:cNvSpPr>
          <p:nvPr/>
        </p:nvSpPr>
        <p:spPr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внедряемых улучшений участниками процесса (специалисты, операторы, и т.д.)</a:t>
            </a:r>
          </a:p>
        </p:txBody>
      </p:sp>
      <p:sp>
        <p:nvSpPr>
          <p:cNvPr id="73" name="Rectangle 241"/>
          <p:cNvSpPr txBox="1">
            <a:spLocks/>
          </p:cNvSpPr>
          <p:nvPr/>
        </p:nvSpPr>
        <p:spPr>
          <a:xfrm>
            <a:off x="1773209" y="2456378"/>
            <a:ext cx="1352976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 Оформление карточки (паспорта)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3125239" y="3586402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75" name="Rectangle 26"/>
          <p:cNvSpPr txBox="1">
            <a:spLocks/>
          </p:cNvSpPr>
          <p:nvPr/>
        </p:nvSpPr>
        <p:spPr>
          <a:xfrm>
            <a:off x="3374173" y="3598079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76" name="Oval 24"/>
          <p:cNvSpPr>
            <a:spLocks noChangeAspect="1" noChangeArrowheads="1"/>
          </p:cNvSpPr>
          <p:nvPr/>
        </p:nvSpPr>
        <p:spPr bwMode="auto">
          <a:xfrm>
            <a:off x="3125239" y="3132588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77" name="Rectangle 26"/>
          <p:cNvSpPr txBox="1">
            <a:spLocks/>
          </p:cNvSpPr>
          <p:nvPr/>
        </p:nvSpPr>
        <p:spPr>
          <a:xfrm>
            <a:off x="3365339" y="2700644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78" name="Rectangle 229"/>
          <p:cNvSpPr txBox="1">
            <a:spLocks/>
          </p:cNvSpPr>
          <p:nvPr/>
        </p:nvSpPr>
        <p:spPr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9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80" name="Rectangle 229"/>
          <p:cNvSpPr txBox="1">
            <a:spLocks/>
          </p:cNvSpPr>
          <p:nvPr/>
        </p:nvSpPr>
        <p:spPr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1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8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32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149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0093" y="852960"/>
            <a:ext cx="9209844" cy="29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50" kern="0" noProof="0" dirty="0">
                <a:solidFill>
                  <a:srgbClr val="003274"/>
                </a:solidFill>
              </a:rPr>
              <a:t>Внедрен </a:t>
            </a: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</a:rPr>
              <a:t>инфоцентр</a:t>
            </a:r>
            <a:r>
              <a:rPr kumimoji="0" lang="ru-RU" sz="1350" b="1" i="0" u="none" strike="noStrike" kern="0" cap="none" spc="0" normalizeH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</a:rPr>
              <a:t> организации для мониторинга эффективности в режиме реального времени по 5 </a:t>
            </a:r>
            <a:r>
              <a:rPr lang="ru-RU" sz="1350" kern="0" dirty="0">
                <a:solidFill>
                  <a:srgbClr val="003274"/>
                </a:solidFill>
              </a:rPr>
              <a:t>направлениям</a:t>
            </a:r>
            <a:endParaRPr kumimoji="0" lang="ru-RU" sz="135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</a:endParaRPr>
          </a:p>
        </p:txBody>
      </p:sp>
      <p:sp>
        <p:nvSpPr>
          <p:cNvPr id="6" name="Oval 24"/>
          <p:cNvSpPr>
            <a:spLocks noChangeAspect="1" noChangeArrowheads="1"/>
          </p:cNvSpPr>
          <p:nvPr/>
        </p:nvSpPr>
        <p:spPr bwMode="auto">
          <a:xfrm>
            <a:off x="189548" y="18387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5524" y="130676"/>
            <a:ext cx="5322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Закрепление результатов и закрытие проекта</a:t>
            </a:r>
          </a:p>
        </p:txBody>
      </p:sp>
      <p:sp>
        <p:nvSpPr>
          <p:cNvPr id="12" name="Rectangle 4"/>
          <p:cNvSpPr txBox="1">
            <a:spLocks/>
          </p:cNvSpPr>
          <p:nvPr/>
        </p:nvSpPr>
        <p:spPr>
          <a:xfrm>
            <a:off x="376105" y="154040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56" y="4557054"/>
            <a:ext cx="8912290" cy="4001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marL="171610" indent="-171610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Инфоцентр реализован в Гугл-таблице</a:t>
            </a:r>
          </a:p>
          <a:p>
            <a:pPr marL="171610" indent="-171610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инфоцентре реализована декомпозиция показателей для всех подразделений организации 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CB2A4D-6577-47B0-8AAD-4666A099DD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39" y="1184868"/>
            <a:ext cx="8212849" cy="32331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EA1226-7DC8-486D-8377-5A7CA7DF0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19" y="4286620"/>
            <a:ext cx="4224756" cy="185822"/>
          </a:xfrm>
          <a:prstGeom prst="rect">
            <a:avLst/>
          </a:prstGeom>
          <a:solidFill>
            <a:schemeClr val="bg1"/>
          </a:solidFill>
          <a:ln>
            <a:solidFill>
              <a:srgbClr val="020202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707997" y="4286620"/>
            <a:ext cx="1250555" cy="256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781474" y="4409573"/>
            <a:ext cx="6160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">
            <a:extLst>
              <a:ext uri="{FF2B5EF4-FFF2-40B4-BE49-F238E27FC236}">
                <a16:creationId xmlns:a16="http://schemas.microsoft.com/office/drawing/2014/main" id="{76118941-BD90-4726-ADD0-EFE4452B2F82}"/>
              </a:ext>
            </a:extLst>
          </p:cNvPr>
          <p:cNvSpPr/>
          <p:nvPr/>
        </p:nvSpPr>
        <p:spPr>
          <a:xfrm>
            <a:off x="660319" y="4294051"/>
            <a:ext cx="3047678" cy="208551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38DEF7-AB8C-485D-8EC7-8B71A79EAB99}"/>
              </a:ext>
            </a:extLst>
          </p:cNvPr>
          <p:cNvSpPr txBox="1"/>
          <p:nvPr/>
        </p:nvSpPr>
        <p:spPr>
          <a:xfrm>
            <a:off x="4491341" y="4286620"/>
            <a:ext cx="229261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по каждому подразделению</a:t>
            </a:r>
          </a:p>
        </p:txBody>
      </p:sp>
      <p:sp>
        <p:nvSpPr>
          <p:cNvPr id="24" name="Rectangle 229"/>
          <p:cNvSpPr txBox="1">
            <a:spLocks/>
          </p:cNvSpPr>
          <p:nvPr/>
        </p:nvSpPr>
        <p:spPr>
          <a:xfrm>
            <a:off x="1129276" y="446838"/>
            <a:ext cx="2711204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b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70C0"/>
                </a:solidFill>
                <a:latin typeface="Arial"/>
                <a:cs typeface="Arial" pitchFamily="34" charset="0"/>
              </a:rPr>
              <a:t>(в данном проекте мониторинг непрерывный)</a:t>
            </a:r>
            <a:endParaRPr lang="en-US" sz="751" kern="0" dirty="0">
              <a:solidFill>
                <a:srgbClr val="0070C0"/>
              </a:solidFill>
              <a:latin typeface="Arial"/>
              <a:cs typeface="Arial" pitchFamily="34" charset="0"/>
            </a:endParaRPr>
          </a:p>
        </p:txBody>
      </p:sp>
      <p:sp>
        <p:nvSpPr>
          <p:cNvPr id="25" name="Oval 24"/>
          <p:cNvSpPr>
            <a:spLocks noChangeAspect="1" noChangeArrowheads="1"/>
          </p:cNvSpPr>
          <p:nvPr/>
        </p:nvSpPr>
        <p:spPr bwMode="auto">
          <a:xfrm>
            <a:off x="1052128" y="45033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Rectangle 229"/>
          <p:cNvSpPr txBox="1">
            <a:spLocks/>
          </p:cNvSpPr>
          <p:nvPr/>
        </p:nvSpPr>
        <p:spPr>
          <a:xfrm>
            <a:off x="4579549" y="455579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7" name="Oval 24"/>
          <p:cNvSpPr>
            <a:spLocks noChangeAspect="1" noChangeArrowheads="1"/>
          </p:cNvSpPr>
          <p:nvPr/>
        </p:nvSpPr>
        <p:spPr bwMode="auto">
          <a:xfrm>
            <a:off x="4502401" y="43982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5362" y="313255"/>
            <a:ext cx="188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Подробно описаны в 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«4М. </a:t>
            </a:r>
            <a:r>
              <a:rPr lang="ru-RU" sz="1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Финализация</a:t>
            </a:r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33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721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6872" y="848317"/>
            <a:ext cx="9007128" cy="26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Доработан регламент рассмотрения заявлений на предоставление займа 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(в т.ч. добавлены</a:t>
            </a:r>
            <a:r>
              <a:rPr kumimoji="0" lang="ru-RU" sz="1400" b="1" i="0" u="none" strike="noStrike" kern="0" cap="none" spc="0" normalizeH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визуальная схема процесса и стандарты с фото)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Oval 24"/>
          <p:cNvSpPr>
            <a:spLocks noChangeAspect="1" noChangeArrowheads="1"/>
          </p:cNvSpPr>
          <p:nvPr/>
        </p:nvSpPr>
        <p:spPr bwMode="auto">
          <a:xfrm>
            <a:off x="189548" y="18387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5524" y="130676"/>
            <a:ext cx="5322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Закрепление результатов и закрытие проекта</a:t>
            </a:r>
          </a:p>
        </p:txBody>
      </p:sp>
      <p:sp>
        <p:nvSpPr>
          <p:cNvPr id="8" name="Rectangle 229"/>
          <p:cNvSpPr txBox="1">
            <a:spLocks/>
          </p:cNvSpPr>
          <p:nvPr/>
        </p:nvSpPr>
        <p:spPr>
          <a:xfrm>
            <a:off x="1129276" y="446838"/>
            <a:ext cx="2711204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b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70C0"/>
                </a:solidFill>
                <a:latin typeface="Arial"/>
                <a:cs typeface="Arial" pitchFamily="34" charset="0"/>
              </a:rPr>
              <a:t>(в данном проекте мониторинг непрерывный)</a:t>
            </a:r>
            <a:endParaRPr lang="en-US" sz="751" kern="0" dirty="0">
              <a:solidFill>
                <a:srgbClr val="0070C0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1052128" y="45033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Rectangle 229"/>
          <p:cNvSpPr txBox="1">
            <a:spLocks/>
          </p:cNvSpPr>
          <p:nvPr/>
        </p:nvSpPr>
        <p:spPr>
          <a:xfrm>
            <a:off x="4579549" y="455579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4502401" y="439829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12" name="Rectangle 4"/>
          <p:cNvSpPr txBox="1">
            <a:spLocks/>
          </p:cNvSpPr>
          <p:nvPr/>
        </p:nvSpPr>
        <p:spPr>
          <a:xfrm>
            <a:off x="376105" y="154040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2" descr="eR4Nt-8f1KY.jpg (1200×1600)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98" y="3045813"/>
            <a:ext cx="2358244" cy="1464480"/>
          </a:xfrm>
          <a:prstGeom prst="rect">
            <a:avLst/>
          </a:prstGeom>
          <a:ln>
            <a:solidFill>
              <a:srgbClr val="020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0" y="1256330"/>
            <a:ext cx="2374731" cy="1736059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61801" y="4542038"/>
            <a:ext cx="8912290" cy="400110"/>
          </a:xfrm>
          <a:prstGeom prst="rect">
            <a:avLst/>
          </a:prstGeom>
          <a:solidFill>
            <a:srgbClr val="CEFCC8"/>
          </a:solidFill>
        </p:spPr>
        <p:txBody>
          <a:bodyPr wrap="square" rtlCol="0">
            <a:spAutoFit/>
          </a:bodyPr>
          <a:lstStyle/>
          <a:p>
            <a:pPr marL="171610" indent="-171610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 порядок, регламентирующий последовательность и сроки рассмотрения заявок каждым отделом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610" indent="-171610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 условия прерывания работы с клиентом затягивающим сроки (проблемным) с целью уменьшения количества повторных заявок.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63" y="1242091"/>
            <a:ext cx="3537663" cy="32682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049" y="1248298"/>
            <a:ext cx="2946703" cy="18968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521" y="3111933"/>
            <a:ext cx="1485757" cy="1398360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8412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05" y="1081315"/>
            <a:ext cx="3804296" cy="2503133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57" y="1081315"/>
            <a:ext cx="4332392" cy="2503133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189548" y="18387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5524" y="130676"/>
            <a:ext cx="5322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Закрепление результатов и закрытие проекта</a:t>
            </a:r>
          </a:p>
        </p:txBody>
      </p:sp>
      <p:sp>
        <p:nvSpPr>
          <p:cNvPr id="13" name="Rectangle 4"/>
          <p:cNvSpPr txBox="1">
            <a:spLocks/>
          </p:cNvSpPr>
          <p:nvPr/>
        </p:nvSpPr>
        <p:spPr>
          <a:xfrm>
            <a:off x="376105" y="154040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253"/>
          <p:cNvSpPr txBox="1">
            <a:spLocks/>
          </p:cNvSpPr>
          <p:nvPr/>
        </p:nvSpPr>
        <p:spPr>
          <a:xfrm>
            <a:off x="1599735" y="495225"/>
            <a:ext cx="5358849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5" name="Oval 24"/>
          <p:cNvSpPr>
            <a:spLocks noChangeAspect="1" noChangeArrowheads="1"/>
          </p:cNvSpPr>
          <p:nvPr/>
        </p:nvSpPr>
        <p:spPr bwMode="auto">
          <a:xfrm>
            <a:off x="1255529" y="459246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13100"/>
              </p:ext>
            </p:extLst>
          </p:nvPr>
        </p:nvGraphicFramePr>
        <p:xfrm>
          <a:off x="1599735" y="3654058"/>
          <a:ext cx="6536533" cy="1459513"/>
        </p:xfrm>
        <a:graphic>
          <a:graphicData uri="http://schemas.openxmlformats.org/drawingml/2006/table">
            <a:tbl>
              <a:tblPr firstRow="1" firstCol="1" bandRow="1"/>
              <a:tblGrid>
                <a:gridCol w="3248413">
                  <a:extLst>
                    <a:ext uri="{9D8B030D-6E8A-4147-A177-3AD203B41FA5}">
                      <a16:colId xmlns:a16="http://schemas.microsoft.com/office/drawing/2014/main" val="2537916729"/>
                    </a:ext>
                  </a:extLst>
                </a:gridCol>
                <a:gridCol w="1047286">
                  <a:extLst>
                    <a:ext uri="{9D8B030D-6E8A-4147-A177-3AD203B41FA5}">
                      <a16:colId xmlns:a16="http://schemas.microsoft.com/office/drawing/2014/main" val="332497188"/>
                    </a:ext>
                  </a:extLst>
                </a:gridCol>
                <a:gridCol w="1120417">
                  <a:extLst>
                    <a:ext uri="{9D8B030D-6E8A-4147-A177-3AD203B41FA5}">
                      <a16:colId xmlns:a16="http://schemas.microsoft.com/office/drawing/2014/main" val="1299487149"/>
                    </a:ext>
                  </a:extLst>
                </a:gridCol>
                <a:gridCol w="1120417">
                  <a:extLst>
                    <a:ext uri="{9D8B030D-6E8A-4147-A177-3AD203B41FA5}">
                      <a16:colId xmlns:a16="http://schemas.microsoft.com/office/drawing/2014/main" val="2880685876"/>
                    </a:ext>
                  </a:extLst>
                </a:gridCol>
              </a:tblGrid>
              <a:tr h="50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</a:rPr>
                        <a:t>Цель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</a:rPr>
                        <a:t>Текущий показатель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</a:rPr>
                        <a:t>Целевой показатель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</a:rPr>
                        <a:t>Факт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33479"/>
                  </a:ext>
                </a:extLst>
              </a:tr>
              <a:tr h="318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Срок рассмотрения заявок (ВПП), дни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30 ( -30%)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12,1 (-71%)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365072"/>
                  </a:ext>
                </a:extLst>
              </a:tr>
              <a:tr h="318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Запасы заявок в потоке (НЗП), шт.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129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90 (-30%)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58 (-55%)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70908"/>
                  </a:ext>
                </a:extLst>
              </a:tr>
              <a:tr h="318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Длина перемещений, м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657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315 (-52%)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66925" algn="l"/>
                          <a:tab pos="3239770" algn="ctr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</a:rPr>
                        <a:t>315 (-52%)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14142"/>
                      </a:solidFill>
                    </a:lnL>
                    <a:lnR w="12700" cmpd="sng">
                      <a:solidFill>
                        <a:srgbClr val="414142"/>
                      </a:solidFill>
                    </a:lnR>
                    <a:lnT w="12700" cmpd="sng">
                      <a:solidFill>
                        <a:srgbClr val="414142"/>
                      </a:solidFill>
                    </a:lnT>
                    <a:lnB w="12700" cmpd="sng">
                      <a:solidFill>
                        <a:srgbClr val="4141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46134"/>
                  </a:ext>
                </a:extLst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76104" y="687762"/>
            <a:ext cx="8767895" cy="31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</a:rPr>
              <a:t> </a:t>
            </a:r>
            <a:r>
              <a:rPr lang="ru-RU" sz="1400" kern="0" dirty="0">
                <a:solidFill>
                  <a:srgbClr val="003274"/>
                </a:solidFill>
              </a:rPr>
              <a:t>Оценка результатов проекта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2902381" y="998724"/>
            <a:ext cx="674575" cy="31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ru-RU" sz="1200" kern="0" dirty="0">
                <a:solidFill>
                  <a:srgbClr val="003274"/>
                </a:solidFill>
              </a:rPr>
              <a:t>Время)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7641905" y="973687"/>
            <a:ext cx="674575" cy="31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ru-RU" sz="1200" kern="0" dirty="0">
                <a:solidFill>
                  <a:srgbClr val="003274"/>
                </a:solidFill>
              </a:rPr>
              <a:t>Запасы)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35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510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4"/>
          <p:cNvSpPr>
            <a:spLocks noChangeAspect="1" noChangeArrowheads="1"/>
          </p:cNvSpPr>
          <p:nvPr/>
        </p:nvSpPr>
        <p:spPr bwMode="auto">
          <a:xfrm>
            <a:off x="189548" y="18387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5524" y="130676"/>
            <a:ext cx="5322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Закрепление результатов и закрытие проекта</a:t>
            </a:r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376105" y="154040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253"/>
          <p:cNvSpPr txBox="1">
            <a:spLocks/>
          </p:cNvSpPr>
          <p:nvPr/>
        </p:nvSpPr>
        <p:spPr>
          <a:xfrm>
            <a:off x="1599735" y="495225"/>
            <a:ext cx="5358849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" name="Oval 24"/>
          <p:cNvSpPr>
            <a:spLocks noChangeAspect="1" noChangeArrowheads="1"/>
          </p:cNvSpPr>
          <p:nvPr/>
        </p:nvSpPr>
        <p:spPr bwMode="auto">
          <a:xfrm>
            <a:off x="1255529" y="459246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43" y="1203497"/>
            <a:ext cx="3699593" cy="2465431"/>
          </a:xfrm>
          <a:prstGeom prst="rect">
            <a:avLst/>
          </a:prstGeom>
          <a:ln>
            <a:solidFill>
              <a:srgbClr val="02020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1275" y="692972"/>
            <a:ext cx="333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3274"/>
                </a:solidFill>
                <a:ea typeface="+mj-ea"/>
              </a:rPr>
              <a:t>Проведена защита</a:t>
            </a:r>
            <a:r>
              <a:rPr lang="en-US" b="1" kern="0" dirty="0">
                <a:solidFill>
                  <a:srgbClr val="003274"/>
                </a:solidFill>
                <a:ea typeface="+mj-ea"/>
              </a:rPr>
              <a:t> </a:t>
            </a:r>
            <a:r>
              <a:rPr lang="ru-RU" b="1" kern="0" dirty="0">
                <a:solidFill>
                  <a:srgbClr val="003274"/>
                </a:solidFill>
                <a:ea typeface="+mj-ea"/>
              </a:rPr>
              <a:t>проекта с участием заместителя Губернатора РО</a:t>
            </a:r>
            <a:endParaRPr lang="en-US" b="1" kern="0" dirty="0">
              <a:solidFill>
                <a:srgbClr val="003274"/>
              </a:solidFill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7A021-C7B1-4755-8FBA-BA078E9C8AA7}"/>
              </a:ext>
            </a:extLst>
          </p:cNvPr>
          <p:cNvSpPr txBox="1"/>
          <p:nvPr/>
        </p:nvSpPr>
        <p:spPr>
          <a:xfrm>
            <a:off x="3922701" y="1000584"/>
            <a:ext cx="523951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212121"/>
                </a:solidFill>
              </a:rPr>
              <a:t>На постоянной основе проводить деятельность по улучшению процессов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212121"/>
                </a:solidFill>
              </a:rPr>
              <a:t>Сформировать в АНО МФК «РРАПП» образец эффективного управления регионального уровня</a:t>
            </a:r>
            <a:endParaRPr lang="ru-RU" sz="1200" dirty="0">
              <a:solidFill>
                <a:srgbClr val="212121"/>
              </a:solidFill>
              <a:latin typeface="+mj-lt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212121"/>
                </a:solidFill>
              </a:rPr>
              <a:t>Реализовать следующие проекты:</a:t>
            </a:r>
          </a:p>
          <a:p>
            <a:r>
              <a:rPr lang="ru-RU" sz="1200" b="1" dirty="0">
                <a:solidFill>
                  <a:srgbClr val="212121"/>
                </a:solidFill>
                <a:latin typeface="+mj-lt"/>
              </a:rPr>
              <a:t>       1. АНО МФК «РРАПП» </a:t>
            </a:r>
            <a:r>
              <a:rPr lang="ru-RU" sz="1200" dirty="0">
                <a:solidFill>
                  <a:srgbClr val="212121"/>
                </a:solidFill>
                <a:latin typeface="+mj-lt"/>
              </a:rPr>
              <a:t>Консультации центра «Мой бизнес» (личный проект руководителя)</a:t>
            </a:r>
          </a:p>
          <a:p>
            <a:r>
              <a:rPr lang="ru-RU" sz="1200" b="1" dirty="0">
                <a:solidFill>
                  <a:srgbClr val="212121"/>
                </a:solidFill>
                <a:latin typeface="+mj-lt"/>
              </a:rPr>
              <a:t>       2. НКО «Гарантийный фонд РО» </a:t>
            </a:r>
            <a:r>
              <a:rPr lang="ru-RU" sz="1200" dirty="0">
                <a:solidFill>
                  <a:srgbClr val="212121"/>
                </a:solidFill>
                <a:latin typeface="+mj-lt"/>
              </a:rPr>
              <a:t>Рассмотрение заявок на получение поручительства и их сопровождения </a:t>
            </a:r>
          </a:p>
          <a:p>
            <a:r>
              <a:rPr lang="ru-RU" sz="1200" b="1" dirty="0">
                <a:solidFill>
                  <a:srgbClr val="212121"/>
                </a:solidFill>
                <a:latin typeface="+mj-lt"/>
              </a:rPr>
              <a:t>       3. АО «РЛК РО» </a:t>
            </a:r>
            <a:r>
              <a:rPr lang="ru-RU" sz="1200" dirty="0">
                <a:solidFill>
                  <a:srgbClr val="212121"/>
                </a:solidFill>
                <a:latin typeface="+mj-lt"/>
              </a:rPr>
              <a:t>Рассмотрение заявок на предоставление лизинга и их сопровождения 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446E4C-4407-4ADB-8B72-51ADEA3C1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943" y="3120297"/>
            <a:ext cx="6357481" cy="19984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2700" y="724365"/>
            <a:ext cx="522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ru-RU" b="1" kern="0" dirty="0">
                <a:solidFill>
                  <a:srgbClr val="003274"/>
                </a:solidFill>
                <a:ea typeface="+mj-ea"/>
              </a:rPr>
              <a:t>Определено дальнейшее развитие организации:</a:t>
            </a:r>
            <a:endParaRPr lang="en-US" b="1" kern="0" dirty="0">
              <a:solidFill>
                <a:srgbClr val="003274"/>
              </a:solidFill>
              <a:ea typeface="+mj-ea"/>
            </a:endParaRP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36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655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46F44-26B9-4CC6-93A1-0D649EA4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05" y="1689053"/>
            <a:ext cx="4014195" cy="27028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B74C8E0-7116-41A8-BF5C-4B49C4104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5" y="1461009"/>
            <a:ext cx="2568559" cy="334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A456CF8-C737-45C0-9D16-8ACC2E3017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17" y="1427227"/>
            <a:ext cx="2391212" cy="3408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4C1A646-4091-43AF-A7BC-42EC1F5865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960" y="1697686"/>
            <a:ext cx="2247938" cy="320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24"/>
          <p:cNvSpPr>
            <a:spLocks noChangeAspect="1" noChangeArrowheads="1"/>
          </p:cNvSpPr>
          <p:nvPr/>
        </p:nvSpPr>
        <p:spPr bwMode="auto">
          <a:xfrm>
            <a:off x="189548" y="18387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5524" y="130676"/>
            <a:ext cx="5322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2132">
              <a:buClr>
                <a:srgbClr val="002960"/>
              </a:buClr>
              <a:defRPr/>
            </a:pPr>
            <a:r>
              <a:rPr lang="ru-RU" sz="1600" b="1" dirty="0">
                <a:solidFill>
                  <a:srgbClr val="002960">
                    <a:lumMod val="75000"/>
                  </a:srgbClr>
                </a:solidFill>
                <a:latin typeface="Arial"/>
              </a:rPr>
              <a:t>Закрепление результатов и закрытие проекта</a:t>
            </a:r>
          </a:p>
        </p:txBody>
      </p:sp>
      <p:sp>
        <p:nvSpPr>
          <p:cNvPr id="14" name="Rectangle 4"/>
          <p:cNvSpPr txBox="1">
            <a:spLocks/>
          </p:cNvSpPr>
          <p:nvPr/>
        </p:nvSpPr>
        <p:spPr>
          <a:xfrm>
            <a:off x="376105" y="154040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24"/>
          <p:cNvSpPr>
            <a:spLocks noChangeAspect="1" noChangeArrowheads="1"/>
          </p:cNvSpPr>
          <p:nvPr/>
        </p:nvSpPr>
        <p:spPr bwMode="auto">
          <a:xfrm>
            <a:off x="1073038" y="456303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8" name="Rectangle 21"/>
          <p:cNvSpPr txBox="1">
            <a:spLocks/>
          </p:cNvSpPr>
          <p:nvPr/>
        </p:nvSpPr>
        <p:spPr>
          <a:xfrm>
            <a:off x="1315654" y="487752"/>
            <a:ext cx="3804986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376106" y="825555"/>
            <a:ext cx="8007058" cy="31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4322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68644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02966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372880" algn="l" rtl="0" fontAlgn="base">
              <a:spcBef>
                <a:spcPct val="0"/>
              </a:spcBef>
              <a:spcAft>
                <a:spcPct val="0"/>
              </a:spcAft>
              <a:defRPr sz="1501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</a:rPr>
              <a:t> </a:t>
            </a:r>
            <a:r>
              <a:rPr lang="ru-RU" sz="1400" kern="0" dirty="0">
                <a:solidFill>
                  <a:srgbClr val="003274"/>
                </a:solidFill>
              </a:rPr>
              <a:t>На постоянной основе проводится поощрение наиболее активных работников РРАПП </a:t>
            </a:r>
            <a:br>
              <a:rPr lang="ru-RU" sz="1400" kern="0" dirty="0">
                <a:solidFill>
                  <a:srgbClr val="003274"/>
                </a:solidFill>
              </a:rPr>
            </a:br>
            <a:r>
              <a:rPr lang="ru-RU" sz="1400" kern="0" dirty="0">
                <a:solidFill>
                  <a:srgbClr val="003274"/>
                </a:solidFill>
              </a:rPr>
              <a:t>(участников проектов и авторов предложений по улучшению)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3163" y="4530119"/>
            <a:ext cx="663115" cy="2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8491070" y="4678712"/>
            <a:ext cx="627062" cy="3778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12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>
                <a:solidFill>
                  <a:srgbClr val="003274"/>
                </a:solidFill>
              </a:rPr>
              <a:t>37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2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05580" y="246221"/>
            <a:ext cx="51173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98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8564" algn="l"/>
              </a:tabLst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2. Термины и определения</a:t>
            </a:r>
            <a:r>
              <a:rPr kumimoji="0" lang="ru-RU" sz="1600" b="1" i="0" u="none" strike="noStrike" kern="0" cap="none" spc="0" normalizeH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gray">
          <a:xfrm>
            <a:off x="61786" y="607601"/>
            <a:ext cx="1118956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Термин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gray">
          <a:xfrm>
            <a:off x="4410868" y="604481"/>
            <a:ext cx="1689715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Определение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012700"/>
              </p:ext>
            </p:extLst>
          </p:nvPr>
        </p:nvGraphicFramePr>
        <p:xfrm>
          <a:off x="61786" y="850702"/>
          <a:ext cx="9040697" cy="409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334">
                  <a:extLst>
                    <a:ext uri="{9D8B030D-6E8A-4147-A177-3AD203B41FA5}">
                      <a16:colId xmlns:a16="http://schemas.microsoft.com/office/drawing/2014/main" val="3534723881"/>
                    </a:ext>
                  </a:extLst>
                </a:gridCol>
                <a:gridCol w="7508363">
                  <a:extLst>
                    <a:ext uri="{9D8B030D-6E8A-4147-A177-3AD203B41FA5}">
                      <a16:colId xmlns:a16="http://schemas.microsoft.com/office/drawing/2014/main" val="2189065001"/>
                    </a:ext>
                  </a:extLst>
                </a:gridCol>
              </a:tblGrid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Владелец процесса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Руководитель структурного подразделения/ функции, который управляет процессом и несет ответственность за его результат и эффективность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0476458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Границы</a:t>
                      </a:r>
                      <a:r>
                        <a:rPr lang="ru-RU" alt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процесса</a:t>
                      </a:r>
                      <a:endParaRPr lang="ru-RU" altLang="ru-RU" sz="110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>
                        <a:spcBef>
                          <a:spcPts val="600"/>
                        </a:spcBef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Начальный и конечный этапы  процесса/ фрагмента процесса, в котором будут проводиться улучшения и замеры</a:t>
                      </a:r>
                      <a:r>
                        <a:rPr 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целевых показателей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02670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ru-RU" sz="1100" i="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</a:t>
                      </a:r>
                      <a:r>
                        <a:rPr lang="ru-RU" sz="1100" i="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ицо, инициирующее проект </a:t>
                      </a: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совершенствованию процесса с помощью методов и инструментов бережливых технологий</a:t>
                      </a:r>
                      <a:r>
                        <a:rPr lang="ru-RU" sz="1100" i="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заинтересованное в результатах его реализации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79026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Заказчики процесса</a:t>
                      </a:r>
                      <a:r>
                        <a:rPr 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(клиенты)</a:t>
                      </a:r>
                      <a:endParaRPr lang="ru-RU" sz="110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Клиенты,</a:t>
                      </a:r>
                      <a:r>
                        <a:rPr 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аботники, подразделения или организации, получающие и использующие результаты (продукт или услугу) процесса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952575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Картирование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Инструмент визуализации и анализа материального и информационного потоков в процессе создания ценности от поставщика до заказчика</a:t>
                      </a:r>
                      <a:endParaRPr lang="ru-RU" sz="110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919210"/>
                  </a:ext>
                </a:extLst>
              </a:tr>
              <a:tr h="227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Периметр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Организации, подразделения, отделы, где протекает совершенствуемый процесс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14394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Последовательность запланированных, скоординированных действий, направленных на достижение целей по совершенствованию существующего процесса, имеющих ограничения по времени, ресурсам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5071480"/>
                  </a:ext>
                </a:extLst>
              </a:tr>
              <a:tr h="227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Процесс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Совокупность действий, направленных на создание определенного результата продукта или услуги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25862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Производственный анализ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Мониторинг улучшаемых показателей процесса. Проводится на ключевых этапах процесса с целью выявления коренных причин отклонений и их устранения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264676"/>
                  </a:ext>
                </a:extLst>
              </a:tr>
              <a:tr h="521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Информационный стенд проекта</a:t>
                      </a:r>
                      <a:endParaRPr lang="en-GB" sz="1100" kern="1200" noProof="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Инструмент объединения и визуализации информации для оперативного управления и мониторинга реализации</a:t>
                      </a:r>
                      <a:r>
                        <a:rPr lang="ru-RU" sz="1100" kern="1200" baseline="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проекта</a:t>
                      </a:r>
                      <a:r>
                        <a:rPr lang="ru-RU" sz="1100" kern="1200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Позволяет обеспечивать эффективную коммуникацию между участниками проекта, оперативно выявлять и решать проблемы в достижении целей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343874"/>
                  </a:ext>
                </a:extLst>
              </a:tr>
            </a:tbl>
          </a:graphicData>
        </a:graphic>
      </p:graphicFrame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8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272449" y="-59430"/>
            <a:ext cx="5893093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ru-RU" altLang="ru-RU" sz="16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3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. Этапы реализации проекта </a:t>
            </a:r>
            <a:b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>
                    <a:lumMod val="75000"/>
                  </a:srgbClr>
                </a:solidFill>
                <a:effectLst/>
                <a:uLnTx/>
                <a:uFillTx/>
                <a:latin typeface="Arial"/>
              </a:rPr>
            </a:b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960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9" name="Rectangle 222"/>
          <p:cNvSpPr>
            <a:spLocks/>
          </p:cNvSpPr>
          <p:nvPr/>
        </p:nvSpPr>
        <p:spPr>
          <a:xfrm>
            <a:off x="3128520" y="1808305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222"/>
          <p:cNvSpPr>
            <a:spLocks/>
          </p:cNvSpPr>
          <p:nvPr/>
        </p:nvSpPr>
        <p:spPr>
          <a:xfrm>
            <a:off x="4755793" y="1808304"/>
            <a:ext cx="1545675" cy="284589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223"/>
          <p:cNvSpPr>
            <a:spLocks/>
          </p:cNvSpPr>
          <p:nvPr/>
        </p:nvSpPr>
        <p:spPr>
          <a:xfrm>
            <a:off x="6368375" y="1808304"/>
            <a:ext cx="1545675" cy="284589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177"/>
          <p:cNvSpPr>
            <a:spLocks/>
          </p:cNvSpPr>
          <p:nvPr/>
        </p:nvSpPr>
        <p:spPr>
          <a:xfrm>
            <a:off x="1500486" y="1808305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3" name="Rectangle 4"/>
          <p:cNvSpPr txBox="1">
            <a:spLocks/>
          </p:cNvSpPr>
          <p:nvPr/>
        </p:nvSpPr>
        <p:spPr>
          <a:xfrm rot="16200000">
            <a:off x="-20135" y="3099942"/>
            <a:ext cx="2833279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4760880" y="3143976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1258889" y="887165"/>
            <a:ext cx="6620235" cy="640687"/>
            <a:chOff x="137894" y="911269"/>
            <a:chExt cx="8642743" cy="836469"/>
          </a:xfrm>
        </p:grpSpPr>
        <p:sp>
          <p:nvSpPr>
            <p:cNvPr id="76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78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</a:p>
          </p:txBody>
        </p:sp>
        <p:sp>
          <p:nvSpPr>
            <p:cNvPr id="84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572347" y="1881010"/>
            <a:ext cx="1567267" cy="2488732"/>
            <a:chOff x="547115" y="2003071"/>
            <a:chExt cx="2046074" cy="3249242"/>
          </a:xfrm>
        </p:grpSpPr>
        <p:sp>
          <p:nvSpPr>
            <p:cNvPr id="90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1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2" name="Rectangle 241"/>
            <p:cNvSpPr txBox="1">
              <a:spLocks/>
            </p:cNvSpPr>
            <p:nvPr/>
          </p:nvSpPr>
          <p:spPr>
            <a:xfrm>
              <a:off x="675925" y="2491112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3" name="Oval 24"/>
            <p:cNvSpPr>
              <a:spLocks noChangeAspect="1" noChangeArrowheads="1"/>
            </p:cNvSpPr>
            <p:nvPr/>
          </p:nvSpPr>
          <p:spPr bwMode="auto">
            <a:xfrm>
              <a:off x="571439" y="31810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94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5" name="Oval 24"/>
            <p:cNvSpPr>
              <a:spLocks noChangeAspect="1" noChangeArrowheads="1"/>
            </p:cNvSpPr>
            <p:nvPr/>
          </p:nvSpPr>
          <p:spPr bwMode="auto">
            <a:xfrm>
              <a:off x="560289" y="402135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96" name="Rectangle 249"/>
            <p:cNvSpPr txBox="1">
              <a:spLocks/>
            </p:cNvSpPr>
            <p:nvPr/>
          </p:nvSpPr>
          <p:spPr>
            <a:xfrm>
              <a:off x="853418" y="4026072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7" name="Rectangle 249"/>
            <p:cNvSpPr txBox="1">
              <a:spLocks/>
            </p:cNvSpPr>
            <p:nvPr/>
          </p:nvSpPr>
          <p:spPr>
            <a:xfrm>
              <a:off x="882365" y="3194971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8" name="Oval 24"/>
            <p:cNvSpPr>
              <a:spLocks noChangeAspect="1" noChangeArrowheads="1"/>
            </p:cNvSpPr>
            <p:nvPr/>
          </p:nvSpPr>
          <p:spPr bwMode="auto">
            <a:xfrm>
              <a:off x="570916" y="3554989"/>
              <a:ext cx="244800" cy="2448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212121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212121"/>
                  </a:solidFill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99" name="Rectangle 249"/>
            <p:cNvSpPr txBox="1">
              <a:spLocks/>
            </p:cNvSpPr>
            <p:nvPr/>
          </p:nvSpPr>
          <p:spPr>
            <a:xfrm>
              <a:off x="850848" y="3584253"/>
              <a:ext cx="1371620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0" name="Oval 24"/>
            <p:cNvSpPr>
              <a:spLocks noChangeAspect="1" noChangeArrowheads="1"/>
            </p:cNvSpPr>
            <p:nvPr/>
          </p:nvSpPr>
          <p:spPr bwMode="auto">
            <a:xfrm>
              <a:off x="547115" y="481326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  <p:sp>
          <p:nvSpPr>
            <p:cNvPr id="101" name="Rectangle 249"/>
            <p:cNvSpPr txBox="1">
              <a:spLocks/>
            </p:cNvSpPr>
            <p:nvPr/>
          </p:nvSpPr>
          <p:spPr>
            <a:xfrm>
              <a:off x="840244" y="4799755"/>
              <a:ext cx="1588823" cy="45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Ознакомление рабочей группы с инструментами и методами ПСР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6" name="Rectangle 241"/>
            <p:cNvSpPr txBox="1">
              <a:spLocks/>
            </p:cNvSpPr>
            <p:nvPr/>
          </p:nvSpPr>
          <p:spPr>
            <a:xfrm>
              <a:off x="826873" y="2801243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 Оформление карточки (паспорта)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02" name="Oval 24"/>
          <p:cNvSpPr>
            <a:spLocks noChangeAspect="1" noChangeArrowheads="1"/>
          </p:cNvSpPr>
          <p:nvPr/>
        </p:nvSpPr>
        <p:spPr bwMode="auto">
          <a:xfrm>
            <a:off x="4760881" y="2463697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3" name="Rectangle 225"/>
          <p:cNvSpPr txBox="1">
            <a:spLocks/>
          </p:cNvSpPr>
          <p:nvPr/>
        </p:nvSpPr>
        <p:spPr>
          <a:xfrm>
            <a:off x="4971002" y="245322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Oval 24"/>
          <p:cNvSpPr>
            <a:spLocks noChangeAspect="1" noChangeArrowheads="1"/>
          </p:cNvSpPr>
          <p:nvPr/>
        </p:nvSpPr>
        <p:spPr bwMode="auto">
          <a:xfrm>
            <a:off x="3128521" y="266011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05" name="Rectangle 26"/>
          <p:cNvSpPr txBox="1">
            <a:spLocks/>
          </p:cNvSpPr>
          <p:nvPr/>
        </p:nvSpPr>
        <p:spPr>
          <a:xfrm>
            <a:off x="3387611" y="2227469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6" name="Oval 24"/>
          <p:cNvSpPr>
            <a:spLocks noChangeAspect="1" noChangeArrowheads="1"/>
          </p:cNvSpPr>
          <p:nvPr/>
        </p:nvSpPr>
        <p:spPr bwMode="auto">
          <a:xfrm>
            <a:off x="3128520" y="2219852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7" name="Rectangle 233"/>
          <p:cNvSpPr txBox="1">
            <a:spLocks/>
          </p:cNvSpPr>
          <p:nvPr/>
        </p:nvSpPr>
        <p:spPr>
          <a:xfrm>
            <a:off x="3247193" y="1867609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8" name="Oval 24"/>
          <p:cNvSpPr>
            <a:spLocks noChangeAspect="1" noChangeArrowheads="1"/>
          </p:cNvSpPr>
          <p:nvPr/>
        </p:nvSpPr>
        <p:spPr bwMode="auto">
          <a:xfrm>
            <a:off x="3140519" y="1852033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109" name="Rectangle 253"/>
          <p:cNvSpPr txBox="1">
            <a:spLocks/>
          </p:cNvSpPr>
          <p:nvPr/>
        </p:nvSpPr>
        <p:spPr>
          <a:xfrm>
            <a:off x="6614941" y="2916245"/>
            <a:ext cx="1308769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2" name="Oval 24"/>
          <p:cNvSpPr>
            <a:spLocks noChangeAspect="1" noChangeArrowheads="1"/>
          </p:cNvSpPr>
          <p:nvPr/>
        </p:nvSpPr>
        <p:spPr bwMode="auto">
          <a:xfrm>
            <a:off x="6389607" y="2921521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15" name="Oval 24"/>
          <p:cNvSpPr>
            <a:spLocks noChangeAspect="1" noChangeArrowheads="1"/>
          </p:cNvSpPr>
          <p:nvPr/>
        </p:nvSpPr>
        <p:spPr bwMode="auto">
          <a:xfrm>
            <a:off x="6398652" y="3656963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16" name="Rectangle 26"/>
          <p:cNvSpPr txBox="1">
            <a:spLocks/>
          </p:cNvSpPr>
          <p:nvPr/>
        </p:nvSpPr>
        <p:spPr>
          <a:xfrm>
            <a:off x="3388877" y="3063396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7" name="Прямая со стрелкой 116"/>
          <p:cNvCxnSpPr/>
          <p:nvPr/>
        </p:nvCxnSpPr>
        <p:spPr>
          <a:xfrm>
            <a:off x="1595814" y="1713200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8" name="Rectangle 241"/>
          <p:cNvSpPr txBox="1">
            <a:spLocks/>
          </p:cNvSpPr>
          <p:nvPr/>
        </p:nvSpPr>
        <p:spPr>
          <a:xfrm>
            <a:off x="2329563" y="1597638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9" name="Прямая со стрелкой 118"/>
          <p:cNvCxnSpPr/>
          <p:nvPr/>
        </p:nvCxnSpPr>
        <p:spPr>
          <a:xfrm>
            <a:off x="4709287" y="1713200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0" name="Rectangle 241"/>
          <p:cNvSpPr txBox="1">
            <a:spLocks/>
          </p:cNvSpPr>
          <p:nvPr/>
        </p:nvSpPr>
        <p:spPr>
          <a:xfrm>
            <a:off x="4850153" y="1597638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21" name="Прямая со стрелкой 120"/>
          <p:cNvCxnSpPr/>
          <p:nvPr/>
        </p:nvCxnSpPr>
        <p:spPr>
          <a:xfrm>
            <a:off x="6347974" y="1713200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2" name="Rectangle 241"/>
          <p:cNvSpPr txBox="1">
            <a:spLocks/>
          </p:cNvSpPr>
          <p:nvPr/>
        </p:nvSpPr>
        <p:spPr>
          <a:xfrm>
            <a:off x="6483364" y="1597638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23" name="Oval 24"/>
          <p:cNvSpPr>
            <a:spLocks noChangeAspect="1" noChangeArrowheads="1"/>
          </p:cNvSpPr>
          <p:nvPr/>
        </p:nvSpPr>
        <p:spPr bwMode="auto">
          <a:xfrm>
            <a:off x="3138677" y="3587023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24" name="Rectangle 26"/>
          <p:cNvSpPr txBox="1">
            <a:spLocks/>
          </p:cNvSpPr>
          <p:nvPr/>
        </p:nvSpPr>
        <p:spPr>
          <a:xfrm>
            <a:off x="3387611" y="3598700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Oval 24"/>
          <p:cNvSpPr>
            <a:spLocks noChangeAspect="1" noChangeArrowheads="1"/>
          </p:cNvSpPr>
          <p:nvPr/>
        </p:nvSpPr>
        <p:spPr bwMode="auto">
          <a:xfrm>
            <a:off x="4779197" y="1870858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Rectangle 225"/>
          <p:cNvSpPr txBox="1">
            <a:spLocks/>
          </p:cNvSpPr>
          <p:nvPr/>
        </p:nvSpPr>
        <p:spPr>
          <a:xfrm>
            <a:off x="4989318" y="1860386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127" name="Rectangle 249"/>
          <p:cNvSpPr txBox="1">
            <a:spLocks/>
          </p:cNvSpPr>
          <p:nvPr/>
        </p:nvSpPr>
        <p:spPr>
          <a:xfrm>
            <a:off x="3279446" y="4654195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Прямая со стрелкой 127"/>
          <p:cNvCxnSpPr/>
          <p:nvPr/>
        </p:nvCxnSpPr>
        <p:spPr>
          <a:xfrm>
            <a:off x="2329562" y="4568441"/>
            <a:ext cx="5083067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31" name="Rectangle 21"/>
          <p:cNvSpPr txBox="1">
            <a:spLocks/>
          </p:cNvSpPr>
          <p:nvPr/>
        </p:nvSpPr>
        <p:spPr>
          <a:xfrm>
            <a:off x="6614941" y="3688834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3" name="Rectangle 225"/>
          <p:cNvSpPr txBox="1">
            <a:spLocks/>
          </p:cNvSpPr>
          <p:nvPr/>
        </p:nvSpPr>
        <p:spPr>
          <a:xfrm>
            <a:off x="4992198" y="3147368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внедряемых улучшений участниками процесса (специалисты, операторы, и т.д.)</a:t>
            </a:r>
          </a:p>
        </p:txBody>
      </p:sp>
      <p:sp>
        <p:nvSpPr>
          <p:cNvPr id="135" name="Oval 24"/>
          <p:cNvSpPr>
            <a:spLocks noChangeAspect="1" noChangeArrowheads="1"/>
          </p:cNvSpPr>
          <p:nvPr/>
        </p:nvSpPr>
        <p:spPr bwMode="auto">
          <a:xfrm>
            <a:off x="3138677" y="3133209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39" name="Rectangle 26"/>
          <p:cNvSpPr txBox="1">
            <a:spLocks/>
          </p:cNvSpPr>
          <p:nvPr/>
        </p:nvSpPr>
        <p:spPr>
          <a:xfrm>
            <a:off x="3387611" y="2728857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16835" y="4894339"/>
            <a:ext cx="7925672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Р</a:t>
            </a:r>
            <a:r>
              <a:rPr lang="ru-RU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екомендованная длительность проекта 6</a:t>
            </a:r>
            <a:r>
              <a:rPr lang="en-US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±</a:t>
            </a:r>
            <a:r>
              <a:rPr lang="ru-RU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2 месяцев, в зависимости от масштабности его периметра и границ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6870" y="270834"/>
            <a:ext cx="8844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реализации проекта в АНО РРАПП </a:t>
            </a:r>
            <a:br>
              <a:rPr lang="ru-RU" sz="1600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(Ростовское региональное агентство поддержки предпринимательства)</a:t>
            </a:r>
            <a:br>
              <a:rPr lang="ru-RU" sz="1600" dirty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229"/>
          <p:cNvSpPr txBox="1">
            <a:spLocks/>
          </p:cNvSpPr>
          <p:nvPr/>
        </p:nvSpPr>
        <p:spPr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2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37" name="Rectangle 229"/>
          <p:cNvSpPr txBox="1">
            <a:spLocks/>
          </p:cNvSpPr>
          <p:nvPr/>
        </p:nvSpPr>
        <p:spPr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8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11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5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02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356049" y="0"/>
            <a:ext cx="5893093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60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4.    1- Этап «Открытие и подготовка проекта»</a:t>
            </a:r>
          </a:p>
        </p:txBody>
      </p:sp>
      <p:sp>
        <p:nvSpPr>
          <p:cNvPr id="69" name="Rectangle 222"/>
          <p:cNvSpPr>
            <a:spLocks/>
          </p:cNvSpPr>
          <p:nvPr/>
        </p:nvSpPr>
        <p:spPr>
          <a:xfrm>
            <a:off x="3115082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222"/>
          <p:cNvSpPr>
            <a:spLocks/>
          </p:cNvSpPr>
          <p:nvPr/>
        </p:nvSpPr>
        <p:spPr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223"/>
          <p:cNvSpPr>
            <a:spLocks/>
          </p:cNvSpPr>
          <p:nvPr/>
        </p:nvSpPr>
        <p:spPr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177"/>
          <p:cNvSpPr>
            <a:spLocks/>
          </p:cNvSpPr>
          <p:nvPr/>
        </p:nvSpPr>
        <p:spPr>
          <a:xfrm>
            <a:off x="1487048" y="1851316"/>
            <a:ext cx="1545675" cy="2789645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3" name="Rectangle 4"/>
          <p:cNvSpPr txBox="1">
            <a:spLocks/>
          </p:cNvSpPr>
          <p:nvPr/>
        </p:nvSpPr>
        <p:spPr>
          <a:xfrm rot="16200000">
            <a:off x="-35820" y="3110789"/>
            <a:ext cx="2810342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4747442" y="31433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1245451" y="790294"/>
            <a:ext cx="6620235" cy="640687"/>
            <a:chOff x="137894" y="911269"/>
            <a:chExt cx="8642743" cy="836469"/>
          </a:xfrm>
        </p:grpSpPr>
        <p:sp>
          <p:nvSpPr>
            <p:cNvPr id="76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78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</a:p>
          </p:txBody>
        </p:sp>
        <p:sp>
          <p:nvSpPr>
            <p:cNvPr id="84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558909" y="1880389"/>
            <a:ext cx="1567267" cy="2488732"/>
            <a:chOff x="547115" y="2003071"/>
            <a:chExt cx="2046074" cy="3249242"/>
          </a:xfrm>
        </p:grpSpPr>
        <p:sp>
          <p:nvSpPr>
            <p:cNvPr id="90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1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2" name="Rectangle 241"/>
            <p:cNvSpPr txBox="1">
              <a:spLocks/>
            </p:cNvSpPr>
            <p:nvPr/>
          </p:nvSpPr>
          <p:spPr>
            <a:xfrm>
              <a:off x="675925" y="2491112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3" name="Oval 24"/>
            <p:cNvSpPr>
              <a:spLocks noChangeAspect="1" noChangeArrowheads="1"/>
            </p:cNvSpPr>
            <p:nvPr/>
          </p:nvSpPr>
          <p:spPr bwMode="auto">
            <a:xfrm>
              <a:off x="571439" y="31810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94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5" name="Oval 24"/>
            <p:cNvSpPr>
              <a:spLocks noChangeAspect="1" noChangeArrowheads="1"/>
            </p:cNvSpPr>
            <p:nvPr/>
          </p:nvSpPr>
          <p:spPr bwMode="auto">
            <a:xfrm>
              <a:off x="560289" y="402135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96" name="Rectangle 249"/>
            <p:cNvSpPr txBox="1">
              <a:spLocks/>
            </p:cNvSpPr>
            <p:nvPr/>
          </p:nvSpPr>
          <p:spPr>
            <a:xfrm>
              <a:off x="853418" y="4026072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7" name="Rectangle 249"/>
            <p:cNvSpPr txBox="1">
              <a:spLocks/>
            </p:cNvSpPr>
            <p:nvPr/>
          </p:nvSpPr>
          <p:spPr>
            <a:xfrm>
              <a:off x="882365" y="3194971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8" name="Oval 24"/>
            <p:cNvSpPr>
              <a:spLocks noChangeAspect="1" noChangeArrowheads="1"/>
            </p:cNvSpPr>
            <p:nvPr/>
          </p:nvSpPr>
          <p:spPr bwMode="auto">
            <a:xfrm>
              <a:off x="570916" y="3554989"/>
              <a:ext cx="244800" cy="2448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212121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212121"/>
                  </a:solidFill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99" name="Rectangle 249"/>
            <p:cNvSpPr txBox="1">
              <a:spLocks/>
            </p:cNvSpPr>
            <p:nvPr/>
          </p:nvSpPr>
          <p:spPr>
            <a:xfrm>
              <a:off x="850848" y="3584253"/>
              <a:ext cx="1371620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0" name="Oval 24"/>
            <p:cNvSpPr>
              <a:spLocks noChangeAspect="1" noChangeArrowheads="1"/>
            </p:cNvSpPr>
            <p:nvPr/>
          </p:nvSpPr>
          <p:spPr bwMode="auto">
            <a:xfrm>
              <a:off x="547115" y="481326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  <p:sp>
          <p:nvSpPr>
            <p:cNvPr id="101" name="Rectangle 249"/>
            <p:cNvSpPr txBox="1">
              <a:spLocks/>
            </p:cNvSpPr>
            <p:nvPr/>
          </p:nvSpPr>
          <p:spPr>
            <a:xfrm>
              <a:off x="840244" y="4799755"/>
              <a:ext cx="1588823" cy="45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Ознакомление рабочей группы с инструментами и методами ПСР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6" name="Rectangle 241"/>
            <p:cNvSpPr txBox="1">
              <a:spLocks/>
            </p:cNvSpPr>
            <p:nvPr/>
          </p:nvSpPr>
          <p:spPr>
            <a:xfrm>
              <a:off x="826873" y="2801243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 Оформление карточки (паспорта)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02" name="Oval 24"/>
          <p:cNvSpPr>
            <a:spLocks noChangeAspect="1" noChangeArrowheads="1"/>
          </p:cNvSpPr>
          <p:nvPr/>
        </p:nvSpPr>
        <p:spPr bwMode="auto">
          <a:xfrm>
            <a:off x="4747443" y="2463076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3" name="Rectangle 225"/>
          <p:cNvSpPr txBox="1">
            <a:spLocks/>
          </p:cNvSpPr>
          <p:nvPr/>
        </p:nvSpPr>
        <p:spPr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Oval 24"/>
          <p:cNvSpPr>
            <a:spLocks noChangeAspect="1" noChangeArrowheads="1"/>
          </p:cNvSpPr>
          <p:nvPr/>
        </p:nvSpPr>
        <p:spPr bwMode="auto">
          <a:xfrm>
            <a:off x="3115083" y="2659490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05" name="Rectangle 26"/>
          <p:cNvSpPr txBox="1">
            <a:spLocks/>
          </p:cNvSpPr>
          <p:nvPr/>
        </p:nvSpPr>
        <p:spPr>
          <a:xfrm>
            <a:off x="3374173" y="2226848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6" name="Oval 24"/>
          <p:cNvSpPr>
            <a:spLocks noChangeAspect="1" noChangeArrowheads="1"/>
          </p:cNvSpPr>
          <p:nvPr/>
        </p:nvSpPr>
        <p:spPr bwMode="auto">
          <a:xfrm>
            <a:off x="3115082" y="221923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7" name="Rectangle 233"/>
          <p:cNvSpPr txBox="1">
            <a:spLocks/>
          </p:cNvSpPr>
          <p:nvPr/>
        </p:nvSpPr>
        <p:spPr>
          <a:xfrm>
            <a:off x="3233755" y="1866988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8" name="Oval 24"/>
          <p:cNvSpPr>
            <a:spLocks noChangeAspect="1" noChangeArrowheads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109" name="Rectangle 253"/>
          <p:cNvSpPr txBox="1">
            <a:spLocks/>
          </p:cNvSpPr>
          <p:nvPr/>
        </p:nvSpPr>
        <p:spPr>
          <a:xfrm>
            <a:off x="6601503" y="2915624"/>
            <a:ext cx="1308769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0" name="Rectangle 229"/>
          <p:cNvSpPr txBox="1">
            <a:spLocks/>
          </p:cNvSpPr>
          <p:nvPr/>
        </p:nvSpPr>
        <p:spPr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1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12" name="Oval 24"/>
          <p:cNvSpPr>
            <a:spLocks noChangeAspect="1" noChangeArrowheads="1"/>
          </p:cNvSpPr>
          <p:nvPr/>
        </p:nvSpPr>
        <p:spPr bwMode="auto">
          <a:xfrm>
            <a:off x="6376169" y="2920900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13" name="Rectangle 229"/>
          <p:cNvSpPr txBox="1">
            <a:spLocks/>
          </p:cNvSpPr>
          <p:nvPr/>
        </p:nvSpPr>
        <p:spPr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4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  <p:sp>
        <p:nvSpPr>
          <p:cNvPr id="115" name="Oval 24"/>
          <p:cNvSpPr>
            <a:spLocks noChangeAspect="1" noChangeArrowheads="1"/>
          </p:cNvSpPr>
          <p:nvPr/>
        </p:nvSpPr>
        <p:spPr bwMode="auto">
          <a:xfrm>
            <a:off x="6385214" y="3656342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16" name="Rectangle 26"/>
          <p:cNvSpPr txBox="1">
            <a:spLocks/>
          </p:cNvSpPr>
          <p:nvPr/>
        </p:nvSpPr>
        <p:spPr>
          <a:xfrm>
            <a:off x="3365382" y="3046208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7" name="Прямая со стрелкой 116"/>
          <p:cNvCxnSpPr/>
          <p:nvPr/>
        </p:nvCxnSpPr>
        <p:spPr>
          <a:xfrm>
            <a:off x="1582376" y="1654829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8" name="Rectangle 241"/>
          <p:cNvSpPr txBox="1">
            <a:spLocks/>
          </p:cNvSpPr>
          <p:nvPr/>
        </p:nvSpPr>
        <p:spPr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9" name="Прямая со стрелкой 118"/>
          <p:cNvCxnSpPr/>
          <p:nvPr/>
        </p:nvCxnSpPr>
        <p:spPr>
          <a:xfrm>
            <a:off x="4695849" y="1654829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0" name="Rectangle 241"/>
          <p:cNvSpPr txBox="1">
            <a:spLocks/>
          </p:cNvSpPr>
          <p:nvPr/>
        </p:nvSpPr>
        <p:spPr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21" name="Прямая со стрелкой 120"/>
          <p:cNvCxnSpPr/>
          <p:nvPr/>
        </p:nvCxnSpPr>
        <p:spPr>
          <a:xfrm>
            <a:off x="6334536" y="1654829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2" name="Rectangle 241"/>
          <p:cNvSpPr txBox="1">
            <a:spLocks/>
          </p:cNvSpPr>
          <p:nvPr/>
        </p:nvSpPr>
        <p:spPr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23" name="Oval 24"/>
          <p:cNvSpPr>
            <a:spLocks noChangeAspect="1" noChangeArrowheads="1"/>
          </p:cNvSpPr>
          <p:nvPr/>
        </p:nvSpPr>
        <p:spPr bwMode="auto">
          <a:xfrm>
            <a:off x="3125239" y="3586402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24" name="Rectangle 26"/>
          <p:cNvSpPr txBox="1">
            <a:spLocks/>
          </p:cNvSpPr>
          <p:nvPr/>
        </p:nvSpPr>
        <p:spPr>
          <a:xfrm>
            <a:off x="3374173" y="3598079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Oval 24"/>
          <p:cNvSpPr>
            <a:spLocks noChangeAspect="1" noChangeArrowheads="1"/>
          </p:cNvSpPr>
          <p:nvPr/>
        </p:nvSpPr>
        <p:spPr bwMode="auto">
          <a:xfrm>
            <a:off x="4765759" y="1870237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Rectangle 225"/>
          <p:cNvSpPr txBox="1">
            <a:spLocks/>
          </p:cNvSpPr>
          <p:nvPr/>
        </p:nvSpPr>
        <p:spPr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127" name="Rectangle 249"/>
          <p:cNvSpPr txBox="1">
            <a:spLocks/>
          </p:cNvSpPr>
          <p:nvPr/>
        </p:nvSpPr>
        <p:spPr>
          <a:xfrm>
            <a:off x="3266008" y="4653574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Прямая со стрелкой 127"/>
          <p:cNvCxnSpPr/>
          <p:nvPr/>
        </p:nvCxnSpPr>
        <p:spPr>
          <a:xfrm>
            <a:off x="2316124" y="4567820"/>
            <a:ext cx="5083067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29" name="Скругленный прямоугольник 128"/>
          <p:cNvSpPr/>
          <p:nvPr/>
        </p:nvSpPr>
        <p:spPr>
          <a:xfrm>
            <a:off x="1515578" y="1790199"/>
            <a:ext cx="1527301" cy="2912106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Стрелка вниз 129"/>
          <p:cNvSpPr/>
          <p:nvPr/>
        </p:nvSpPr>
        <p:spPr>
          <a:xfrm>
            <a:off x="2088340" y="4708004"/>
            <a:ext cx="343090" cy="245134"/>
          </a:xfrm>
          <a:prstGeom prst="downArrow">
            <a:avLst/>
          </a:prstGeom>
          <a:solidFill>
            <a:srgbClr val="DEA900"/>
          </a:solidFill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6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Rectangle 21"/>
          <p:cNvSpPr txBox="1">
            <a:spLocks/>
          </p:cNvSpPr>
          <p:nvPr/>
        </p:nvSpPr>
        <p:spPr>
          <a:xfrm>
            <a:off x="6601503" y="3688213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2" name="Rectangle 241"/>
          <p:cNvSpPr txBox="1">
            <a:spLocks/>
          </p:cNvSpPr>
          <p:nvPr/>
        </p:nvSpPr>
        <p:spPr>
          <a:xfrm>
            <a:off x="1561590" y="5008500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СМ. ДАЛЕЕ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3" name="Rectangle 225"/>
          <p:cNvSpPr txBox="1">
            <a:spLocks/>
          </p:cNvSpPr>
          <p:nvPr/>
        </p:nvSpPr>
        <p:spPr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внедряемых улучшений участниками процесса (специалисты, операторы, и т.д.)</a:t>
            </a:r>
          </a:p>
        </p:txBody>
      </p:sp>
      <p:sp>
        <p:nvSpPr>
          <p:cNvPr id="135" name="Oval 24"/>
          <p:cNvSpPr>
            <a:spLocks noChangeAspect="1" noChangeArrowheads="1"/>
          </p:cNvSpPr>
          <p:nvPr/>
        </p:nvSpPr>
        <p:spPr bwMode="auto">
          <a:xfrm>
            <a:off x="3125239" y="3132588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39" name="Rectangle 26"/>
          <p:cNvSpPr txBox="1">
            <a:spLocks/>
          </p:cNvSpPr>
          <p:nvPr/>
        </p:nvSpPr>
        <p:spPr>
          <a:xfrm>
            <a:off x="3374173" y="2700401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3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6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42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23049" y="28565"/>
            <a:ext cx="4592191" cy="24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698835"/>
            <a:r>
              <a:rPr lang="ru-RU" altLang="ru-RU" sz="160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Открытие и подготовка проекта</a:t>
            </a:r>
            <a:endParaRPr lang="ru-RU" altLang="ru-RU" sz="1600" kern="0" dirty="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Rectangle 4"/>
          <p:cNvSpPr txBox="1">
            <a:spLocks/>
          </p:cNvSpPr>
          <p:nvPr/>
        </p:nvSpPr>
        <p:spPr>
          <a:xfrm>
            <a:off x="388135" y="28867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245"/>
          <p:cNvSpPr txBox="1">
            <a:spLocks/>
          </p:cNvSpPr>
          <p:nvPr/>
        </p:nvSpPr>
        <p:spPr>
          <a:xfrm>
            <a:off x="875881" y="387919"/>
            <a:ext cx="1282337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Определение проблемы и выбор темы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806029" y="368463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8" name="Rectangle 241"/>
          <p:cNvSpPr txBox="1">
            <a:spLocks/>
          </p:cNvSpPr>
          <p:nvPr/>
        </p:nvSpPr>
        <p:spPr>
          <a:xfrm>
            <a:off x="2489615" y="387919"/>
            <a:ext cx="1352976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Определение периметра проекта и границ 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2417724" y="386096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1.2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Oval 24"/>
          <p:cNvSpPr>
            <a:spLocks noChangeAspect="1" noChangeArrowheads="1"/>
          </p:cNvSpPr>
          <p:nvPr/>
        </p:nvSpPr>
        <p:spPr bwMode="auto">
          <a:xfrm>
            <a:off x="201578" y="58704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en-US" sz="901" b="1" kern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901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9861" y="4866152"/>
            <a:ext cx="6507318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текущие и целевые значения показателей могут уточняться до этапа «Внедрение улучшений» </a:t>
            </a:r>
          </a:p>
        </p:txBody>
      </p:sp>
      <p:sp>
        <p:nvSpPr>
          <p:cNvPr id="17" name="Rectangle 241"/>
          <p:cNvSpPr txBox="1">
            <a:spLocks/>
          </p:cNvSpPr>
          <p:nvPr/>
        </p:nvSpPr>
        <p:spPr>
          <a:xfrm>
            <a:off x="3990178" y="402480"/>
            <a:ext cx="1352976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Оформление карточки (паспорта)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" name="AutoShape 2" descr="blob:https://web.whatsapp.com/3ba5ffaa-8db0-4b2b-816a-6139fb4fb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455150" y="656134"/>
            <a:ext cx="6107634" cy="4150048"/>
            <a:chOff x="1800590" y="656134"/>
            <a:chExt cx="6107634" cy="415004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7634" y="656134"/>
              <a:ext cx="1800590" cy="52351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0590" y="1253656"/>
              <a:ext cx="6107634" cy="35525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603583" y="751666"/>
            <a:ext cx="234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Карточка (паспорт) проекта также была согласована с заказчиком проекта</a:t>
            </a: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0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23049" y="28565"/>
            <a:ext cx="4592191" cy="24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698835"/>
            <a:r>
              <a:rPr lang="ru-RU" altLang="ru-RU" sz="160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Открытие и подготовка проекта</a:t>
            </a:r>
            <a:endParaRPr lang="ru-RU" altLang="ru-RU" sz="1600" kern="0" dirty="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Rectangle 4"/>
          <p:cNvSpPr txBox="1">
            <a:spLocks/>
          </p:cNvSpPr>
          <p:nvPr/>
        </p:nvSpPr>
        <p:spPr>
          <a:xfrm>
            <a:off x="388135" y="28867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Oval 24"/>
          <p:cNvSpPr>
            <a:spLocks noChangeAspect="1" noChangeArrowheads="1"/>
          </p:cNvSpPr>
          <p:nvPr/>
        </p:nvSpPr>
        <p:spPr bwMode="auto">
          <a:xfrm>
            <a:off x="201578" y="58704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en-US" sz="901" b="1" kern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901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68" y="1030857"/>
            <a:ext cx="2910724" cy="3836117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3" name="AutoShape 2" descr="blob:https://web.whatsapp.com/3ba5ffaa-8db0-4b2b-816a-6139fb4fb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55655" y="676061"/>
            <a:ext cx="332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1400" b="1" dirty="0">
                <a:solidFill>
                  <a:srgbClr val="000000"/>
                </a:solidFill>
                <a:latin typeface="Arial"/>
              </a:rPr>
              <a:t>Рабочая группа проекта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9618" y="4901444"/>
            <a:ext cx="8418334" cy="238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98835"/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реализация проекта и создание рабочей группы должны быть утверждены распоряжением/ приказом руководителя организации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67" y="2610436"/>
            <a:ext cx="3449000" cy="21478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933" y="932673"/>
            <a:ext cx="3392295" cy="171760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73238" y="3510525"/>
            <a:ext cx="3658680" cy="14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43664" y="4609720"/>
            <a:ext cx="3658680" cy="14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Oval 24"/>
          <p:cNvSpPr>
            <a:spLocks noChangeAspect="1" noChangeArrowheads="1"/>
          </p:cNvSpPr>
          <p:nvPr/>
        </p:nvSpPr>
        <p:spPr bwMode="auto">
          <a:xfrm>
            <a:off x="1800525" y="383895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29" name="Rectangle 249"/>
          <p:cNvSpPr txBox="1">
            <a:spLocks/>
          </p:cNvSpPr>
          <p:nvPr/>
        </p:nvSpPr>
        <p:spPr>
          <a:xfrm>
            <a:off x="2038689" y="394593"/>
            <a:ext cx="1454137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Формирование рабочей группы проекта (команды проекта) 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Oval 24"/>
          <p:cNvSpPr>
            <a:spLocks noChangeAspect="1" noChangeArrowheads="1"/>
          </p:cNvSpPr>
          <p:nvPr/>
        </p:nvSpPr>
        <p:spPr bwMode="auto">
          <a:xfrm>
            <a:off x="5615240" y="380322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9" name="Rectangle 249"/>
          <p:cNvSpPr txBox="1">
            <a:spLocks/>
          </p:cNvSpPr>
          <p:nvPr/>
        </p:nvSpPr>
        <p:spPr>
          <a:xfrm>
            <a:off x="5853404" y="391020"/>
            <a:ext cx="146877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Выпуск распоряжения/ приказа о реализации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79786" y="1240450"/>
            <a:ext cx="603560" cy="757525"/>
            <a:chOff x="-562845" y="1213312"/>
            <a:chExt cx="603560" cy="75752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541080" y="1240450"/>
            <a:ext cx="603560" cy="757525"/>
            <a:chOff x="-562845" y="1213312"/>
            <a:chExt cx="603560" cy="757525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9" name="Равнобедренный треугольник 38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2866567" y="1219614"/>
            <a:ext cx="603560" cy="757525"/>
            <a:chOff x="-562845" y="1213312"/>
            <a:chExt cx="603560" cy="757525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Равнобедренный треугольник 43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445236" y="1229111"/>
            <a:ext cx="603560" cy="757525"/>
            <a:chOff x="-562845" y="1213312"/>
            <a:chExt cx="603560" cy="757525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3" name="Равнобедренный треугольник 52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55659" y="2684745"/>
            <a:ext cx="603560" cy="757525"/>
            <a:chOff x="-562845" y="1213312"/>
            <a:chExt cx="603560" cy="757525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8" name="Равнобедренный треугольник 5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366922" y="2677105"/>
            <a:ext cx="603560" cy="757525"/>
            <a:chOff x="-562845" y="1213312"/>
            <a:chExt cx="603560" cy="757525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036439" y="2674043"/>
            <a:ext cx="603560" cy="757525"/>
            <a:chOff x="-562845" y="1213312"/>
            <a:chExt cx="603560" cy="757525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8" name="Равнобедренный треугольник 6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2765013" y="2681871"/>
            <a:ext cx="603560" cy="757525"/>
            <a:chOff x="-562845" y="1213312"/>
            <a:chExt cx="603560" cy="757525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3" name="Равнобедренный треугольник 72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468344" y="2674043"/>
            <a:ext cx="603560" cy="757525"/>
            <a:chOff x="-562845" y="1213312"/>
            <a:chExt cx="603560" cy="757525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8" name="Равнобедренный треугольник 7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67631" y="3766852"/>
            <a:ext cx="603560" cy="757525"/>
            <a:chOff x="-562845" y="1213312"/>
            <a:chExt cx="603560" cy="75752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8" name="Равнобедренный треугольник 8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378894" y="3759212"/>
            <a:ext cx="603560" cy="757525"/>
            <a:chOff x="-562845" y="1213312"/>
            <a:chExt cx="603560" cy="757525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2" name="Овал 91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3" name="Равнобедренный треугольник 92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2048411" y="3756150"/>
            <a:ext cx="603560" cy="757525"/>
            <a:chOff x="-562845" y="1213312"/>
            <a:chExt cx="603560" cy="75752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-550334" y="1213312"/>
              <a:ext cx="548200" cy="757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8" name="Равнобедренный треугольник 9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2776985" y="3763978"/>
            <a:ext cx="603560" cy="757525"/>
            <a:chOff x="-562845" y="1213312"/>
            <a:chExt cx="603560" cy="757525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3" name="Равнобедренный треугольник 102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3480316" y="3756150"/>
            <a:ext cx="603560" cy="757525"/>
            <a:chOff x="-562845" y="1213312"/>
            <a:chExt cx="603560" cy="757525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-550334" y="1213312"/>
              <a:ext cx="548200" cy="691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-357870" y="1261936"/>
              <a:ext cx="171251" cy="195074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8" name="Равнобедренный треугольник 107"/>
            <p:cNvSpPr/>
            <p:nvPr/>
          </p:nvSpPr>
          <p:spPr>
            <a:xfrm rot="10800000">
              <a:off x="-411046" y="1477272"/>
              <a:ext cx="277603" cy="272604"/>
            </a:xfrm>
            <a:prstGeom prst="triangle">
              <a:avLst/>
            </a:prstGeom>
            <a:solidFill>
              <a:schemeClr val="accent5">
                <a:lumMod val="2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562845" y="1663060"/>
              <a:ext cx="60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Фото</a:t>
              </a:r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1258840" y="2380562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654334" y="2413613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3204545" y="2431348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511771" y="3550437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1138203" y="3550975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831869" y="3559340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2525535" y="3568116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254340" y="3576308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486955" y="4646317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123034" y="4662667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784226" y="4679800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547172" y="4687239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249321" y="4687239"/>
            <a:ext cx="1084942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№ тел.</a:t>
            </a:r>
            <a:br>
              <a:rPr lang="ru-RU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E-mail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057560" y="719259"/>
            <a:ext cx="332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835"/>
            <a:r>
              <a:rPr lang="ru-RU" sz="1400" b="1" dirty="0">
                <a:solidFill>
                  <a:srgbClr val="000000"/>
                </a:solidFill>
                <a:latin typeface="Arial"/>
              </a:rPr>
              <a:t>Приказ о реализации проекта</a:t>
            </a:r>
          </a:p>
        </p:txBody>
      </p:sp>
      <p:sp>
        <p:nvSpPr>
          <p:cNvPr id="11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8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3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059200"/>
              </p:ext>
            </p:extLst>
          </p:nvPr>
        </p:nvGraphicFramePr>
        <p:xfrm>
          <a:off x="47366" y="872472"/>
          <a:ext cx="9050867" cy="3557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2936">
                  <a:extLst>
                    <a:ext uri="{9D8B030D-6E8A-4147-A177-3AD203B41FA5}">
                      <a16:colId xmlns:a16="http://schemas.microsoft.com/office/drawing/2014/main" val="2167313924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2884535118"/>
                    </a:ext>
                  </a:extLst>
                </a:gridCol>
                <a:gridCol w="4749798">
                  <a:extLst>
                    <a:ext uri="{9D8B030D-6E8A-4147-A177-3AD203B41FA5}">
                      <a16:colId xmlns:a16="http://schemas.microsoft.com/office/drawing/2014/main" val="1282762024"/>
                    </a:ext>
                  </a:extLst>
                </a:gridCol>
              </a:tblGrid>
              <a:tr h="180296">
                <a:tc gridSpan="2"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</a:t>
                      </a:r>
                      <a:endParaRPr lang="ru-RU" sz="1050" b="1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</a:t>
                      </a:r>
                      <a:endParaRPr lang="ru-RU" sz="1050" b="1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0302"/>
                  </a:ext>
                </a:extLst>
              </a:tr>
              <a:tr h="82864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</a:t>
                      </a:r>
                      <a:r>
                        <a:rPr lang="ru-RU" sz="10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проекта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учреждения или подразделения - </a:t>
                      </a:r>
                      <a:r>
                        <a:rPr lang="ru-RU" sz="1050" dirty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имеющий полномочия в распределении ресурсов, связанных с проектом и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определении порядка работ по совершенствуемому</a:t>
                      </a:r>
                      <a:r>
                        <a:rPr lang="ru-RU" sz="10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процессу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Обеспечение качественной реализации этапов проекта в установленные сроки.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Оперативное управление рабочей группой (постановка задач, контроль, мотивация).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Решение межфункциональных вопросов.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Представление промежуточных и окончательных результатов проекта заказчику проекта.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extLst>
                  <a:ext uri="{0D108BD9-81ED-4DB2-BD59-A6C34878D82A}">
                    <a16:rowId xmlns:a16="http://schemas.microsoft.com/office/drawing/2014/main" val="2206108829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Эксперты по направлениям 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Работники учреждения - участники улучшаемого процесса (специалисты и руководители, которые владеют специальными знаниями и навыками по процессу)**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рабочих совещаниях и реализация работ по проекту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extLst>
                  <a:ext uri="{0D108BD9-81ED-4DB2-BD59-A6C34878D82A}">
                    <a16:rowId xmlns:a16="http://schemas.microsoft.com/office/drawing/2014/main" val="1053942862"/>
                  </a:ext>
                </a:extLst>
              </a:tr>
              <a:tr h="774901">
                <a:tc>
                  <a:txBody>
                    <a:bodyPr/>
                    <a:lstStyle/>
                    <a:p>
                      <a:pPr marL="0" indent="0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Технический специалист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 учреждения, который владеет навыками работы с ПО «Microsoft office», стремится к дальнейшему развитию, перенимает опыт у методологов по совершенствованию  процессов с использованием методов Бережливых технологий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рабочих совещаниях и реализация работ по проекту.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опыта оптимизации процессов с использованием методов Бережливых технологий</a:t>
                      </a:r>
                      <a:r>
                        <a:rPr lang="ru-RU" sz="10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(при реализации проекта).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рабочих материалов по проекту.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extLst>
                  <a:ext uri="{0D108BD9-81ED-4DB2-BD59-A6C34878D82A}">
                    <a16:rowId xmlns:a16="http://schemas.microsoft.com/office/drawing/2014/main" val="508224312"/>
                  </a:ext>
                </a:extLst>
              </a:tr>
              <a:tr h="6642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Методолог по </a:t>
                      </a:r>
                      <a:r>
                        <a:rPr lang="ru-RU" sz="10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Бережливым технологиям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 учреждения,</a:t>
                      </a:r>
                      <a:r>
                        <a:rPr lang="ru-RU" sz="105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внешней организации 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который владеет специальными знаниями и навыками по оптимизации процессов с использованием методов Бережливых технологий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Ознакомление рабочей группы с методами Бережливых технологий.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Методологическое сопровождение в реализации проекта по оптимизации процессов с использованием методов Бережливых технологий.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354" marR="40354" marT="20177" marB="20177" anchor="ctr"/>
                </a:tc>
                <a:extLst>
                  <a:ext uri="{0D108BD9-81ED-4DB2-BD59-A6C34878D82A}">
                    <a16:rowId xmlns:a16="http://schemas.microsoft.com/office/drawing/2014/main" val="406871896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23049" y="28565"/>
            <a:ext cx="4592191" cy="24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698835"/>
            <a:r>
              <a:rPr lang="ru-RU" altLang="ru-RU" sz="160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Открытие и подготовка проекта</a:t>
            </a:r>
            <a:endParaRPr lang="ru-RU" altLang="ru-RU" sz="1600" kern="0" dirty="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388135" y="28867"/>
            <a:ext cx="508023" cy="247797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57" tIns="54057" rIns="54057" bIns="54057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Этап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201578" y="58704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686433">
              <a:defRPr/>
            </a:pPr>
            <a:r>
              <a:rPr lang="en-US" sz="901" b="1" kern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901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AutoShape 2" descr="blob:https://web.whatsapp.com/3ba5ffaa-8db0-4b2b-816a-6139fb4fb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Oval 24"/>
          <p:cNvSpPr>
            <a:spLocks noChangeAspect="1" noChangeArrowheads="1"/>
          </p:cNvSpPr>
          <p:nvPr/>
        </p:nvSpPr>
        <p:spPr bwMode="auto">
          <a:xfrm>
            <a:off x="1800525" y="323880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0" name="Rectangle 249"/>
          <p:cNvSpPr txBox="1">
            <a:spLocks/>
          </p:cNvSpPr>
          <p:nvPr/>
        </p:nvSpPr>
        <p:spPr>
          <a:xfrm>
            <a:off x="2038690" y="334578"/>
            <a:ext cx="1466510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Формирование рабочей группы проекта (команды проекта) 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Oval 24"/>
          <p:cNvSpPr>
            <a:spLocks noChangeAspect="1" noChangeArrowheads="1"/>
          </p:cNvSpPr>
          <p:nvPr/>
        </p:nvSpPr>
        <p:spPr bwMode="auto">
          <a:xfrm>
            <a:off x="5615240" y="320307"/>
            <a:ext cx="187514" cy="18750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2" name="Rectangle 249"/>
          <p:cNvSpPr txBox="1">
            <a:spLocks/>
          </p:cNvSpPr>
          <p:nvPr/>
        </p:nvSpPr>
        <p:spPr>
          <a:xfrm>
            <a:off x="5853404" y="331005"/>
            <a:ext cx="146877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Выпуск распоряжения/ приказа о реализации 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7347" y="4423809"/>
            <a:ext cx="6725918" cy="71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ru-RU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- Допускается назначить руководителем проекта работника учреждения, не являющимся владельцем процесса, но имеющим полномочия в распределении ресурсов, связанных с проектом.</a:t>
            </a:r>
          </a:p>
          <a:p>
            <a:pPr>
              <a:lnSpc>
                <a:spcPct val="97000"/>
              </a:lnSpc>
              <a:spcAft>
                <a:spcPts val="800"/>
              </a:spcAft>
            </a:pPr>
            <a:r>
              <a:rPr lang="ru-RU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 - Допускается назначить членом рабочей группы лицо, не являющееся работником учреждения, </a:t>
            </a:r>
            <a:br>
              <a:rPr lang="ru-RU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имеющим специальные знания и навыки по процессу.</a:t>
            </a:r>
            <a:endParaRPr lang="ru-RU" sz="10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366" y="4481728"/>
            <a:ext cx="1099981" cy="249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90170">
              <a:lnSpc>
                <a:spcPct val="97000"/>
              </a:lnSpc>
              <a:spcAft>
                <a:spcPts val="0"/>
              </a:spcAft>
            </a:pPr>
            <a:r>
              <a:rPr lang="ru-RU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Примечания: 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64886"/>
            <a:ext cx="684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8835"/>
            <a:r>
              <a:rPr lang="ru-RU" sz="1400" b="1" dirty="0">
                <a:solidFill>
                  <a:srgbClr val="000000"/>
                </a:solidFill>
                <a:latin typeface="Arial"/>
              </a:rPr>
              <a:t>Типовой состав рабочей группы (команды проекта)</a:t>
            </a: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9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45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14.xml><?xml version="1.0" encoding="utf-8"?>
<a:theme xmlns:a="http://schemas.openxmlformats.org/drawingml/2006/main" name="3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7.xml><?xml version="1.0" encoding="utf-8"?>
<a:theme xmlns:a="http://schemas.openxmlformats.org/drawingml/2006/main" name="1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18.xml><?xml version="1.0" encoding="utf-8"?>
<a:theme xmlns:a="http://schemas.openxmlformats.org/drawingml/2006/main" name="1_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9.xml><?xml version="1.0" encoding="utf-8"?>
<a:theme xmlns:a="http://schemas.openxmlformats.org/drawingml/2006/main" name="2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20.xml><?xml version="1.0" encoding="utf-8"?>
<a:theme xmlns:a="http://schemas.openxmlformats.org/drawingml/2006/main" name="2_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1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7692</TotalTime>
  <Words>4209</Words>
  <Application>Microsoft Office PowerPoint</Application>
  <PresentationFormat>Произвольный</PresentationFormat>
  <Paragraphs>967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b-default</vt:lpstr>
      <vt:lpstr>Firm Format - Russian</vt:lpstr>
      <vt:lpstr>1_Firm Format - Russian</vt:lpstr>
      <vt:lpstr>1_b-default</vt:lpstr>
      <vt:lpstr>2_Firm Format - Russian</vt:lpstr>
      <vt:lpstr>4_RDM027</vt:lpstr>
      <vt:lpstr>3_Firm Format - Russian</vt:lpstr>
      <vt:lpstr>4_Firm Format - Russian</vt:lpstr>
      <vt:lpstr>1_Текст картинка</vt:lpstr>
      <vt:lpstr>1_Заключительный слайд</vt:lpstr>
      <vt:lpstr>1_Титульный слайд</vt:lpstr>
      <vt:lpstr>2_Заключительный слайд</vt:lpstr>
      <vt:lpstr>2_Титульный слайд</vt:lpstr>
      <vt:lpstr>2_b-default</vt:lpstr>
      <vt:lpstr>think-cell Slide</vt:lpstr>
      <vt:lpstr>Презентация PowerPoint</vt:lpstr>
      <vt:lpstr>Презентация PowerPoint</vt:lpstr>
      <vt:lpstr>1. Цели и описание документа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Admin</cp:lastModifiedBy>
  <cp:revision>363</cp:revision>
  <cp:lastPrinted>2022-03-25T08:53:14Z</cp:lastPrinted>
  <dcterms:created xsi:type="dcterms:W3CDTF">2019-09-24T12:37:05Z</dcterms:created>
  <dcterms:modified xsi:type="dcterms:W3CDTF">2022-08-16T12:51:48Z</dcterms:modified>
</cp:coreProperties>
</file>