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8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9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6" r:id="rId1"/>
    <p:sldMasterId id="2147483769" r:id="rId2"/>
    <p:sldMasterId id="2147483772" r:id="rId3"/>
    <p:sldMasterId id="2147483794" r:id="rId4"/>
    <p:sldMasterId id="2147483803" r:id="rId5"/>
    <p:sldMasterId id="2147483811" r:id="rId6"/>
    <p:sldMasterId id="2147483780" r:id="rId7"/>
    <p:sldMasterId id="2147483831" r:id="rId8"/>
    <p:sldMasterId id="2147483844" r:id="rId9"/>
    <p:sldMasterId id="2147483860" r:id="rId10"/>
  </p:sldMasterIdLst>
  <p:notesMasterIdLst>
    <p:notesMasterId r:id="rId35"/>
  </p:notesMasterIdLst>
  <p:handoutMasterIdLst>
    <p:handoutMasterId r:id="rId36"/>
  </p:handoutMasterIdLst>
  <p:sldIdLst>
    <p:sldId id="264" r:id="rId11"/>
    <p:sldId id="554" r:id="rId12"/>
    <p:sldId id="555" r:id="rId13"/>
    <p:sldId id="577" r:id="rId14"/>
    <p:sldId id="576" r:id="rId15"/>
    <p:sldId id="556" r:id="rId16"/>
    <p:sldId id="557" r:id="rId17"/>
    <p:sldId id="558" r:id="rId18"/>
    <p:sldId id="559" r:id="rId19"/>
    <p:sldId id="560" r:id="rId20"/>
    <p:sldId id="561" r:id="rId21"/>
    <p:sldId id="562" r:id="rId22"/>
    <p:sldId id="563" r:id="rId23"/>
    <p:sldId id="564" r:id="rId24"/>
    <p:sldId id="565" r:id="rId25"/>
    <p:sldId id="566" r:id="rId26"/>
    <p:sldId id="567" r:id="rId27"/>
    <p:sldId id="568" r:id="rId28"/>
    <p:sldId id="569" r:id="rId29"/>
    <p:sldId id="570" r:id="rId30"/>
    <p:sldId id="571" r:id="rId31"/>
    <p:sldId id="572" r:id="rId32"/>
    <p:sldId id="573" r:id="rId33"/>
    <p:sldId id="574" r:id="rId34"/>
  </p:sldIdLst>
  <p:sldSz cx="9144000" cy="51482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 userDrawn="1">
          <p15:clr>
            <a:srgbClr val="A4A3A4"/>
          </p15:clr>
        </p15:guide>
        <p15:guide id="2" pos="363" userDrawn="1">
          <p15:clr>
            <a:srgbClr val="A4A3A4"/>
          </p15:clr>
        </p15:guide>
        <p15:guide id="3" orient="horz" pos="3028" userDrawn="1">
          <p15:clr>
            <a:srgbClr val="A4A3A4"/>
          </p15:clr>
        </p15:guide>
        <p15:guide id="4" pos="5511" userDrawn="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pos="2331">
          <p15:clr>
            <a:srgbClr val="A4A3A4"/>
          </p15:clr>
        </p15:guide>
        <p15:guide id="11" pos="726">
          <p15:clr>
            <a:srgbClr val="A4A3A4"/>
          </p15:clr>
        </p15:guide>
        <p15:guide id="12" pos="875">
          <p15:clr>
            <a:srgbClr val="A4A3A4"/>
          </p15:clr>
        </p15:guide>
        <p15:guide id="13" pos="1260">
          <p15:clr>
            <a:srgbClr val="A4A3A4"/>
          </p15:clr>
        </p15:guide>
        <p15:guide id="14" pos="1410">
          <p15:clr>
            <a:srgbClr val="A4A3A4"/>
          </p15:clr>
        </p15:guide>
        <p15:guide id="15" pos="1796">
          <p15:clr>
            <a:srgbClr val="A4A3A4"/>
          </p15:clr>
        </p15:guide>
        <p15:guide id="16" pos="1944">
          <p15:clr>
            <a:srgbClr val="A4A3A4"/>
          </p15:clr>
        </p15:guide>
        <p15:guide id="17" pos="2481">
          <p15:clr>
            <a:srgbClr val="A4A3A4"/>
          </p15:clr>
        </p15:guide>
        <p15:guide id="18" pos="2869">
          <p15:clr>
            <a:srgbClr val="A4A3A4"/>
          </p15:clr>
        </p15:guide>
        <p15:guide id="19" pos="3029">
          <p15:clr>
            <a:srgbClr val="A4A3A4"/>
          </p15:clr>
        </p15:guide>
        <p15:guide id="20" pos="3402">
          <p15:clr>
            <a:srgbClr val="A4A3A4"/>
          </p15:clr>
        </p15:guide>
        <p15:guide id="21" pos="3552">
          <p15:clr>
            <a:srgbClr val="A4A3A4"/>
          </p15:clr>
        </p15:guide>
        <p15:guide id="22" pos="3938">
          <p15:clr>
            <a:srgbClr val="A4A3A4"/>
          </p15:clr>
        </p15:guide>
        <p15:guide id="23" pos="4086">
          <p15:clr>
            <a:srgbClr val="A4A3A4"/>
          </p15:clr>
        </p15:guide>
        <p15:guide id="24" pos="4473">
          <p15:clr>
            <a:srgbClr val="A4A3A4"/>
          </p15:clr>
        </p15:guide>
        <p15:guide id="25" pos="4621">
          <p15:clr>
            <a:srgbClr val="A4A3A4"/>
          </p15:clr>
        </p15:guide>
        <p15:guide id="26" pos="5008">
          <p15:clr>
            <a:srgbClr val="A4A3A4"/>
          </p15:clr>
        </p15:guide>
        <p15:guide id="27" pos="5157">
          <p15:clr>
            <a:srgbClr val="A4A3A4"/>
          </p15:clr>
        </p15:guide>
        <p15:guide id="28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333333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77" autoAdjust="0"/>
    <p:restoredTop sz="86419" autoAdjust="0"/>
  </p:normalViewPr>
  <p:slideViewPr>
    <p:cSldViewPr snapToGrid="0">
      <p:cViewPr varScale="1">
        <p:scale>
          <a:sx n="75" d="100"/>
          <a:sy n="75" d="100"/>
        </p:scale>
        <p:origin x="53" y="590"/>
      </p:cViewPr>
      <p:guideLst>
        <p:guide orient="horz" pos="261"/>
        <p:guide pos="363"/>
        <p:guide orient="horz" pos="3028"/>
        <p:guide pos="5511"/>
        <p:guide orient="horz" pos="272"/>
        <p:guide orient="horz" pos="2971"/>
        <p:guide orient="horz" pos="930"/>
        <p:guide orient="horz" pos="1337"/>
        <p:guide orient="horz" pos="2086"/>
        <p:guide pos="2331"/>
        <p:guide pos="726"/>
        <p:guide pos="875"/>
        <p:guide pos="1260"/>
        <p:guide pos="1410"/>
        <p:guide pos="1796"/>
        <p:guide pos="1944"/>
        <p:guide pos="2481"/>
        <p:guide pos="2869"/>
        <p:guide pos="3029"/>
        <p:guide pos="3402"/>
        <p:guide pos="3552"/>
        <p:guide pos="3938"/>
        <p:guide pos="4086"/>
        <p:guide pos="4473"/>
        <p:guide pos="4621"/>
        <p:guide pos="5008"/>
        <p:guide pos="5157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72" d="100"/>
          <a:sy n="172" d="100"/>
        </p:scale>
        <p:origin x="6552" y="208"/>
      </p:cViewPr>
      <p:guideLst>
        <p:guide orient="horz" pos="2880"/>
        <p:guide pos="2160"/>
      </p:guideLst>
    </p:cSldViewPr>
  </p:notesViewPr>
  <p:gridSpacing cx="1080136" cy="108013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6DCCD-FB14-4FA8-B1C2-D065E82645DF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D96E1-DF61-4A53-9932-3DFD8899B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4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904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"/>
            <a:ext cx="7632700" cy="7221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844935"/>
            <a:ext cx="8424862" cy="3864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AF39-B8E7-4AB4-BD1C-202B63EE9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48746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471"/>
            <a:ext cx="1674813" cy="111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1637434"/>
            <a:ext cx="8280400" cy="774623"/>
          </a:xfrm>
          <a:ln/>
        </p:spPr>
        <p:txBody>
          <a:bodyPr/>
          <a:lstStyle>
            <a:lvl1pPr>
              <a:lnSpc>
                <a:spcPct val="130000"/>
              </a:lnSpc>
              <a:defRPr sz="135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2465685"/>
            <a:ext cx="3743325" cy="487416"/>
          </a:xfrm>
          <a:ln/>
        </p:spPr>
        <p:txBody>
          <a:bodyPr anchor="ctr"/>
          <a:lstStyle>
            <a:lvl1pPr marL="0" indent="0">
              <a:buFontTx/>
              <a:buNone/>
              <a:defRPr sz="1051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8788378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369CA-25C1-4200-8FD4-9D37F592EE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373390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</p:spPr>
        <p:txBody>
          <a:bodyPr anchor="t"/>
          <a:lstStyle>
            <a:lvl1pPr algn="l">
              <a:defRPr sz="300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</p:spPr>
        <p:txBody>
          <a:bodyPr anchor="b"/>
          <a:lstStyle>
            <a:lvl1pPr marL="0" indent="0">
              <a:buNone/>
              <a:defRPr sz="1501"/>
            </a:lvl1pPr>
            <a:lvl2pPr marL="343220" indent="0">
              <a:buNone/>
              <a:defRPr sz="1351"/>
            </a:lvl2pPr>
            <a:lvl3pPr marL="686440" indent="0">
              <a:buNone/>
              <a:defRPr sz="1201"/>
            </a:lvl3pPr>
            <a:lvl4pPr marL="1029660" indent="0">
              <a:buNone/>
              <a:defRPr sz="1051"/>
            </a:lvl4pPr>
            <a:lvl5pPr marL="1372880" indent="0">
              <a:buNone/>
              <a:defRPr sz="1051"/>
            </a:lvl5pPr>
            <a:lvl6pPr marL="1716100" indent="0">
              <a:buNone/>
              <a:defRPr sz="1051"/>
            </a:lvl6pPr>
            <a:lvl7pPr marL="2059320" indent="0">
              <a:buNone/>
              <a:defRPr sz="1051"/>
            </a:lvl7pPr>
            <a:lvl8pPr marL="2402540" indent="0">
              <a:buNone/>
              <a:defRPr sz="1051"/>
            </a:lvl8pPr>
            <a:lvl9pPr marL="2745760" indent="0">
              <a:buNone/>
              <a:defRPr sz="105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45677-430B-4678-8423-A5E8DF41A8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999716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4" y="844935"/>
            <a:ext cx="4135437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1" y="844935"/>
            <a:ext cx="4137025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D8DA9-12D6-4AB3-8FA6-6D0B22AD38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037263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2401"/>
            <a:ext cx="4041775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2667"/>
            <a:ext cx="4041775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2CC93-5F64-4B1A-88B3-79BF7AB956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001625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7DE4E-6A23-4EAC-BAE8-DB617B7AE2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600003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65245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2402"/>
            </a:lvl1pPr>
            <a:lvl2pPr>
              <a:defRPr sz="2102"/>
            </a:lvl2pPr>
            <a:lvl3pPr>
              <a:defRPr sz="1802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00E44-0271-4C61-A393-6984E1E26E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553187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/>
          <a:lstStyle>
            <a:lvl1pPr marL="0" indent="0">
              <a:buNone/>
              <a:defRPr sz="2402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15A57-C3A8-4864-8FAA-B838771502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483096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8E68D-7C3A-4E26-BFCC-894622BFC4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856846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1" y="0"/>
            <a:ext cx="2105025" cy="470970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4" y="0"/>
            <a:ext cx="6167437" cy="47097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B130A-56C9-4453-82B0-957D5B9776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410963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272EA8-4B81-4A31-A7C3-D00B044141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638225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471"/>
            <a:ext cx="1674813" cy="111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1637434"/>
            <a:ext cx="8280400" cy="774623"/>
          </a:xfrm>
          <a:ln/>
        </p:spPr>
        <p:txBody>
          <a:bodyPr/>
          <a:lstStyle>
            <a:lvl1pPr>
              <a:lnSpc>
                <a:spcPct val="130000"/>
              </a:lnSpc>
              <a:defRPr sz="135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2465685"/>
            <a:ext cx="3743325" cy="487416"/>
          </a:xfrm>
          <a:ln/>
        </p:spPr>
        <p:txBody>
          <a:bodyPr anchor="ctr"/>
          <a:lstStyle>
            <a:lvl1pPr marL="0" indent="0">
              <a:buFontTx/>
              <a:buNone/>
              <a:defRPr sz="1051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3551470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5D9369CA-25C1-4200-8FD4-9D37F592EEB4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59836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</p:spPr>
        <p:txBody>
          <a:bodyPr anchor="t"/>
          <a:lstStyle>
            <a:lvl1pPr algn="l">
              <a:defRPr sz="300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</p:spPr>
        <p:txBody>
          <a:bodyPr anchor="b"/>
          <a:lstStyle>
            <a:lvl1pPr marL="0" indent="0">
              <a:buNone/>
              <a:defRPr sz="1501"/>
            </a:lvl1pPr>
            <a:lvl2pPr marL="343220" indent="0">
              <a:buNone/>
              <a:defRPr sz="1351"/>
            </a:lvl2pPr>
            <a:lvl3pPr marL="686440" indent="0">
              <a:buNone/>
              <a:defRPr sz="1201"/>
            </a:lvl3pPr>
            <a:lvl4pPr marL="1029660" indent="0">
              <a:buNone/>
              <a:defRPr sz="1051"/>
            </a:lvl4pPr>
            <a:lvl5pPr marL="1372880" indent="0">
              <a:buNone/>
              <a:defRPr sz="1051"/>
            </a:lvl5pPr>
            <a:lvl6pPr marL="1716100" indent="0">
              <a:buNone/>
              <a:defRPr sz="1051"/>
            </a:lvl6pPr>
            <a:lvl7pPr marL="2059320" indent="0">
              <a:buNone/>
              <a:defRPr sz="1051"/>
            </a:lvl7pPr>
            <a:lvl8pPr marL="2402540" indent="0">
              <a:buNone/>
              <a:defRPr sz="1051"/>
            </a:lvl8pPr>
            <a:lvl9pPr marL="2745760" indent="0">
              <a:buNone/>
              <a:defRPr sz="105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F6E45677-430B-4678-8423-A5E8DF41A8EA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9682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4" y="844935"/>
            <a:ext cx="4135437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1" y="844935"/>
            <a:ext cx="4137025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138D8DA9-12D6-4AB3-8FA6-6D0B22AD38B1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6060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2401"/>
            <a:ext cx="4041775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2667"/>
            <a:ext cx="4041775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0A62CC93-5F64-4B1A-88B3-79BF7AB956A3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77055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"/>
            <a:ext cx="7632700" cy="7221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844935"/>
            <a:ext cx="8424862" cy="3864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AF39-B8E7-4AB4-BD1C-202B63EE9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5536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4027DE4E-6A23-4EAC-BAE8-DB617B7AE22F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6746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266048B4-E1F6-4B7C-B5CF-B726961A650C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93478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2402"/>
            </a:lvl1pPr>
            <a:lvl2pPr>
              <a:defRPr sz="2102"/>
            </a:lvl2pPr>
            <a:lvl3pPr>
              <a:defRPr sz="1802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74500E44-0271-4C61-A393-6984E1E26E45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3687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/>
          <a:lstStyle>
            <a:lvl1pPr marL="0" indent="0">
              <a:buNone/>
              <a:defRPr sz="2402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9E715A57-C3A8-4864-8FAA-B83877150232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1183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9868E68D-7C3A-4E26-BFCC-894622BFC40B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2764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1" y="0"/>
            <a:ext cx="2105025" cy="470970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4" y="0"/>
            <a:ext cx="6167437" cy="47097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C92B130A-56C9-4453-82B0-957D5B977660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34833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68644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5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68644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9" y="4579415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64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F24603-9A1B-F342-92E0-89DE32840F75}" type="slidenum">
              <a:rPr kumimoji="0" lang="en-US" sz="525" b="0" i="0" u="none" strike="noStrike" kern="1200" cap="none" spc="0" normalizeH="0" baseline="0" noProof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r" defTabSz="6864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25" b="0" i="0" u="none" strike="noStrike" kern="120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727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90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90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40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25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1332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6440" fontAlgn="base">
              <a:spcBef>
                <a:spcPct val="0"/>
              </a:spcBef>
              <a:spcAft>
                <a:spcPct val="0"/>
              </a:spcAft>
              <a:defRPr/>
            </a:pPr>
            <a:fld id="{ED272EA8-4B81-4A31-A7C3-D00B044141D1}" type="slidenum">
              <a:rPr 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61858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471"/>
            <a:ext cx="1674813" cy="111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1637434"/>
            <a:ext cx="8280400" cy="774623"/>
          </a:xfrm>
          <a:ln/>
        </p:spPr>
        <p:txBody>
          <a:bodyPr/>
          <a:lstStyle>
            <a:lvl1pPr>
              <a:lnSpc>
                <a:spcPct val="130000"/>
              </a:lnSpc>
              <a:defRPr sz="135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2465685"/>
            <a:ext cx="3743325" cy="487416"/>
          </a:xfrm>
          <a:ln/>
        </p:spPr>
        <p:txBody>
          <a:bodyPr anchor="ctr"/>
          <a:lstStyle>
            <a:lvl1pPr marL="0" indent="0">
              <a:buFontTx/>
              <a:buNone/>
              <a:defRPr sz="1051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3325269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369CA-25C1-4200-8FD4-9D37F592EE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402885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808538" y="1476375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2815318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8538" y="2815318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01372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</p:spPr>
        <p:txBody>
          <a:bodyPr anchor="t"/>
          <a:lstStyle>
            <a:lvl1pPr algn="l">
              <a:defRPr sz="300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</p:spPr>
        <p:txBody>
          <a:bodyPr anchor="b"/>
          <a:lstStyle>
            <a:lvl1pPr marL="0" indent="0">
              <a:buNone/>
              <a:defRPr sz="1501"/>
            </a:lvl1pPr>
            <a:lvl2pPr marL="343220" indent="0">
              <a:buNone/>
              <a:defRPr sz="1351"/>
            </a:lvl2pPr>
            <a:lvl3pPr marL="686440" indent="0">
              <a:buNone/>
              <a:defRPr sz="1201"/>
            </a:lvl3pPr>
            <a:lvl4pPr marL="1029660" indent="0">
              <a:buNone/>
              <a:defRPr sz="1051"/>
            </a:lvl4pPr>
            <a:lvl5pPr marL="1372880" indent="0">
              <a:buNone/>
              <a:defRPr sz="1051"/>
            </a:lvl5pPr>
            <a:lvl6pPr marL="1716100" indent="0">
              <a:buNone/>
              <a:defRPr sz="1051"/>
            </a:lvl6pPr>
            <a:lvl7pPr marL="2059320" indent="0">
              <a:buNone/>
              <a:defRPr sz="1051"/>
            </a:lvl7pPr>
            <a:lvl8pPr marL="2402540" indent="0">
              <a:buNone/>
              <a:defRPr sz="1051"/>
            </a:lvl8pPr>
            <a:lvl9pPr marL="2745760" indent="0">
              <a:buNone/>
              <a:defRPr sz="105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45677-430B-4678-8423-A5E8DF41A8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653388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4" y="844935"/>
            <a:ext cx="4135437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1" y="844935"/>
            <a:ext cx="4137025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D8DA9-12D6-4AB3-8FA6-6D0B22AD38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663400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2401"/>
            <a:ext cx="4041775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2667"/>
            <a:ext cx="4041775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2CC93-5F64-4B1A-88B3-79BF7AB956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478380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7DE4E-6A23-4EAC-BAE8-DB617B7AE2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468482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009004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2402"/>
            </a:lvl1pPr>
            <a:lvl2pPr>
              <a:defRPr sz="2102"/>
            </a:lvl2pPr>
            <a:lvl3pPr>
              <a:defRPr sz="1802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00E44-0271-4C61-A393-6984E1E26E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154685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/>
          <a:lstStyle>
            <a:lvl1pPr marL="0" indent="0">
              <a:buNone/>
              <a:defRPr sz="2402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15A57-C3A8-4864-8FAA-B838771502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229552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8E68D-7C3A-4E26-BFCC-894622BFC4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086781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1" y="0"/>
            <a:ext cx="2105025" cy="470970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4" y="0"/>
            <a:ext cx="6167437" cy="47097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B130A-56C9-4453-82B0-957D5B9776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070619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68644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5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68644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9" y="4579415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525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525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727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90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90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40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25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76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808538" y="1476375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2815318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8538" y="2815318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272EA8-4B81-4A31-A7C3-D00B044141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13085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"/>
            <a:ext cx="7632700" cy="7221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844935"/>
            <a:ext cx="8424862" cy="3864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AF39-B8E7-4AB4-BD1C-202B63EE9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17819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"/>
            <a:ext cx="7632700" cy="7221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844935"/>
            <a:ext cx="8424862" cy="3864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AF39-B8E7-4AB4-BD1C-202B63EE9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15179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31800"/>
            <a:ext cx="816864" cy="104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4840798"/>
            <a:ext cx="627062" cy="28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652" b="1">
                <a:solidFill>
                  <a:schemeClr val="hlink"/>
                </a:solidFill>
              </a:defRPr>
            </a:lvl1pPr>
          </a:lstStyle>
          <a:p>
            <a:fld id="{16CC8587-BAAD-4D84-B938-130480D73C6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44935"/>
            <a:ext cx="8424862" cy="386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72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79846"/>
            <a:ext cx="887412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04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5pPr>
      <a:lvl6pPr marL="34322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6pPr>
      <a:lvl7pPr marL="68644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7pPr>
      <a:lvl8pPr marL="102966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8pPr>
      <a:lvl9pPr marL="137288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35858" indent="-13585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201">
          <a:solidFill>
            <a:schemeClr val="tx1"/>
          </a:solidFill>
          <a:latin typeface="+mn-lt"/>
          <a:ea typeface="+mn-ea"/>
          <a:cs typeface="+mn-cs"/>
        </a:defRPr>
      </a:lvl1pPr>
      <a:lvl2pPr marL="270525" indent="-133474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051">
          <a:solidFill>
            <a:schemeClr val="tx1"/>
          </a:solidFill>
          <a:latin typeface="+mn-lt"/>
          <a:cs typeface="+mn-cs"/>
        </a:defRPr>
      </a:lvl2pPr>
      <a:lvl3pPr marL="872351" indent="-201404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1652">
          <a:solidFill>
            <a:schemeClr val="tx1"/>
          </a:solidFill>
          <a:latin typeface="+mn-lt"/>
          <a:cs typeface="+mn-cs"/>
        </a:defRPr>
      </a:lvl3pPr>
      <a:lvl4pPr marL="1250132" indent="-171610" algn="l" rtl="0" eaLnBrk="0" fontAlgn="base" hangingPunct="0">
        <a:spcBef>
          <a:spcPct val="20000"/>
        </a:spcBef>
        <a:spcAft>
          <a:spcPct val="0"/>
        </a:spcAft>
        <a:buChar char="–"/>
        <a:defRPr sz="1501">
          <a:solidFill>
            <a:schemeClr val="tx1"/>
          </a:solidFill>
          <a:latin typeface="+mn-lt"/>
          <a:cs typeface="+mn-cs"/>
        </a:defRPr>
      </a:lvl4pPr>
      <a:lvl5pPr marL="1556408" indent="-171610" algn="l" rtl="0" eaLnBrk="0" fontAlgn="base" hangingPunct="0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5pPr>
      <a:lvl6pPr marL="189962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6pPr>
      <a:lvl7pPr marL="224284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7pPr>
      <a:lvl8pPr marL="258606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8pPr>
      <a:lvl9pPr marL="292928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4" r:id="rId2"/>
    <p:sldLayoutId id="214748382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2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  <p:sldLayoutId id="214748382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25" r:id="rId2"/>
    <p:sldLayoutId id="214748382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4840798"/>
            <a:ext cx="627062" cy="28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652" b="1">
                <a:solidFill>
                  <a:schemeClr val="hlink"/>
                </a:solidFill>
              </a:defRPr>
            </a:lvl1pPr>
          </a:lstStyle>
          <a:p>
            <a:fld id="{16CC8587-BAAD-4D84-B938-130480D73C6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44935"/>
            <a:ext cx="8424862" cy="386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72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79846"/>
            <a:ext cx="887412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43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5pPr>
      <a:lvl6pPr marL="34322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6pPr>
      <a:lvl7pPr marL="68644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7pPr>
      <a:lvl8pPr marL="102966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8pPr>
      <a:lvl9pPr marL="137288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35858" indent="-13585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201">
          <a:solidFill>
            <a:schemeClr val="tx1"/>
          </a:solidFill>
          <a:latin typeface="+mn-lt"/>
          <a:ea typeface="+mn-ea"/>
          <a:cs typeface="+mn-cs"/>
        </a:defRPr>
      </a:lvl1pPr>
      <a:lvl2pPr marL="270525" indent="-133474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051">
          <a:solidFill>
            <a:schemeClr val="tx1"/>
          </a:solidFill>
          <a:latin typeface="+mn-lt"/>
          <a:cs typeface="+mn-cs"/>
        </a:defRPr>
      </a:lvl2pPr>
      <a:lvl3pPr marL="872351" indent="-201404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1652">
          <a:solidFill>
            <a:schemeClr val="tx1"/>
          </a:solidFill>
          <a:latin typeface="+mn-lt"/>
          <a:cs typeface="+mn-cs"/>
        </a:defRPr>
      </a:lvl3pPr>
      <a:lvl4pPr marL="1250132" indent="-171610" algn="l" rtl="0" eaLnBrk="0" fontAlgn="base" hangingPunct="0">
        <a:spcBef>
          <a:spcPct val="20000"/>
        </a:spcBef>
        <a:spcAft>
          <a:spcPct val="0"/>
        </a:spcAft>
        <a:buChar char="–"/>
        <a:defRPr sz="1501">
          <a:solidFill>
            <a:schemeClr val="tx1"/>
          </a:solidFill>
          <a:latin typeface="+mn-lt"/>
          <a:cs typeface="+mn-cs"/>
        </a:defRPr>
      </a:lvl4pPr>
      <a:lvl5pPr marL="1556408" indent="-171610" algn="l" rtl="0" eaLnBrk="0" fontAlgn="base" hangingPunct="0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5pPr>
      <a:lvl6pPr marL="189962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6pPr>
      <a:lvl7pPr marL="224284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7pPr>
      <a:lvl8pPr marL="258606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8pPr>
      <a:lvl9pPr marL="292928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4840798"/>
            <a:ext cx="627062" cy="28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652" b="1">
                <a:solidFill>
                  <a:schemeClr val="hlink"/>
                </a:solidFill>
              </a:defRPr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16CC8587-BAAD-4D84-B938-130480D73C62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44935"/>
            <a:ext cx="8424862" cy="386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72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79846"/>
            <a:ext cx="887412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68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5pPr>
      <a:lvl6pPr marL="34322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6pPr>
      <a:lvl7pPr marL="68644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7pPr>
      <a:lvl8pPr marL="102966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8pPr>
      <a:lvl9pPr marL="137288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35858" indent="-13585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201">
          <a:solidFill>
            <a:schemeClr val="tx1"/>
          </a:solidFill>
          <a:latin typeface="+mn-lt"/>
          <a:ea typeface="+mn-ea"/>
          <a:cs typeface="+mn-cs"/>
        </a:defRPr>
      </a:lvl1pPr>
      <a:lvl2pPr marL="270525" indent="-133474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051">
          <a:solidFill>
            <a:schemeClr val="tx1"/>
          </a:solidFill>
          <a:latin typeface="+mn-lt"/>
          <a:cs typeface="+mn-cs"/>
        </a:defRPr>
      </a:lvl2pPr>
      <a:lvl3pPr marL="872351" indent="-201404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1652">
          <a:solidFill>
            <a:schemeClr val="tx1"/>
          </a:solidFill>
          <a:latin typeface="+mn-lt"/>
          <a:cs typeface="+mn-cs"/>
        </a:defRPr>
      </a:lvl3pPr>
      <a:lvl4pPr marL="1250132" indent="-171610" algn="l" rtl="0" eaLnBrk="0" fontAlgn="base" hangingPunct="0">
        <a:spcBef>
          <a:spcPct val="20000"/>
        </a:spcBef>
        <a:spcAft>
          <a:spcPct val="0"/>
        </a:spcAft>
        <a:buChar char="–"/>
        <a:defRPr sz="1501">
          <a:solidFill>
            <a:schemeClr val="tx1"/>
          </a:solidFill>
          <a:latin typeface="+mn-lt"/>
          <a:cs typeface="+mn-cs"/>
        </a:defRPr>
      </a:lvl4pPr>
      <a:lvl5pPr marL="1556408" indent="-171610" algn="l" rtl="0" eaLnBrk="0" fontAlgn="base" hangingPunct="0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5pPr>
      <a:lvl6pPr marL="189962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6pPr>
      <a:lvl7pPr marL="224284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7pPr>
      <a:lvl8pPr marL="258606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8pPr>
      <a:lvl9pPr marL="292928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44860" y="1857003"/>
            <a:ext cx="7866062" cy="144016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rgbClr val="40404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002060"/>
                </a:solidFill>
              </a:rPr>
              <a:t>3М. Работа с проблемами.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Разработка плана мероприятий</a:t>
            </a:r>
            <a:endParaRPr lang="ru-RU" b="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fld id="{5D9369CA-25C1-4200-8FD4-9D37F592EEB4}" type="slidenum">
              <a:rPr lang="ru-RU" altLang="ru-RU" smtClean="0">
                <a:solidFill>
                  <a:srgbClr val="003274"/>
                </a:solidFill>
              </a:rPr>
              <a:pPr/>
              <a:t>10</a:t>
            </a:fld>
            <a:endParaRPr lang="ru-RU" altLang="ru-RU" dirty="0">
              <a:solidFill>
                <a:srgbClr val="003274"/>
              </a:solidFill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3E7B2F5-4CC2-41CB-9143-67DB999A4648}"/>
              </a:ext>
            </a:extLst>
          </p:cNvPr>
          <p:cNvSpPr txBox="1">
            <a:spLocks/>
          </p:cNvSpPr>
          <p:nvPr/>
        </p:nvSpPr>
        <p:spPr>
          <a:xfrm>
            <a:off x="381000" y="177241"/>
            <a:ext cx="6945633" cy="55723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800" i="1" dirty="0" smtClean="0">
                <a:solidFill>
                  <a:srgbClr val="045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Полезные советы при эскалации проблем</a:t>
            </a:r>
            <a:endParaRPr lang="ru-RU" sz="1800" i="1" dirty="0">
              <a:solidFill>
                <a:srgbClr val="045F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C39E236-34C1-4CA2-8289-FC5283F62D5A}"/>
              </a:ext>
            </a:extLst>
          </p:cNvPr>
          <p:cNvSpPr txBox="1">
            <a:spLocks/>
          </p:cNvSpPr>
          <p:nvPr/>
        </p:nvSpPr>
        <p:spPr>
          <a:xfrm>
            <a:off x="122581" y="865262"/>
            <a:ext cx="6540200" cy="38134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эскалируйте проблемы, которые уже решаются или признаны </a:t>
            </a:r>
            <a:r>
              <a:rPr lang="ru-RU" sz="1800" b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нерешаемыми</a:t>
            </a:r>
            <a:endParaRPr lang="ru-RU" sz="18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 эскалации все проблемы на предыдущих уровнях «пирамидки» должны быть </a:t>
            </a:r>
            <a:r>
              <a:rPr lang="ru-RU" sz="1800" b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решены</a:t>
            </a:r>
            <a:endParaRPr lang="ru-RU" sz="18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1800" b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Измерена, при возможности, </a:t>
            </a: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«цена бездействия», сколько будет </a:t>
            </a:r>
            <a:r>
              <a:rPr lang="ru-RU" sz="1800" b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потеряно (рублей, жизней и т.д.), </a:t>
            </a: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если ничего не </a:t>
            </a:r>
            <a:r>
              <a:rPr lang="ru-RU" sz="1800" b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предпринять</a:t>
            </a:r>
            <a:endParaRPr lang="ru-RU" sz="18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Указана новая формулировка взамен старой в конкретный закон, которая изменяет </a:t>
            </a:r>
            <a:r>
              <a:rPr lang="ru-RU" sz="1800" b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ситуацию</a:t>
            </a:r>
            <a:endParaRPr lang="ru-RU" sz="18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«Точечная эскалация» - работа проводится только с куратором темы на верхнем </a:t>
            </a:r>
            <a:r>
              <a:rPr lang="ru-RU" sz="1800" b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уровне</a:t>
            </a:r>
            <a:endParaRPr lang="ru-RU" sz="18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«Выступаем вместе» - мобилизованы организации со схожими </a:t>
            </a:r>
            <a:r>
              <a:rPr lang="ru-RU" sz="1800" b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проблемами</a:t>
            </a:r>
            <a:endParaRPr lang="ru-RU" sz="18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«Политический вес». Проблема </a:t>
            </a:r>
            <a:r>
              <a:rPr lang="ru-RU" sz="1800" b="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эскалируется</a:t>
            </a: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сильной структурой (н-р: региональная Дума, Народный фронт)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67B1EB-6393-492E-95F3-CA8D533AE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334" y="1447056"/>
            <a:ext cx="2065135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06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fld id="{5D9369CA-25C1-4200-8FD4-9D37F592EEB4}" type="slidenum">
              <a:rPr lang="ru-RU" altLang="ru-RU" smtClean="0">
                <a:solidFill>
                  <a:srgbClr val="003274"/>
                </a:solidFill>
              </a:rPr>
              <a:pPr/>
              <a:t>11</a:t>
            </a:fld>
            <a:endParaRPr lang="ru-RU" altLang="ru-RU" dirty="0">
              <a:solidFill>
                <a:srgbClr val="003274"/>
              </a:solidFill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83DA660-6B70-4141-B82B-154FAA9693E7}"/>
              </a:ext>
            </a:extLst>
          </p:cNvPr>
          <p:cNvSpPr txBox="1">
            <a:spLocks/>
          </p:cNvSpPr>
          <p:nvPr/>
        </p:nvSpPr>
        <p:spPr>
          <a:xfrm>
            <a:off x="138361" y="101009"/>
            <a:ext cx="7790277" cy="70028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800" dirty="0">
                <a:solidFill>
                  <a:srgbClr val="045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шаг: Установление </a:t>
            </a:r>
            <a:r>
              <a:rPr lang="ru-RU" sz="1800" dirty="0" smtClean="0">
                <a:solidFill>
                  <a:srgbClr val="045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коренных </a:t>
            </a:r>
            <a:r>
              <a:rPr lang="ru-RU" sz="1800" dirty="0">
                <a:solidFill>
                  <a:srgbClr val="045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 проблемы (модифицированная диаграмма «5 почему?»)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87AB3C3-65F7-4892-9007-3D49E99EFA12}"/>
              </a:ext>
            </a:extLst>
          </p:cNvPr>
          <p:cNvCxnSpPr>
            <a:cxnSpLocks/>
          </p:cNvCxnSpPr>
          <p:nvPr/>
        </p:nvCxnSpPr>
        <p:spPr>
          <a:xfrm flipV="1">
            <a:off x="1378546" y="2453482"/>
            <a:ext cx="5005526" cy="9044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A512D299-20A6-401C-93CE-B425F63272DE}"/>
              </a:ext>
            </a:extLst>
          </p:cNvPr>
          <p:cNvGrpSpPr/>
          <p:nvPr/>
        </p:nvGrpSpPr>
        <p:grpSpPr>
          <a:xfrm>
            <a:off x="2505932" y="2700631"/>
            <a:ext cx="1818239" cy="301000"/>
            <a:chOff x="3635896" y="3356992"/>
            <a:chExt cx="1368152" cy="504056"/>
          </a:xfrm>
        </p:grpSpPr>
        <p:sp>
          <p:nvSpPr>
            <p:cNvPr id="6" name="Прямоугольник: скругленные углы 2">
              <a:extLst>
                <a:ext uri="{FF2B5EF4-FFF2-40B4-BE49-F238E27FC236}">
                  <a16:creationId xmlns:a16="http://schemas.microsoft.com/office/drawing/2014/main" id="{C01C7487-FFF8-4D64-8D2A-B41F17D3304D}"/>
                </a:ext>
              </a:extLst>
            </p:cNvPr>
            <p:cNvSpPr/>
            <p:nvPr/>
          </p:nvSpPr>
          <p:spPr>
            <a:xfrm>
              <a:off x="3635896" y="3356992"/>
              <a:ext cx="1368152" cy="504056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59BD819-2AD8-4282-B103-463C60344C5A}"/>
                </a:ext>
              </a:extLst>
            </p:cNvPr>
            <p:cNvSpPr txBox="1"/>
            <p:nvPr/>
          </p:nvSpPr>
          <p:spPr>
            <a:xfrm>
              <a:off x="3635896" y="3393576"/>
              <a:ext cx="136815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Точка идентификации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8ED26C7-2370-4D99-B608-969CEB9D147A}"/>
              </a:ext>
            </a:extLst>
          </p:cNvPr>
          <p:cNvGrpSpPr/>
          <p:nvPr/>
        </p:nvGrpSpPr>
        <p:grpSpPr>
          <a:xfrm>
            <a:off x="1739556" y="2116874"/>
            <a:ext cx="1080120" cy="299774"/>
            <a:chOff x="3635896" y="3356992"/>
            <a:chExt cx="1368152" cy="504056"/>
          </a:xfrm>
        </p:grpSpPr>
        <p:sp>
          <p:nvSpPr>
            <p:cNvPr id="9" name="Прямоугольник: скругленные углы 17">
              <a:extLst>
                <a:ext uri="{FF2B5EF4-FFF2-40B4-BE49-F238E27FC236}">
                  <a16:creationId xmlns:a16="http://schemas.microsoft.com/office/drawing/2014/main" id="{23C1D3C2-9E53-4A99-A334-AE921B55786C}"/>
                </a:ext>
              </a:extLst>
            </p:cNvPr>
            <p:cNvSpPr/>
            <p:nvPr/>
          </p:nvSpPr>
          <p:spPr>
            <a:xfrm>
              <a:off x="3635896" y="3356992"/>
              <a:ext cx="1368152" cy="50405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E2B89E0-3D35-497D-809C-042FB6BBFD13}"/>
                </a:ext>
              </a:extLst>
            </p:cNvPr>
            <p:cNvSpPr txBox="1"/>
            <p:nvPr/>
          </p:nvSpPr>
          <p:spPr>
            <a:xfrm>
              <a:off x="3727105" y="3448183"/>
              <a:ext cx="1185733" cy="3052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Следствие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B79F172-2EB1-4948-9B17-D5C2BF3953F6}"/>
              </a:ext>
            </a:extLst>
          </p:cNvPr>
          <p:cNvGrpSpPr/>
          <p:nvPr/>
        </p:nvGrpSpPr>
        <p:grpSpPr>
          <a:xfrm>
            <a:off x="1739555" y="1461926"/>
            <a:ext cx="1080120" cy="432048"/>
            <a:chOff x="3635896" y="3356992"/>
            <a:chExt cx="1368152" cy="504056"/>
          </a:xfrm>
        </p:grpSpPr>
        <p:sp>
          <p:nvSpPr>
            <p:cNvPr id="12" name="Прямоугольник: скругленные углы 29">
              <a:extLst>
                <a:ext uri="{FF2B5EF4-FFF2-40B4-BE49-F238E27FC236}">
                  <a16:creationId xmlns:a16="http://schemas.microsoft.com/office/drawing/2014/main" id="{B3787FA3-C5DE-4636-95CE-9C4D2AA5E120}"/>
                </a:ext>
              </a:extLst>
            </p:cNvPr>
            <p:cNvSpPr/>
            <p:nvPr/>
          </p:nvSpPr>
          <p:spPr>
            <a:xfrm>
              <a:off x="3635896" y="3356992"/>
              <a:ext cx="1368152" cy="50405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E58051D-A77C-4A82-B0CF-ACF28CE72AC6}"/>
                </a:ext>
              </a:extLst>
            </p:cNvPr>
            <p:cNvSpPr txBox="1"/>
            <p:nvPr/>
          </p:nvSpPr>
          <p:spPr>
            <a:xfrm>
              <a:off x="3727105" y="3448183"/>
              <a:ext cx="1185733" cy="3052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Следствие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A6240524-FB7D-49CF-83D4-199E1A87ECB8}"/>
              </a:ext>
            </a:extLst>
          </p:cNvPr>
          <p:cNvGrpSpPr/>
          <p:nvPr/>
        </p:nvGrpSpPr>
        <p:grpSpPr>
          <a:xfrm>
            <a:off x="1719759" y="827098"/>
            <a:ext cx="1080120" cy="360392"/>
            <a:chOff x="3635896" y="3356992"/>
            <a:chExt cx="1368152" cy="504056"/>
          </a:xfrm>
          <a:solidFill>
            <a:srgbClr val="FF0066"/>
          </a:solidFill>
        </p:grpSpPr>
        <p:sp>
          <p:nvSpPr>
            <p:cNvPr id="15" name="Прямоугольник: скругленные углы 32">
              <a:extLst>
                <a:ext uri="{FF2B5EF4-FFF2-40B4-BE49-F238E27FC236}">
                  <a16:creationId xmlns:a16="http://schemas.microsoft.com/office/drawing/2014/main" id="{89FD45CB-E8D1-41B5-986B-B80D652E0899}"/>
                </a:ext>
              </a:extLst>
            </p:cNvPr>
            <p:cNvSpPr/>
            <p:nvPr/>
          </p:nvSpPr>
          <p:spPr>
            <a:xfrm>
              <a:off x="3635896" y="3356992"/>
              <a:ext cx="1368152" cy="504056"/>
            </a:xfrm>
            <a:prstGeom prst="round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F3842FA-CE7A-4648-A4C6-482553731917}"/>
                </a:ext>
              </a:extLst>
            </p:cNvPr>
            <p:cNvSpPr txBox="1"/>
            <p:nvPr/>
          </p:nvSpPr>
          <p:spPr>
            <a:xfrm>
              <a:off x="3727105" y="3356992"/>
              <a:ext cx="1185733" cy="502701"/>
            </a:xfrm>
            <a:prstGeom prst="rect">
              <a:avLst/>
            </a:prstGeom>
            <a:grpFill/>
            <a:ln>
              <a:solidFill>
                <a:srgbClr val="FF006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Итоговое  следствие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8277B4E6-9CF2-43EE-B8C5-4F4AC897CCE9}"/>
              </a:ext>
            </a:extLst>
          </p:cNvPr>
          <p:cNvGrpSpPr/>
          <p:nvPr/>
        </p:nvGrpSpPr>
        <p:grpSpPr>
          <a:xfrm>
            <a:off x="3051909" y="1475262"/>
            <a:ext cx="1080120" cy="360392"/>
            <a:chOff x="3635896" y="3356992"/>
            <a:chExt cx="1368152" cy="504056"/>
          </a:xfrm>
          <a:solidFill>
            <a:srgbClr val="FF0066"/>
          </a:solidFill>
        </p:grpSpPr>
        <p:sp>
          <p:nvSpPr>
            <p:cNvPr id="18" name="Прямоугольник: скругленные углы 38">
              <a:extLst>
                <a:ext uri="{FF2B5EF4-FFF2-40B4-BE49-F238E27FC236}">
                  <a16:creationId xmlns:a16="http://schemas.microsoft.com/office/drawing/2014/main" id="{4FF9781F-6BBC-44AD-8033-9EC4E3865FF1}"/>
                </a:ext>
              </a:extLst>
            </p:cNvPr>
            <p:cNvSpPr/>
            <p:nvPr/>
          </p:nvSpPr>
          <p:spPr>
            <a:xfrm>
              <a:off x="3635896" y="3356992"/>
              <a:ext cx="1368152" cy="504056"/>
            </a:xfrm>
            <a:prstGeom prst="round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124631C-C762-429C-8297-1D06AD65DED4}"/>
                </a:ext>
              </a:extLst>
            </p:cNvPr>
            <p:cNvSpPr txBox="1"/>
            <p:nvPr/>
          </p:nvSpPr>
          <p:spPr>
            <a:xfrm>
              <a:off x="3727105" y="3356992"/>
              <a:ext cx="1185733" cy="502702"/>
            </a:xfrm>
            <a:prstGeom prst="rect">
              <a:avLst/>
            </a:prstGeom>
            <a:grpFill/>
            <a:ln>
              <a:solidFill>
                <a:srgbClr val="FF006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Итоговое  следствие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BE21B341-76A8-4E70-ADEA-DA8EE8099DF0}"/>
              </a:ext>
            </a:extLst>
          </p:cNvPr>
          <p:cNvGrpSpPr/>
          <p:nvPr/>
        </p:nvGrpSpPr>
        <p:grpSpPr>
          <a:xfrm>
            <a:off x="4384059" y="1475262"/>
            <a:ext cx="1080120" cy="360392"/>
            <a:chOff x="3635896" y="3356992"/>
            <a:chExt cx="1368152" cy="504056"/>
          </a:xfrm>
          <a:solidFill>
            <a:srgbClr val="FF0066"/>
          </a:solidFill>
        </p:grpSpPr>
        <p:sp>
          <p:nvSpPr>
            <p:cNvPr id="21" name="Прямоугольник: скругленные углы 41">
              <a:extLst>
                <a:ext uri="{FF2B5EF4-FFF2-40B4-BE49-F238E27FC236}">
                  <a16:creationId xmlns:a16="http://schemas.microsoft.com/office/drawing/2014/main" id="{7A086B92-6AF1-40CB-AD28-1791B5DAF575}"/>
                </a:ext>
              </a:extLst>
            </p:cNvPr>
            <p:cNvSpPr/>
            <p:nvPr/>
          </p:nvSpPr>
          <p:spPr>
            <a:xfrm>
              <a:off x="3635896" y="3356992"/>
              <a:ext cx="1368152" cy="504056"/>
            </a:xfrm>
            <a:prstGeom prst="round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0E81378-26FE-4A19-9B1F-C69A58333B7A}"/>
                </a:ext>
              </a:extLst>
            </p:cNvPr>
            <p:cNvSpPr txBox="1"/>
            <p:nvPr/>
          </p:nvSpPr>
          <p:spPr>
            <a:xfrm>
              <a:off x="3727105" y="3356992"/>
              <a:ext cx="1185733" cy="502702"/>
            </a:xfrm>
            <a:prstGeom prst="rect">
              <a:avLst/>
            </a:prstGeom>
            <a:grpFill/>
            <a:ln>
              <a:solidFill>
                <a:srgbClr val="FF006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Итоговое  следствие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F2E75E4-78F7-425E-ABC0-8013A0BAF27B}"/>
              </a:ext>
            </a:extLst>
          </p:cNvPr>
          <p:cNvGrpSpPr/>
          <p:nvPr/>
        </p:nvGrpSpPr>
        <p:grpSpPr>
          <a:xfrm>
            <a:off x="4456067" y="3190354"/>
            <a:ext cx="1080120" cy="368639"/>
            <a:chOff x="3635896" y="3356992"/>
            <a:chExt cx="1368152" cy="504056"/>
          </a:xfrm>
        </p:grpSpPr>
        <p:sp>
          <p:nvSpPr>
            <p:cNvPr id="24" name="Прямоугольник: скругленные углы 44">
              <a:extLst>
                <a:ext uri="{FF2B5EF4-FFF2-40B4-BE49-F238E27FC236}">
                  <a16:creationId xmlns:a16="http://schemas.microsoft.com/office/drawing/2014/main" id="{FD9A90E8-9E33-4BCF-980F-66771FC1EE94}"/>
                </a:ext>
              </a:extLst>
            </p:cNvPr>
            <p:cNvSpPr/>
            <p:nvPr/>
          </p:nvSpPr>
          <p:spPr>
            <a:xfrm>
              <a:off x="3635896" y="3356992"/>
              <a:ext cx="1368152" cy="504056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80C120-2471-4C22-AF21-6DDF588E7436}"/>
                </a:ext>
              </a:extLst>
            </p:cNvPr>
            <p:cNvSpPr txBox="1"/>
            <p:nvPr/>
          </p:nvSpPr>
          <p:spPr>
            <a:xfrm>
              <a:off x="3727105" y="3448183"/>
              <a:ext cx="1185733" cy="3052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Причина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7A9E52EE-B497-499A-9BC4-0567761CFC9D}"/>
              </a:ext>
            </a:extLst>
          </p:cNvPr>
          <p:cNvGrpSpPr/>
          <p:nvPr/>
        </p:nvGrpSpPr>
        <p:grpSpPr>
          <a:xfrm>
            <a:off x="1696740" y="3845302"/>
            <a:ext cx="1080120" cy="380345"/>
            <a:chOff x="3635896" y="3356992"/>
            <a:chExt cx="1368152" cy="504056"/>
          </a:xfrm>
        </p:grpSpPr>
        <p:sp>
          <p:nvSpPr>
            <p:cNvPr id="27" name="Прямоугольник: скругленные углы 47">
              <a:extLst>
                <a:ext uri="{FF2B5EF4-FFF2-40B4-BE49-F238E27FC236}">
                  <a16:creationId xmlns:a16="http://schemas.microsoft.com/office/drawing/2014/main" id="{14CF43FA-80F7-4E39-BED4-3C2F38C78351}"/>
                </a:ext>
              </a:extLst>
            </p:cNvPr>
            <p:cNvSpPr/>
            <p:nvPr/>
          </p:nvSpPr>
          <p:spPr>
            <a:xfrm>
              <a:off x="3635896" y="3356992"/>
              <a:ext cx="1368152" cy="504056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DF48993-32DF-49E4-9551-06B35D883EDF}"/>
                </a:ext>
              </a:extLst>
            </p:cNvPr>
            <p:cNvSpPr txBox="1"/>
            <p:nvPr/>
          </p:nvSpPr>
          <p:spPr>
            <a:xfrm>
              <a:off x="3727105" y="3448183"/>
              <a:ext cx="1185733" cy="3052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Причина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E8E57D10-D8CF-44F8-A86D-2B078591C623}"/>
              </a:ext>
            </a:extLst>
          </p:cNvPr>
          <p:cNvGrpSpPr/>
          <p:nvPr/>
        </p:nvGrpSpPr>
        <p:grpSpPr>
          <a:xfrm>
            <a:off x="1696741" y="3190354"/>
            <a:ext cx="1080120" cy="357914"/>
            <a:chOff x="3635896" y="3356992"/>
            <a:chExt cx="1368152" cy="504056"/>
          </a:xfrm>
        </p:grpSpPr>
        <p:sp>
          <p:nvSpPr>
            <p:cNvPr id="33" name="Прямоугольник: скругленные углы 53">
              <a:extLst>
                <a:ext uri="{FF2B5EF4-FFF2-40B4-BE49-F238E27FC236}">
                  <a16:creationId xmlns:a16="http://schemas.microsoft.com/office/drawing/2014/main" id="{717C45D0-11B3-4771-A9C6-51C651DE2115}"/>
                </a:ext>
              </a:extLst>
            </p:cNvPr>
            <p:cNvSpPr/>
            <p:nvPr/>
          </p:nvSpPr>
          <p:spPr>
            <a:xfrm>
              <a:off x="3635896" y="3356992"/>
              <a:ext cx="1368152" cy="504056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9E52863-81C5-4014-B693-FEF63E9D3ED0}"/>
                </a:ext>
              </a:extLst>
            </p:cNvPr>
            <p:cNvSpPr txBox="1"/>
            <p:nvPr/>
          </p:nvSpPr>
          <p:spPr>
            <a:xfrm>
              <a:off x="3727105" y="3448183"/>
              <a:ext cx="1185733" cy="3052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Причина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19172577-4CC0-4E81-A646-914F82931C1A}"/>
              </a:ext>
            </a:extLst>
          </p:cNvPr>
          <p:cNvSpPr txBox="1"/>
          <p:nvPr/>
        </p:nvSpPr>
        <p:spPr>
          <a:xfrm>
            <a:off x="5154210" y="4439945"/>
            <a:ext cx="1120679" cy="43088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Коренная причина</a:t>
            </a: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13820704-74C2-48E3-8129-96F513D986EB}"/>
              </a:ext>
            </a:extLst>
          </p:cNvPr>
          <p:cNvGrpSpPr/>
          <p:nvPr/>
        </p:nvGrpSpPr>
        <p:grpSpPr>
          <a:xfrm>
            <a:off x="5112159" y="3834860"/>
            <a:ext cx="1080120" cy="380345"/>
            <a:chOff x="3635896" y="3356992"/>
            <a:chExt cx="1368152" cy="504056"/>
          </a:xfrm>
        </p:grpSpPr>
        <p:sp>
          <p:nvSpPr>
            <p:cNvPr id="39" name="Прямоугольник: скругленные углы 59">
              <a:extLst>
                <a:ext uri="{FF2B5EF4-FFF2-40B4-BE49-F238E27FC236}">
                  <a16:creationId xmlns:a16="http://schemas.microsoft.com/office/drawing/2014/main" id="{26905888-843C-482B-AD8A-20D8144026DA}"/>
                </a:ext>
              </a:extLst>
            </p:cNvPr>
            <p:cNvSpPr/>
            <p:nvPr/>
          </p:nvSpPr>
          <p:spPr>
            <a:xfrm>
              <a:off x="3635896" y="3356992"/>
              <a:ext cx="1368152" cy="504056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FC7D48C-8CDC-4AF3-8393-B27E0E7BA47D}"/>
                </a:ext>
              </a:extLst>
            </p:cNvPr>
            <p:cNvSpPr txBox="1"/>
            <p:nvPr/>
          </p:nvSpPr>
          <p:spPr>
            <a:xfrm>
              <a:off x="3727105" y="3448183"/>
              <a:ext cx="1185733" cy="3052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Причина</a:t>
              </a: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F8776DD9-6770-45B3-9CA0-CEE7CE4BDE19}"/>
              </a:ext>
            </a:extLst>
          </p:cNvPr>
          <p:cNvGrpSpPr/>
          <p:nvPr/>
        </p:nvGrpSpPr>
        <p:grpSpPr>
          <a:xfrm>
            <a:off x="3632150" y="2111161"/>
            <a:ext cx="1080120" cy="299774"/>
            <a:chOff x="3635896" y="3356992"/>
            <a:chExt cx="1368152" cy="504056"/>
          </a:xfrm>
        </p:grpSpPr>
        <p:sp>
          <p:nvSpPr>
            <p:cNvPr id="45" name="Прямоугольник: скругленные углы 20">
              <a:extLst>
                <a:ext uri="{FF2B5EF4-FFF2-40B4-BE49-F238E27FC236}">
                  <a16:creationId xmlns:a16="http://schemas.microsoft.com/office/drawing/2014/main" id="{B5107BC6-8D6B-4182-B7AF-0EC706C1E799}"/>
                </a:ext>
              </a:extLst>
            </p:cNvPr>
            <p:cNvSpPr/>
            <p:nvPr/>
          </p:nvSpPr>
          <p:spPr>
            <a:xfrm>
              <a:off x="3635896" y="3356992"/>
              <a:ext cx="1368152" cy="50405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D70A0A7-3089-4362-9506-D6060F57408A}"/>
                </a:ext>
              </a:extLst>
            </p:cNvPr>
            <p:cNvSpPr txBox="1"/>
            <p:nvPr/>
          </p:nvSpPr>
          <p:spPr>
            <a:xfrm>
              <a:off x="3727105" y="3448183"/>
              <a:ext cx="1185733" cy="3052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Следствие</a:t>
              </a:r>
            </a:p>
          </p:txBody>
        </p:sp>
      </p:grp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947C6448-53DE-4C42-B4E5-CBEC69D6C308}"/>
              </a:ext>
            </a:extLst>
          </p:cNvPr>
          <p:cNvCxnSpPr>
            <a:cxnSpLocks/>
          </p:cNvCxnSpPr>
          <p:nvPr/>
        </p:nvCxnSpPr>
        <p:spPr>
          <a:xfrm flipV="1">
            <a:off x="1378546" y="1891796"/>
            <a:ext cx="5005526" cy="6816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4DCD3219-9880-45DD-B420-10120C014EF2}"/>
              </a:ext>
            </a:extLst>
          </p:cNvPr>
          <p:cNvCxnSpPr>
            <a:cxnSpLocks/>
          </p:cNvCxnSpPr>
          <p:nvPr/>
        </p:nvCxnSpPr>
        <p:spPr>
          <a:xfrm flipV="1">
            <a:off x="1378546" y="1240617"/>
            <a:ext cx="5005527" cy="4616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38225D68-2132-4B98-BBF5-B580D4F71198}"/>
              </a:ext>
            </a:extLst>
          </p:cNvPr>
          <p:cNvSpPr txBox="1"/>
          <p:nvPr/>
        </p:nvSpPr>
        <p:spPr>
          <a:xfrm>
            <a:off x="-8100" y="2136800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Следовательно?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C812CAE-D3BD-4BAF-8BCE-4FD08FFB7764}"/>
              </a:ext>
            </a:extLst>
          </p:cNvPr>
          <p:cNvSpPr txBox="1"/>
          <p:nvPr/>
        </p:nvSpPr>
        <p:spPr>
          <a:xfrm>
            <a:off x="23659" y="101078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Следовательно?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92D26E2-064B-42C7-933F-9AB746EF7A33}"/>
              </a:ext>
            </a:extLst>
          </p:cNvPr>
          <p:cNvSpPr txBox="1"/>
          <p:nvPr/>
        </p:nvSpPr>
        <p:spPr>
          <a:xfrm>
            <a:off x="-25346" y="1536614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Следовательно?</a:t>
            </a:r>
          </a:p>
        </p:txBody>
      </p: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EE2640DD-9503-4C21-ACBC-5C3542C0211E}"/>
              </a:ext>
            </a:extLst>
          </p:cNvPr>
          <p:cNvCxnSpPr>
            <a:cxnSpLocks/>
          </p:cNvCxnSpPr>
          <p:nvPr/>
        </p:nvCxnSpPr>
        <p:spPr>
          <a:xfrm flipH="1" flipV="1">
            <a:off x="2667509" y="2529959"/>
            <a:ext cx="218926" cy="167864"/>
          </a:xfrm>
          <a:prstGeom prst="straightConnector1">
            <a:avLst/>
          </a:prstGeom>
          <a:ln w="31750">
            <a:solidFill>
              <a:schemeClr val="tx1"/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928D76DD-F34A-42D2-9E8D-1C59378B69C4}"/>
              </a:ext>
            </a:extLst>
          </p:cNvPr>
          <p:cNvCxnSpPr>
            <a:cxnSpLocks/>
            <a:endCxn id="33" idx="0"/>
          </p:cNvCxnSpPr>
          <p:nvPr/>
        </p:nvCxnSpPr>
        <p:spPr>
          <a:xfrm flipH="1">
            <a:off x="2236801" y="3024323"/>
            <a:ext cx="348705" cy="166031"/>
          </a:xfrm>
          <a:prstGeom prst="straightConnector1">
            <a:avLst/>
          </a:prstGeom>
          <a:ln w="31750">
            <a:solidFill>
              <a:schemeClr val="tx1"/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C1A2A4B6-6BF4-494F-B35D-AFEDEB856FC8}"/>
              </a:ext>
            </a:extLst>
          </p:cNvPr>
          <p:cNvCxnSpPr>
            <a:cxnSpLocks/>
          </p:cNvCxnSpPr>
          <p:nvPr/>
        </p:nvCxnSpPr>
        <p:spPr>
          <a:xfrm>
            <a:off x="2266327" y="3611201"/>
            <a:ext cx="0" cy="223659"/>
          </a:xfrm>
          <a:prstGeom prst="straightConnector1">
            <a:avLst/>
          </a:prstGeom>
          <a:ln w="31750">
            <a:solidFill>
              <a:schemeClr val="tx1"/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199470BA-9F09-4BE7-BB3A-B7FA93CCB52F}"/>
              </a:ext>
            </a:extLst>
          </p:cNvPr>
          <p:cNvCxnSpPr>
            <a:cxnSpLocks/>
            <a:stCxn id="9" idx="0"/>
            <a:endCxn id="12" idx="2"/>
          </p:cNvCxnSpPr>
          <p:nvPr/>
        </p:nvCxnSpPr>
        <p:spPr>
          <a:xfrm flipH="1" flipV="1">
            <a:off x="2279615" y="1893974"/>
            <a:ext cx="1" cy="222900"/>
          </a:xfrm>
          <a:prstGeom prst="straightConnector1">
            <a:avLst/>
          </a:prstGeom>
          <a:ln w="31750">
            <a:solidFill>
              <a:schemeClr val="tx1"/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02071264-45B3-4340-9B07-8C29BFCCED1C}"/>
              </a:ext>
            </a:extLst>
          </p:cNvPr>
          <p:cNvCxnSpPr>
            <a:cxnSpLocks/>
          </p:cNvCxnSpPr>
          <p:nvPr/>
        </p:nvCxnSpPr>
        <p:spPr>
          <a:xfrm flipV="1">
            <a:off x="3756070" y="2541661"/>
            <a:ext cx="143726" cy="139412"/>
          </a:xfrm>
          <a:prstGeom prst="straightConnector1">
            <a:avLst/>
          </a:prstGeom>
          <a:ln w="31750">
            <a:solidFill>
              <a:schemeClr val="tx1"/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041B6918-BE96-4A07-9491-57E42DBC8556}"/>
              </a:ext>
            </a:extLst>
          </p:cNvPr>
          <p:cNvCxnSpPr>
            <a:cxnSpLocks/>
          </p:cNvCxnSpPr>
          <p:nvPr/>
        </p:nvCxnSpPr>
        <p:spPr>
          <a:xfrm flipV="1">
            <a:off x="4477274" y="1825720"/>
            <a:ext cx="234993" cy="283801"/>
          </a:xfrm>
          <a:prstGeom prst="straightConnector1">
            <a:avLst/>
          </a:prstGeom>
          <a:ln w="31750">
            <a:solidFill>
              <a:schemeClr val="tx1"/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DEA2E99F-9464-479E-9829-729B7A9911F1}"/>
              </a:ext>
            </a:extLst>
          </p:cNvPr>
          <p:cNvCxnSpPr>
            <a:cxnSpLocks/>
          </p:cNvCxnSpPr>
          <p:nvPr/>
        </p:nvCxnSpPr>
        <p:spPr>
          <a:xfrm flipH="1" flipV="1">
            <a:off x="3758345" y="1845090"/>
            <a:ext cx="175073" cy="263232"/>
          </a:xfrm>
          <a:prstGeom prst="straightConnector1">
            <a:avLst/>
          </a:prstGeom>
          <a:ln w="31750">
            <a:solidFill>
              <a:schemeClr val="tx1"/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9D91FEE3-2911-40D2-B43B-BCB501A5726D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2276439" y="1206796"/>
            <a:ext cx="3176" cy="255130"/>
          </a:xfrm>
          <a:prstGeom prst="straightConnector1">
            <a:avLst/>
          </a:prstGeom>
          <a:ln w="31750">
            <a:solidFill>
              <a:schemeClr val="tx1"/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id="{DBD390EE-EC05-4899-9FAD-2161423C8C97}"/>
              </a:ext>
            </a:extLst>
          </p:cNvPr>
          <p:cNvCxnSpPr>
            <a:cxnSpLocks/>
          </p:cNvCxnSpPr>
          <p:nvPr/>
        </p:nvCxnSpPr>
        <p:spPr>
          <a:xfrm>
            <a:off x="2266327" y="4273382"/>
            <a:ext cx="0" cy="223659"/>
          </a:xfrm>
          <a:prstGeom prst="straightConnector1">
            <a:avLst/>
          </a:prstGeom>
          <a:ln w="31750">
            <a:solidFill>
              <a:schemeClr val="tx1"/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FB395A4D-7FEB-42B3-BE40-CDC3D5F4A2CF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4137108" y="3034355"/>
            <a:ext cx="859019" cy="155999"/>
          </a:xfrm>
          <a:prstGeom prst="straightConnector1">
            <a:avLst/>
          </a:prstGeom>
          <a:ln w="31750">
            <a:solidFill>
              <a:schemeClr val="tx1"/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D020BE18-3A00-4169-9ED1-A086DE455975}"/>
              </a:ext>
            </a:extLst>
          </p:cNvPr>
          <p:cNvCxnSpPr>
            <a:cxnSpLocks/>
          </p:cNvCxnSpPr>
          <p:nvPr/>
        </p:nvCxnSpPr>
        <p:spPr>
          <a:xfrm flipH="1">
            <a:off x="3501926" y="3024323"/>
            <a:ext cx="8832" cy="167678"/>
          </a:xfrm>
          <a:prstGeom prst="straightConnector1">
            <a:avLst/>
          </a:prstGeom>
          <a:ln w="31750">
            <a:solidFill>
              <a:schemeClr val="tx1"/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DD28679B-2322-459E-A333-89579A77F2A4}"/>
              </a:ext>
            </a:extLst>
          </p:cNvPr>
          <p:cNvCxnSpPr>
            <a:cxnSpLocks/>
          </p:cNvCxnSpPr>
          <p:nvPr/>
        </p:nvCxnSpPr>
        <p:spPr>
          <a:xfrm>
            <a:off x="4674437" y="3611200"/>
            <a:ext cx="0" cy="223659"/>
          </a:xfrm>
          <a:prstGeom prst="straightConnector1">
            <a:avLst/>
          </a:prstGeom>
          <a:ln w="31750">
            <a:solidFill>
              <a:schemeClr val="tx1"/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id="{9FFA3D6C-FC19-4C89-8EBE-473BA341AFE0}"/>
              </a:ext>
            </a:extLst>
          </p:cNvPr>
          <p:cNvCxnSpPr>
            <a:cxnSpLocks/>
          </p:cNvCxnSpPr>
          <p:nvPr/>
        </p:nvCxnSpPr>
        <p:spPr>
          <a:xfrm>
            <a:off x="5374137" y="3618836"/>
            <a:ext cx="0" cy="223659"/>
          </a:xfrm>
          <a:prstGeom prst="straightConnector1">
            <a:avLst/>
          </a:prstGeom>
          <a:ln w="31750">
            <a:solidFill>
              <a:schemeClr val="tx1"/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52F125BB-2226-4D02-BC0B-05490126EDA3}"/>
              </a:ext>
            </a:extLst>
          </p:cNvPr>
          <p:cNvCxnSpPr>
            <a:cxnSpLocks/>
          </p:cNvCxnSpPr>
          <p:nvPr/>
        </p:nvCxnSpPr>
        <p:spPr>
          <a:xfrm>
            <a:off x="5692584" y="4273382"/>
            <a:ext cx="0" cy="223659"/>
          </a:xfrm>
          <a:prstGeom prst="straightConnector1">
            <a:avLst/>
          </a:prstGeom>
          <a:ln w="31750">
            <a:solidFill>
              <a:schemeClr val="tx1"/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EA059488-4111-466A-916A-95FEF2939FD1}"/>
              </a:ext>
            </a:extLst>
          </p:cNvPr>
          <p:cNvCxnSpPr>
            <a:cxnSpLocks/>
          </p:cNvCxnSpPr>
          <p:nvPr/>
        </p:nvCxnSpPr>
        <p:spPr>
          <a:xfrm flipV="1">
            <a:off x="1339684" y="3610829"/>
            <a:ext cx="5005526" cy="2107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DA918399-C5FC-4620-9EE8-385A5D424C0A}"/>
              </a:ext>
            </a:extLst>
          </p:cNvPr>
          <p:cNvSpPr txBox="1"/>
          <p:nvPr/>
        </p:nvSpPr>
        <p:spPr>
          <a:xfrm>
            <a:off x="522657" y="3311143"/>
            <a:ext cx="855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Почему?</a:t>
            </a:r>
          </a:p>
        </p:txBody>
      </p: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CFE4CB82-4FDD-4D53-A725-783EC00CD86C}"/>
              </a:ext>
            </a:extLst>
          </p:cNvPr>
          <p:cNvCxnSpPr>
            <a:cxnSpLocks/>
          </p:cNvCxnSpPr>
          <p:nvPr/>
        </p:nvCxnSpPr>
        <p:spPr>
          <a:xfrm flipV="1">
            <a:off x="1339684" y="4287533"/>
            <a:ext cx="5005526" cy="1834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61861602-AC72-4E49-AAFD-025E1E65C0D8}"/>
              </a:ext>
            </a:extLst>
          </p:cNvPr>
          <p:cNvSpPr txBox="1"/>
          <p:nvPr/>
        </p:nvSpPr>
        <p:spPr>
          <a:xfrm>
            <a:off x="522657" y="3936137"/>
            <a:ext cx="855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Почему?</a:t>
            </a:r>
          </a:p>
        </p:txBody>
      </p: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9B177606-B4BC-4543-8114-B2FAE760C384}"/>
              </a:ext>
            </a:extLst>
          </p:cNvPr>
          <p:cNvCxnSpPr>
            <a:cxnSpLocks/>
          </p:cNvCxnSpPr>
          <p:nvPr/>
        </p:nvCxnSpPr>
        <p:spPr>
          <a:xfrm flipV="1">
            <a:off x="1382925" y="4843023"/>
            <a:ext cx="5005526" cy="1462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5E3A2D76-C3A3-4369-887E-08F56C638293}"/>
              </a:ext>
            </a:extLst>
          </p:cNvPr>
          <p:cNvSpPr txBox="1"/>
          <p:nvPr/>
        </p:nvSpPr>
        <p:spPr>
          <a:xfrm>
            <a:off x="522657" y="4554707"/>
            <a:ext cx="855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Почему?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72710A2-5FCE-4163-8DCB-CFBE4DF18B25}"/>
              </a:ext>
            </a:extLst>
          </p:cNvPr>
          <p:cNvSpPr txBox="1"/>
          <p:nvPr/>
        </p:nvSpPr>
        <p:spPr>
          <a:xfrm>
            <a:off x="6801325" y="947323"/>
            <a:ext cx="21912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Правильно найденная 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коренная 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причина устраняется одним-двумя простыми действиями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FF69EA4-33BE-43B2-8920-5836A8CA4348}"/>
              </a:ext>
            </a:extLst>
          </p:cNvPr>
          <p:cNvSpPr txBox="1"/>
          <p:nvPr/>
        </p:nvSpPr>
        <p:spPr>
          <a:xfrm>
            <a:off x="6972192" y="2227648"/>
            <a:ext cx="1968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Проблемы могут совпадать на уровне первопричин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9172577-4CC0-4E81-A646-914F82931C1A}"/>
              </a:ext>
            </a:extLst>
          </p:cNvPr>
          <p:cNvSpPr txBox="1"/>
          <p:nvPr/>
        </p:nvSpPr>
        <p:spPr>
          <a:xfrm>
            <a:off x="1705987" y="4448665"/>
            <a:ext cx="1120679" cy="43088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Коренная причина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9172577-4CC0-4E81-A646-914F82931C1A}"/>
              </a:ext>
            </a:extLst>
          </p:cNvPr>
          <p:cNvSpPr txBox="1"/>
          <p:nvPr/>
        </p:nvSpPr>
        <p:spPr>
          <a:xfrm>
            <a:off x="3819314" y="3820482"/>
            <a:ext cx="1120679" cy="43088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Коренная причина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9172577-4CC0-4E81-A646-914F82931C1A}"/>
              </a:ext>
            </a:extLst>
          </p:cNvPr>
          <p:cNvSpPr txBox="1"/>
          <p:nvPr/>
        </p:nvSpPr>
        <p:spPr>
          <a:xfrm>
            <a:off x="2987727" y="3228165"/>
            <a:ext cx="1120679" cy="43088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Коренная причина</a:t>
            </a:r>
          </a:p>
        </p:txBody>
      </p:sp>
      <p:sp>
        <p:nvSpPr>
          <p:cNvPr id="85" name="Заголовок 1">
            <a:extLst>
              <a:ext uri="{FF2B5EF4-FFF2-40B4-BE49-F238E27FC236}">
                <a16:creationId xmlns:a16="http://schemas.microsoft.com/office/drawing/2014/main" id="{8BFBB864-88D3-4F65-ADA7-3EDC706D5962}"/>
              </a:ext>
            </a:extLst>
          </p:cNvPr>
          <p:cNvSpPr txBox="1">
            <a:spLocks/>
          </p:cNvSpPr>
          <p:nvPr/>
        </p:nvSpPr>
        <p:spPr>
          <a:xfrm>
            <a:off x="6326547" y="3024323"/>
            <a:ext cx="2921624" cy="105060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№1: </a:t>
            </a: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Обнаружить порождающие 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проблему </a:t>
            </a: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коренные 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 </a:t>
            </a:r>
            <a:endParaRPr lang="ru-RU" sz="16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№2: Проверить актуальность проблемы</a:t>
            </a:r>
          </a:p>
        </p:txBody>
      </p:sp>
    </p:spTree>
    <p:extLst>
      <p:ext uri="{BB962C8B-B14F-4D97-AF65-F5344CB8AC3E}">
        <p14:creationId xmlns:p14="http://schemas.microsoft.com/office/powerpoint/2010/main" val="3496804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fld id="{5D9369CA-25C1-4200-8FD4-9D37F592EEB4}" type="slidenum">
              <a:rPr lang="ru-RU" altLang="ru-RU" smtClean="0">
                <a:solidFill>
                  <a:srgbClr val="003274"/>
                </a:solidFill>
              </a:rPr>
              <a:pPr/>
              <a:t>12</a:t>
            </a:fld>
            <a:endParaRPr lang="ru-RU" altLang="ru-RU" dirty="0">
              <a:solidFill>
                <a:srgbClr val="003274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027101" y="106953"/>
            <a:ext cx="7089797" cy="7635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800" i="1" dirty="0">
                <a:solidFill>
                  <a:srgbClr val="045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Типовые ошибки при построении диаграммы «5 Почему?»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256" y="1072182"/>
            <a:ext cx="459947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5 «КТО?» (поиск виноватого)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Уровень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«почему?» не погружает, а переформулирует проблему другими словами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Линейность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отсутствие ветвления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Абстрактные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обобщения вместо первопричин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Диаграмма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строится аналитически, а не от опыта исследования «живой» проблемы</a:t>
            </a:r>
          </a:p>
        </p:txBody>
      </p:sp>
      <p:sp>
        <p:nvSpPr>
          <p:cNvPr id="5" name="AutoShape 9">
            <a:extLst>
              <a:ext uri="{FF2B5EF4-FFF2-40B4-BE49-F238E27FC236}">
                <a16:creationId xmlns:a16="http://schemas.microsoft.com/office/drawing/2014/main" id="{AA9F9317-E163-4E8C-8DB4-1F8CC771D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6986" y="765715"/>
            <a:ext cx="2688297" cy="61293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5893" tIns="0" rIns="85893" bIns="0" anchor="ctr">
            <a:spAutoFit/>
          </a:bodyPr>
          <a:lstStyle>
            <a:lvl1pPr defTabSz="727075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1pPr>
            <a:lvl2pPr marL="742950" indent="-285750" defTabSz="727075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2pPr>
            <a:lvl3pPr marL="1143000" indent="-228600" defTabSz="727075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3pPr>
            <a:lvl4pPr marL="1600200" indent="-228600" defTabSz="727075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4pPr>
            <a:lvl5pPr marL="2057400" indent="-228600" defTabSz="727075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5pPr>
            <a:lvl6pPr marL="2514600" indent="-228600" defTabSz="727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6pPr>
            <a:lvl7pPr marL="2971800" indent="-228600" defTabSz="727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7pPr>
            <a:lvl8pPr marL="3429000" indent="-228600" defTabSz="727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8pPr>
            <a:lvl9pPr marL="3886200" indent="-228600" defTabSz="727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ru-RU" altLang="ja-JP" sz="18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Станок перегрелся и сломался</a:t>
            </a:r>
            <a:endParaRPr lang="en-US" altLang="ja-JP" sz="1400" b="1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AutoShape 12">
            <a:extLst>
              <a:ext uri="{FF2B5EF4-FFF2-40B4-BE49-F238E27FC236}">
                <a16:creationId xmlns:a16="http://schemas.microsoft.com/office/drawing/2014/main" id="{16E00D35-F524-4D6A-86BA-82079B673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8672" y="2329838"/>
            <a:ext cx="2769991" cy="81043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893" tIns="0" rIns="85893" bIns="0" anchor="ctr">
            <a:spAutoFit/>
          </a:bodyPr>
          <a:lstStyle>
            <a:lvl1pPr defTabSz="727075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1pPr>
            <a:lvl2pPr marL="742950" indent="-285750" defTabSz="727075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2pPr>
            <a:lvl3pPr marL="1143000" indent="-228600" defTabSz="727075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3pPr>
            <a:lvl4pPr marL="1600200" indent="-228600" defTabSz="727075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4pPr>
            <a:lvl5pPr marL="2057400" indent="-228600" defTabSz="727075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5pPr>
            <a:lvl6pPr marL="2514600" indent="-228600" defTabSz="727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6pPr>
            <a:lvl7pPr marL="2971800" indent="-228600" defTabSz="727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7pPr>
            <a:lvl8pPr marL="3429000" indent="-228600" defTabSz="727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8pPr>
            <a:lvl9pPr marL="3886200" indent="-228600" defTabSz="727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ja-JP" sz="18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Начальник управления </a:t>
            </a:r>
            <a:endParaRPr lang="ru-RU" altLang="ja-JP" sz="18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85000"/>
              </a:lnSpc>
            </a:pPr>
            <a:r>
              <a:rPr lang="en-US" altLang="ja-JP" sz="18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назначил не того </a:t>
            </a:r>
            <a:endParaRPr lang="ru-RU" altLang="ja-JP" sz="18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85000"/>
              </a:lnSpc>
            </a:pPr>
            <a:r>
              <a:rPr lang="en-US" altLang="ja-JP" sz="18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руководителя</a:t>
            </a:r>
            <a:r>
              <a:rPr lang="en-US" altLang="ja-JP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endParaRPr lang="en-US" altLang="ja-JP" sz="1900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AutoShape 13">
            <a:extLst>
              <a:ext uri="{FF2B5EF4-FFF2-40B4-BE49-F238E27FC236}">
                <a16:creationId xmlns:a16="http://schemas.microsoft.com/office/drawing/2014/main" id="{B7397B4A-2B30-4846-A643-4566174AD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7872" y="4347131"/>
            <a:ext cx="2266251" cy="30646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893" tIns="0" rIns="85893" bIns="0" anchor="ctr">
            <a:spAutoFit/>
          </a:bodyPr>
          <a:lstStyle>
            <a:lvl1pPr defTabSz="727075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1pPr>
            <a:lvl2pPr marL="742950" indent="-285750" defTabSz="727075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2pPr>
            <a:lvl3pPr marL="1143000" indent="-228600" defTabSz="727075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3pPr>
            <a:lvl4pPr marL="1600200" indent="-228600" defTabSz="727075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4pPr>
            <a:lvl5pPr marL="2057400" indent="-228600" defTabSz="727075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5pPr>
            <a:lvl6pPr marL="2514600" indent="-228600" defTabSz="727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6pPr>
            <a:lvl7pPr marL="2971800" indent="-228600" defTabSz="727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7pPr>
            <a:lvl8pPr marL="3429000" indent="-228600" defTabSz="727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8pPr>
            <a:lvl9pPr marL="3886200" indent="-228600" defTabSz="727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ru-RU" altLang="ja-JP" sz="18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Виноват президент</a:t>
            </a:r>
            <a:endParaRPr lang="en-US" altLang="ja-JP" sz="1800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AutoShape 14">
            <a:extLst>
              <a:ext uri="{FF2B5EF4-FFF2-40B4-BE49-F238E27FC236}">
                <a16:creationId xmlns:a16="http://schemas.microsoft.com/office/drawing/2014/main" id="{AB2BF33C-313E-4C8F-8CD8-BC03FF3AF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3909" y="985015"/>
            <a:ext cx="966438" cy="21452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5893" tIns="0" rIns="85893" bIns="0" anchor="ctr">
            <a:spAutoFit/>
          </a:bodyPr>
          <a:lstStyle>
            <a:lvl1pPr defTabSz="727075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1pPr>
            <a:lvl2pPr marL="742950" indent="-285750" defTabSz="727075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2pPr>
            <a:lvl3pPr marL="1143000" indent="-228600" defTabSz="727075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3pPr>
            <a:lvl4pPr marL="1600200" indent="-228600" defTabSz="727075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4pPr>
            <a:lvl5pPr marL="2057400" indent="-228600" defTabSz="727075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5pPr>
            <a:lvl6pPr marL="2514600" indent="-228600" defTabSz="727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6pPr>
            <a:lvl7pPr marL="2971800" indent="-228600" defTabSz="727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7pPr>
            <a:lvl8pPr marL="3429000" indent="-228600" defTabSz="727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8pPr>
            <a:lvl9pPr marL="3886200" indent="-228600" defTabSz="727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ja-JP" sz="1400" b="1">
                <a:solidFill>
                  <a:srgbClr val="00009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Почему?</a:t>
            </a:r>
          </a:p>
        </p:txBody>
      </p:sp>
      <p:sp>
        <p:nvSpPr>
          <p:cNvPr id="9" name="AutoShape 15">
            <a:extLst>
              <a:ext uri="{FF2B5EF4-FFF2-40B4-BE49-F238E27FC236}">
                <a16:creationId xmlns:a16="http://schemas.microsoft.com/office/drawing/2014/main" id="{5BEE097C-4A53-40D7-8946-B2B4AB6D1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997" y="930820"/>
            <a:ext cx="320675" cy="402291"/>
          </a:xfrm>
          <a:prstGeom prst="curvedRightArrow">
            <a:avLst>
              <a:gd name="adj1" fmla="val 35222"/>
              <a:gd name="adj2" fmla="val 70450"/>
              <a:gd name="adj3" fmla="val 33333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0" name="AutoShape 16">
            <a:extLst>
              <a:ext uri="{FF2B5EF4-FFF2-40B4-BE49-F238E27FC236}">
                <a16:creationId xmlns:a16="http://schemas.microsoft.com/office/drawing/2014/main" id="{C6BB9CA4-8014-42D2-A272-083AAD519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2322" y="1740665"/>
            <a:ext cx="966438" cy="21452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5893" tIns="0" rIns="85893" bIns="0" anchor="ctr">
            <a:spAutoFit/>
          </a:bodyPr>
          <a:lstStyle>
            <a:lvl1pPr defTabSz="727075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1pPr>
            <a:lvl2pPr marL="742950" indent="-285750" defTabSz="727075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2pPr>
            <a:lvl3pPr marL="1143000" indent="-228600" defTabSz="727075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3pPr>
            <a:lvl4pPr marL="1600200" indent="-228600" defTabSz="727075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4pPr>
            <a:lvl5pPr marL="2057400" indent="-228600" defTabSz="727075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5pPr>
            <a:lvl6pPr marL="2514600" indent="-228600" defTabSz="727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6pPr>
            <a:lvl7pPr marL="2971800" indent="-228600" defTabSz="727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7pPr>
            <a:lvl8pPr marL="3429000" indent="-228600" defTabSz="727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8pPr>
            <a:lvl9pPr marL="3886200" indent="-228600" defTabSz="727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ja-JP" sz="1400" b="1">
                <a:solidFill>
                  <a:srgbClr val="00009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Почему?</a:t>
            </a:r>
          </a:p>
        </p:txBody>
      </p:sp>
      <p:sp>
        <p:nvSpPr>
          <p:cNvPr id="11" name="AutoShape 17">
            <a:extLst>
              <a:ext uri="{FF2B5EF4-FFF2-40B4-BE49-F238E27FC236}">
                <a16:creationId xmlns:a16="http://schemas.microsoft.com/office/drawing/2014/main" id="{39ED8E46-EC5E-4953-9129-D835322E9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997" y="1629320"/>
            <a:ext cx="320675" cy="402291"/>
          </a:xfrm>
          <a:prstGeom prst="curvedRightArrow">
            <a:avLst>
              <a:gd name="adj1" fmla="val 35222"/>
              <a:gd name="adj2" fmla="val 70450"/>
              <a:gd name="adj3" fmla="val 33333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2" name="AutoShape 18">
            <a:extLst>
              <a:ext uri="{FF2B5EF4-FFF2-40B4-BE49-F238E27FC236}">
                <a16:creationId xmlns:a16="http://schemas.microsoft.com/office/drawing/2014/main" id="{643BC18F-7ADD-4869-9376-44DCA660A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0734" y="2596051"/>
            <a:ext cx="966438" cy="21452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5893" tIns="0" rIns="85893" bIns="0" anchor="ctr">
            <a:spAutoFit/>
          </a:bodyPr>
          <a:lstStyle>
            <a:lvl1pPr defTabSz="727075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1pPr>
            <a:lvl2pPr marL="742950" indent="-285750" defTabSz="727075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2pPr>
            <a:lvl3pPr marL="1143000" indent="-228600" defTabSz="727075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3pPr>
            <a:lvl4pPr marL="1600200" indent="-228600" defTabSz="727075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4pPr>
            <a:lvl5pPr marL="2057400" indent="-228600" defTabSz="727075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5pPr>
            <a:lvl6pPr marL="2514600" indent="-228600" defTabSz="727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6pPr>
            <a:lvl7pPr marL="2971800" indent="-228600" defTabSz="727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7pPr>
            <a:lvl8pPr marL="3429000" indent="-228600" defTabSz="727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8pPr>
            <a:lvl9pPr marL="3886200" indent="-228600" defTabSz="727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ja-JP" sz="1400" b="1">
                <a:solidFill>
                  <a:srgbClr val="00009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Почему?</a:t>
            </a:r>
          </a:p>
        </p:txBody>
      </p:sp>
      <p:sp>
        <p:nvSpPr>
          <p:cNvPr id="13" name="AutoShape 19">
            <a:extLst>
              <a:ext uri="{FF2B5EF4-FFF2-40B4-BE49-F238E27FC236}">
                <a16:creationId xmlns:a16="http://schemas.microsoft.com/office/drawing/2014/main" id="{41297B8B-D848-4846-9096-E83B182CD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997" y="2484706"/>
            <a:ext cx="320675" cy="402291"/>
          </a:xfrm>
          <a:prstGeom prst="curvedRightArrow">
            <a:avLst>
              <a:gd name="adj1" fmla="val 35222"/>
              <a:gd name="adj2" fmla="val 70450"/>
              <a:gd name="adj3" fmla="val 33333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4" name="AutoShape 20">
            <a:extLst>
              <a:ext uri="{FF2B5EF4-FFF2-40B4-BE49-F238E27FC236}">
                <a16:creationId xmlns:a16="http://schemas.microsoft.com/office/drawing/2014/main" id="{A6DFE6B8-1D88-4574-95AD-5246F141A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0734" y="3308838"/>
            <a:ext cx="966438" cy="21452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5893" tIns="0" rIns="85893" bIns="0" anchor="ctr">
            <a:spAutoFit/>
          </a:bodyPr>
          <a:lstStyle>
            <a:lvl1pPr defTabSz="727075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1pPr>
            <a:lvl2pPr marL="742950" indent="-285750" defTabSz="727075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2pPr>
            <a:lvl3pPr marL="1143000" indent="-228600" defTabSz="727075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3pPr>
            <a:lvl4pPr marL="1600200" indent="-228600" defTabSz="727075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4pPr>
            <a:lvl5pPr marL="2057400" indent="-228600" defTabSz="727075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5pPr>
            <a:lvl6pPr marL="2514600" indent="-228600" defTabSz="727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6pPr>
            <a:lvl7pPr marL="2971800" indent="-228600" defTabSz="727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7pPr>
            <a:lvl8pPr marL="3429000" indent="-228600" defTabSz="727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8pPr>
            <a:lvl9pPr marL="3886200" indent="-228600" defTabSz="727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ja-JP" sz="1400" b="1">
                <a:solidFill>
                  <a:srgbClr val="00009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Почему?</a:t>
            </a:r>
          </a:p>
        </p:txBody>
      </p:sp>
      <p:sp>
        <p:nvSpPr>
          <p:cNvPr id="15" name="AutoShape 21">
            <a:extLst>
              <a:ext uri="{FF2B5EF4-FFF2-40B4-BE49-F238E27FC236}">
                <a16:creationId xmlns:a16="http://schemas.microsoft.com/office/drawing/2014/main" id="{FB664F2C-E6B3-4156-B9B9-7BE28668B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0697" y="3183206"/>
            <a:ext cx="320675" cy="402291"/>
          </a:xfrm>
          <a:prstGeom prst="curvedRightArrow">
            <a:avLst>
              <a:gd name="adj1" fmla="val 35222"/>
              <a:gd name="adj2" fmla="val 70450"/>
              <a:gd name="adj3" fmla="val 33333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6" name="AutoShape 22">
            <a:extLst>
              <a:ext uri="{FF2B5EF4-FFF2-40B4-BE49-F238E27FC236}">
                <a16:creationId xmlns:a16="http://schemas.microsoft.com/office/drawing/2014/main" id="{816A6A00-4B7A-4209-8B58-33D721E02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0734" y="4151801"/>
            <a:ext cx="966438" cy="21452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5893" tIns="0" rIns="85893" bIns="0" anchor="ctr">
            <a:spAutoFit/>
          </a:bodyPr>
          <a:lstStyle>
            <a:lvl1pPr defTabSz="727075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1pPr>
            <a:lvl2pPr marL="742950" indent="-285750" defTabSz="727075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2pPr>
            <a:lvl3pPr marL="1143000" indent="-228600" defTabSz="727075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3pPr>
            <a:lvl4pPr marL="1600200" indent="-228600" defTabSz="727075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4pPr>
            <a:lvl5pPr marL="2057400" indent="-228600" defTabSz="727075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5pPr>
            <a:lvl6pPr marL="2514600" indent="-228600" defTabSz="727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6pPr>
            <a:lvl7pPr marL="2971800" indent="-228600" defTabSz="727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7pPr>
            <a:lvl8pPr marL="3429000" indent="-228600" defTabSz="727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8pPr>
            <a:lvl9pPr marL="3886200" indent="-228600" defTabSz="727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ja-JP" sz="1400" b="1">
                <a:solidFill>
                  <a:srgbClr val="00009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Почему?</a:t>
            </a:r>
          </a:p>
        </p:txBody>
      </p:sp>
      <p:sp>
        <p:nvSpPr>
          <p:cNvPr id="17" name="AutoShape 23">
            <a:extLst>
              <a:ext uri="{FF2B5EF4-FFF2-40B4-BE49-F238E27FC236}">
                <a16:creationId xmlns:a16="http://schemas.microsoft.com/office/drawing/2014/main" id="{7B0FA91A-7B3D-499C-8302-CC7D932E3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0697" y="4021406"/>
            <a:ext cx="320675" cy="402291"/>
          </a:xfrm>
          <a:prstGeom prst="curvedRightArrow">
            <a:avLst>
              <a:gd name="adj1" fmla="val 35222"/>
              <a:gd name="adj2" fmla="val 70450"/>
              <a:gd name="adj3" fmla="val 33333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8" name="Text Box 36">
            <a:extLst>
              <a:ext uri="{FF2B5EF4-FFF2-40B4-BE49-F238E27FC236}">
                <a16:creationId xmlns:a16="http://schemas.microsoft.com/office/drawing/2014/main" id="{5E88B0E2-CEE6-4371-B10E-01B9BF35D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147" y="3628827"/>
            <a:ext cx="266717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762000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1pPr>
            <a:lvl2pPr marL="742950" indent="-285750" defTabSz="762000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2pPr>
            <a:lvl3pPr marL="1143000" indent="-228600" defTabSz="762000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3pPr>
            <a:lvl4pPr marL="1600200" indent="-228600" defTabSz="762000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4pPr>
            <a:lvl5pPr marL="2057400" indent="-228600" defTabSz="762000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Text Box 37">
            <a:extLst>
              <a:ext uri="{FF2B5EF4-FFF2-40B4-BE49-F238E27FC236}">
                <a16:creationId xmlns:a16="http://schemas.microsoft.com/office/drawing/2014/main" id="{11BC77CD-825B-4240-81D3-1BA2B84B7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147" y="3408248"/>
            <a:ext cx="1908074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762000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1pPr>
            <a:lvl2pPr marL="742950" indent="-285750" defTabSz="762000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2pPr>
            <a:lvl3pPr marL="1143000" indent="-228600" defTabSz="762000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3pPr>
            <a:lvl4pPr marL="1600200" indent="-228600" defTabSz="762000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4pPr>
            <a:lvl5pPr marL="2057400" indent="-228600" defTabSz="762000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ja-JP" sz="18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Директор мало            что понимает</a:t>
            </a:r>
            <a:endParaRPr lang="en-US" altLang="ja-JP" sz="1800" dirty="0">
              <a:solidFill>
                <a:schemeClr val="tx2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20" name="AutoShape 11">
            <a:extLst>
              <a:ext uri="{FF2B5EF4-FFF2-40B4-BE49-F238E27FC236}">
                <a16:creationId xmlns:a16="http://schemas.microsoft.com/office/drawing/2014/main" id="{C1788721-5BBE-4BF7-B5B6-9265F7EEF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8672" y="1483173"/>
            <a:ext cx="2987314" cy="81043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893" tIns="0" rIns="85893" bIns="0" anchor="ctr">
            <a:spAutoFit/>
          </a:bodyPr>
          <a:lstStyle>
            <a:lvl1pPr defTabSz="727075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1pPr>
            <a:lvl2pPr marL="742950" indent="-285750" defTabSz="727075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2pPr>
            <a:lvl3pPr marL="1143000" indent="-228600" defTabSz="727075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3pPr>
            <a:lvl4pPr marL="1600200" indent="-228600" defTabSz="727075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4pPr>
            <a:lvl5pPr marL="2057400" indent="-228600" defTabSz="727075" eaLnBrk="0" hangingPunct="0"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5pPr>
            <a:lvl6pPr marL="2514600" indent="-228600" defTabSz="727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6pPr>
            <a:lvl7pPr marL="2971800" indent="-228600" defTabSz="727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7pPr>
            <a:lvl8pPr marL="3429000" indent="-228600" defTabSz="727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8pPr>
            <a:lvl9pPr marL="3886200" indent="-228600" defTabSz="727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ja-JP" sz="18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Начальник производств</a:t>
            </a:r>
            <a:r>
              <a:rPr lang="ru-RU" altLang="ja-JP" sz="18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а </a:t>
            </a:r>
          </a:p>
          <a:p>
            <a:pPr eaLnBrk="1" hangingPunct="1">
              <a:lnSpc>
                <a:spcPct val="85000"/>
              </a:lnSpc>
            </a:pPr>
            <a:r>
              <a:rPr lang="en-US" altLang="ja-JP" sz="18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не осознает важность </a:t>
            </a:r>
            <a:endParaRPr lang="ru-RU" altLang="ja-JP" sz="18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85000"/>
              </a:lnSpc>
            </a:pPr>
            <a:r>
              <a:rPr lang="en-US" altLang="ja-JP" sz="18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техобслуживания</a:t>
            </a:r>
            <a:r>
              <a:rPr lang="en-US" altLang="ja-JP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endParaRPr lang="en-US" altLang="ja-JP" sz="1700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094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fld id="{5D9369CA-25C1-4200-8FD4-9D37F592EEB4}" type="slidenum">
              <a:rPr lang="ru-RU" altLang="ru-RU" smtClean="0">
                <a:solidFill>
                  <a:srgbClr val="003274"/>
                </a:solidFill>
              </a:rPr>
              <a:pPr/>
              <a:t>13</a:t>
            </a:fld>
            <a:endParaRPr lang="ru-RU" altLang="ru-RU" dirty="0">
              <a:solidFill>
                <a:srgbClr val="003274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07656" y="238156"/>
            <a:ext cx="7714908" cy="49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800" dirty="0">
                <a:solidFill>
                  <a:srgbClr val="045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к плану мероприятий</a:t>
            </a:r>
          </a:p>
          <a:p>
            <a:pPr algn="ctr"/>
            <a:r>
              <a:rPr lang="ru-RU" sz="1400" i="1" dirty="0">
                <a:solidFill>
                  <a:srgbClr val="045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(заполняется по желанию)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017865" y="849721"/>
            <a:ext cx="7227285" cy="720080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20000"/>
              </a:spcBef>
              <a:buFontTx/>
              <a:buNone/>
            </a:pPr>
            <a:r>
              <a:rPr lang="ru-RU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мы хотим повлиять на выявленные при картировании текущего состояния проблемы в рамках проекта? </a:t>
            </a:r>
            <a:endParaRPr lang="ru-RU" kern="0" dirty="0">
              <a:solidFill>
                <a:srgbClr val="414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609227"/>
              </p:ext>
            </p:extLst>
          </p:nvPr>
        </p:nvGraphicFramePr>
        <p:xfrm>
          <a:off x="307656" y="1674295"/>
          <a:ext cx="8496945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Проблема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Решить полностью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Решить частично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Решение</a:t>
                      </a:r>
                      <a:r>
                        <a:rPr lang="ru-RU" baseline="0" dirty="0"/>
                        <a:t> не планируется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Другое</a:t>
                      </a:r>
                      <a:r>
                        <a:rPr lang="ru-RU" baseline="0" dirty="0"/>
                        <a:t>               </a:t>
                      </a:r>
                      <a:r>
                        <a:rPr lang="ru-RU" sz="1200" baseline="0" dirty="0"/>
                        <a:t>(н-р: проблема </a:t>
                      </a:r>
                      <a:r>
                        <a:rPr lang="ru-RU" sz="1200" baseline="0" dirty="0" err="1"/>
                        <a:t>лифтируется</a:t>
                      </a:r>
                      <a:r>
                        <a:rPr lang="ru-RU" sz="1200" baseline="0" dirty="0"/>
                        <a:t>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Проблема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Проблема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Проблема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869" y="2422181"/>
            <a:ext cx="346720" cy="34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768" y="3170067"/>
            <a:ext cx="346720" cy="34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245" y="2808112"/>
            <a:ext cx="346720" cy="34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384386" y="3622829"/>
            <a:ext cx="8343483" cy="792088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20000"/>
              </a:spcBef>
              <a:buFontTx/>
              <a:buNone/>
            </a:pPr>
            <a:r>
              <a:rPr lang="ru-RU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Важно!</a:t>
            </a:r>
            <a:r>
              <a:rPr lang="ru-RU" sz="20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проблем может остаться в целевом состоянии процесса, но в идеальном состоянии проблем быть не должно</a:t>
            </a:r>
            <a:endParaRPr lang="ru-RU" kern="0" dirty="0">
              <a:solidFill>
                <a:srgbClr val="414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773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fld id="{5D9369CA-25C1-4200-8FD4-9D37F592EEB4}" type="slidenum">
              <a:rPr lang="ru-RU" altLang="ru-RU" smtClean="0">
                <a:solidFill>
                  <a:srgbClr val="003274"/>
                </a:solidFill>
              </a:rPr>
              <a:pPr/>
              <a:t>14</a:t>
            </a:fld>
            <a:endParaRPr lang="ru-RU" altLang="ru-RU" dirty="0">
              <a:solidFill>
                <a:srgbClr val="003274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561083" y="119926"/>
            <a:ext cx="7714908" cy="58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800" dirty="0">
                <a:solidFill>
                  <a:srgbClr val="045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Таблица «Библиотека решений»</a:t>
            </a:r>
          </a:p>
          <a:p>
            <a:pPr algn="ctr"/>
            <a:r>
              <a:rPr lang="ru-RU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(обязательное заполнение)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046544"/>
              </p:ext>
            </p:extLst>
          </p:nvPr>
        </p:nvGraphicFramePr>
        <p:xfrm>
          <a:off x="237950" y="817430"/>
          <a:ext cx="8635305" cy="2303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9009">
                  <a:extLst>
                    <a:ext uri="{9D8B030D-6E8A-4147-A177-3AD203B41FA5}">
                      <a16:colId xmlns:a16="http://schemas.microsoft.com/office/drawing/2014/main" val="2432936284"/>
                    </a:ext>
                  </a:extLst>
                </a:gridCol>
                <a:gridCol w="2783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2455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Проблема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Коренная  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причина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5-7 возможных решений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Ожидаемый вклад выбранного решения в цели проекта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0671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1. ______________</a:t>
                      </a:r>
                    </a:p>
                    <a:p>
                      <a:r>
                        <a:rPr lang="ru-RU" sz="1600" dirty="0"/>
                        <a:t>2. ______________</a:t>
                      </a:r>
                    </a:p>
                    <a:p>
                      <a:r>
                        <a:rPr lang="ru-RU" sz="1600" dirty="0"/>
                        <a:t>3. ______________</a:t>
                      </a:r>
                    </a:p>
                    <a:p>
                      <a:r>
                        <a:rPr lang="ru-RU" sz="1600" dirty="0"/>
                        <a:t>4. ______________</a:t>
                      </a:r>
                    </a:p>
                    <a:p>
                      <a:r>
                        <a:rPr lang="ru-RU" sz="1600" dirty="0"/>
                        <a:t>5. ______________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  <a:p>
                      <a:endParaRPr lang="ru-RU" sz="1400" dirty="0"/>
                    </a:p>
                    <a:p>
                      <a:endParaRPr lang="ru-RU" sz="1600" dirty="0"/>
                    </a:p>
                    <a:p>
                      <a:endParaRPr lang="ru-RU" sz="1600" dirty="0"/>
                    </a:p>
                    <a:p>
                      <a:r>
                        <a:rPr lang="en-US" sz="1600" dirty="0"/>
                        <a:t>-</a:t>
                      </a:r>
                      <a:r>
                        <a:rPr lang="ru-RU" sz="1600" dirty="0"/>
                        <a:t> 12-15 мин. в ВПП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1246263" y="3218775"/>
            <a:ext cx="221213" cy="2238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67562" y="3777667"/>
            <a:ext cx="8762138" cy="1168536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минимальная сумма вкладов всех решений не перекрывает цель, то либо пересматриваем цель, либо ищем дополнительные решения </a:t>
            </a:r>
            <a:endParaRPr lang="ru-RU" sz="1400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1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решение не дает вклад в цель, то ищем другое решение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1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целей несколько, то они все должны быть перекрыты вкладами</a:t>
            </a:r>
            <a:endParaRPr lang="ru-RU" sz="1100" kern="0" dirty="0">
              <a:solidFill>
                <a:srgbClr val="414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50A1B146-4392-45B2-85FC-175783169072}"/>
              </a:ext>
            </a:extLst>
          </p:cNvPr>
          <p:cNvSpPr/>
          <p:nvPr/>
        </p:nvSpPr>
        <p:spPr>
          <a:xfrm>
            <a:off x="3460038" y="2709931"/>
            <a:ext cx="229317" cy="2102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E6771594-E232-404D-830F-1D5A9D483081}"/>
              </a:ext>
            </a:extLst>
          </p:cNvPr>
          <p:cNvSpPr/>
          <p:nvPr/>
        </p:nvSpPr>
        <p:spPr>
          <a:xfrm>
            <a:off x="1296949" y="3565394"/>
            <a:ext cx="170527" cy="174155"/>
          </a:xfrm>
          <a:prstGeom prst="triangl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0E765814-2EAC-4821-9E4F-DE7D7808A358}"/>
              </a:ext>
            </a:extLst>
          </p:cNvPr>
          <p:cNvSpPr/>
          <p:nvPr/>
        </p:nvSpPr>
        <p:spPr>
          <a:xfrm>
            <a:off x="3460038" y="1946695"/>
            <a:ext cx="303054" cy="211747"/>
          </a:xfrm>
          <a:prstGeom prst="triangl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D10C3618-BEA3-47E6-A273-9D041E26196D}"/>
              </a:ext>
            </a:extLst>
          </p:cNvPr>
          <p:cNvSpPr txBox="1">
            <a:spLocks/>
          </p:cNvSpPr>
          <p:nvPr/>
        </p:nvSpPr>
        <p:spPr>
          <a:xfrm>
            <a:off x="629269" y="3120556"/>
            <a:ext cx="8249766" cy="482188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20000"/>
              </a:spcBef>
              <a:buNone/>
            </a:pPr>
            <a:r>
              <a:rPr lang="ru-RU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лучшее решение (простое</a:t>
            </a:r>
            <a:r>
              <a:rPr lang="en-US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реализации с низкими затратами) </a:t>
            </a:r>
            <a:endParaRPr lang="ru-RU" sz="1200" i="1" kern="0" dirty="0">
              <a:solidFill>
                <a:srgbClr val="414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7CFB021F-BDC5-4F5C-8DA1-A33F3B68EEE7}"/>
              </a:ext>
            </a:extLst>
          </p:cNvPr>
          <p:cNvSpPr txBox="1">
            <a:spLocks/>
          </p:cNvSpPr>
          <p:nvPr/>
        </p:nvSpPr>
        <p:spPr>
          <a:xfrm>
            <a:off x="293654" y="3456059"/>
            <a:ext cx="8249766" cy="482188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20000"/>
              </a:spcBef>
              <a:buNone/>
            </a:pPr>
            <a:r>
              <a:rPr lang="ru-RU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воплощенное ранее решение без нужного результата</a:t>
            </a:r>
            <a:endParaRPr lang="ru-RU" sz="1200" i="1" kern="0" dirty="0">
              <a:solidFill>
                <a:srgbClr val="414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684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fld id="{5D9369CA-25C1-4200-8FD4-9D37F592EEB4}" type="slidenum">
              <a:rPr lang="ru-RU" altLang="ru-RU" smtClean="0">
                <a:solidFill>
                  <a:srgbClr val="003274"/>
                </a:solidFill>
              </a:rPr>
              <a:pPr/>
              <a:t>15</a:t>
            </a:fld>
            <a:endParaRPr lang="ru-RU" altLang="ru-RU" dirty="0">
              <a:solidFill>
                <a:srgbClr val="003274"/>
              </a:solidFill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9514A9C-9926-43DF-B947-18DE4F13403C}"/>
              </a:ext>
            </a:extLst>
          </p:cNvPr>
          <p:cNvSpPr txBox="1">
            <a:spLocks/>
          </p:cNvSpPr>
          <p:nvPr/>
        </p:nvSpPr>
        <p:spPr bwMode="auto">
          <a:xfrm>
            <a:off x="629269" y="257262"/>
            <a:ext cx="7714908" cy="397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800" dirty="0">
                <a:solidFill>
                  <a:srgbClr val="045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Матрица выбора лучшего решения</a:t>
            </a:r>
            <a:endParaRPr lang="ru-RU" sz="1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C47A7C16-9484-4EF4-ACA9-F985339A6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4915" y="693096"/>
            <a:ext cx="1886248" cy="1747256"/>
          </a:xfrm>
          <a:custGeom>
            <a:avLst/>
            <a:gdLst>
              <a:gd name="T0" fmla="*/ 143307010 w 21600"/>
              <a:gd name="T1" fmla="*/ 28125512 h 21600"/>
              <a:gd name="T2" fmla="*/ 38637500 w 21600"/>
              <a:gd name="T3" fmla="*/ 138891583 h 21600"/>
              <a:gd name="T4" fmla="*/ 143307010 w 21600"/>
              <a:gd name="T5" fmla="*/ 277783053 h 21600"/>
              <a:gd name="T6" fmla="*/ 246393107 w 21600"/>
              <a:gd name="T7" fmla="*/ 13889158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CC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63" tIns="48432" rIns="96863" bIns="48432" anchor="ctr"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oup 16">
            <a:extLst>
              <a:ext uri="{FF2B5EF4-FFF2-40B4-BE49-F238E27FC236}">
                <a16:creationId xmlns:a16="http://schemas.microsoft.com/office/drawing/2014/main" id="{9346E0D0-05C3-4794-8D61-E509DA9C31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392485"/>
              </p:ext>
            </p:extLst>
          </p:nvPr>
        </p:nvGraphicFramePr>
        <p:xfrm>
          <a:off x="2782565" y="767808"/>
          <a:ext cx="4320009" cy="2766938"/>
        </p:xfrm>
        <a:graphic>
          <a:graphicData uri="http://schemas.openxmlformats.org/drawingml/2006/table">
            <a:tbl>
              <a:tblPr/>
              <a:tblGrid>
                <a:gridCol w="2160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834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34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FA2CDB41-ADCB-4E60-A79B-9F4751C66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746" y="3534746"/>
            <a:ext cx="1728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accent2"/>
                </a:solidFill>
                <a:cs typeface="Arial" panose="020B0604020202020204" pitchFamily="34" charset="0"/>
              </a:rPr>
              <a:t>Высокие затраты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03CA804-E917-4801-AD75-3C51DDA6A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2928" y="2495008"/>
            <a:ext cx="13684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cs typeface="Arial" panose="020B0604020202020204" pitchFamily="34" charset="0"/>
              </a:rPr>
              <a:t>Вариант 6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66BFE98-7D9C-43EA-8614-D0D03ACC9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415" y="1004573"/>
            <a:ext cx="17287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cs typeface="Arial" panose="020B0604020202020204" pitchFamily="34" charset="0"/>
              </a:rPr>
              <a:t>Вариант 4 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460E7A91-20D4-4FA9-B6AE-0A474BB7C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0194" y="2745837"/>
            <a:ext cx="17287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cs typeface="Arial" panose="020B0604020202020204" pitchFamily="34" charset="0"/>
              </a:rPr>
              <a:t>Вариант 2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0561A8C-DF5A-41C8-843C-2D56FBFF4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2928" y="983708"/>
            <a:ext cx="15128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cs typeface="Arial" panose="020B0604020202020204" pitchFamily="34" charset="0"/>
              </a:rPr>
              <a:t>Вариант 1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17AA3196-A27E-45CC-9EAD-58F7E9423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0277" y="1813969"/>
            <a:ext cx="1368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cs typeface="Arial" panose="020B0604020202020204" pitchFamily="34" charset="0"/>
              </a:rPr>
              <a:t>Вариант 3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370FB247-97EC-45D4-8DC2-3082CBD8F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8175" y="1470698"/>
            <a:ext cx="17287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cs typeface="Arial" panose="020B0604020202020204" pitchFamily="34" charset="0"/>
              </a:rPr>
              <a:t>Вариант 5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4AFA7EF7-9C6F-497F-924B-7B3261BC7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843" y="4115385"/>
            <a:ext cx="85397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7030A0"/>
                </a:solidFill>
                <a:cs typeface="Arial" panose="020B0604020202020204" pitchFamily="34" charset="0"/>
              </a:rPr>
              <a:t>В отдельных случаях можно добавлять и другие критерии выбора лучшего решения или разбивать затраты по видам (финансовые, организационные и пр.)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0894B7AA-2D9F-4384-B485-2C88C5AF1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376" y="3543912"/>
            <a:ext cx="1728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accent2"/>
                </a:solidFill>
                <a:cs typeface="Arial" panose="020B0604020202020204" pitchFamily="34" charset="0"/>
              </a:rPr>
              <a:t>Низкие </a:t>
            </a:r>
          </a:p>
          <a:p>
            <a:pPr algn="ctr" eaLnBrk="1" hangingPunct="1"/>
            <a:r>
              <a:rPr lang="ru-RU" altLang="ru-RU" sz="1400" b="1" dirty="0">
                <a:solidFill>
                  <a:schemeClr val="accent2"/>
                </a:solidFill>
                <a:cs typeface="Arial" panose="020B0604020202020204" pitchFamily="34" charset="0"/>
              </a:rPr>
              <a:t>затраты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8E3713E8-949F-4E5F-BA59-A238F843B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778" y="1121026"/>
            <a:ext cx="1728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accent2"/>
                </a:solidFill>
                <a:cs typeface="Arial" panose="020B0604020202020204" pitchFamily="34" charset="0"/>
              </a:rPr>
              <a:t>Простое в реализации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AB44604D-CC40-46D3-8675-DAC10BC4A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778" y="2809660"/>
            <a:ext cx="1728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accent2"/>
                </a:solidFill>
                <a:cs typeface="Arial" panose="020B0604020202020204" pitchFamily="34" charset="0"/>
              </a:rPr>
              <a:t>Сложное в реализации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2017815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fld id="{5D9369CA-25C1-4200-8FD4-9D37F592EEB4}" type="slidenum">
              <a:rPr lang="ru-RU" altLang="ru-RU" smtClean="0">
                <a:solidFill>
                  <a:srgbClr val="003274"/>
                </a:solidFill>
              </a:rPr>
              <a:pPr/>
              <a:t>16</a:t>
            </a:fld>
            <a:endParaRPr lang="ru-RU" altLang="ru-RU" dirty="0">
              <a:solidFill>
                <a:srgbClr val="003274"/>
              </a:solidFill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FC5C360-85F3-44D0-8F22-A4740752CC69}"/>
              </a:ext>
            </a:extLst>
          </p:cNvPr>
          <p:cNvSpPr txBox="1">
            <a:spLocks/>
          </p:cNvSpPr>
          <p:nvPr/>
        </p:nvSpPr>
        <p:spPr bwMode="auto">
          <a:xfrm>
            <a:off x="0" y="13692"/>
            <a:ext cx="8344177" cy="70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800" i="1" dirty="0">
                <a:solidFill>
                  <a:srgbClr val="045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поиска творческих решений: </a:t>
            </a:r>
          </a:p>
          <a:p>
            <a:pPr algn="ctr"/>
            <a:r>
              <a:rPr lang="ru-RU" sz="1800" i="1" dirty="0">
                <a:solidFill>
                  <a:srgbClr val="045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«6 Шляп» </a:t>
            </a:r>
            <a:r>
              <a:rPr lang="ru-RU" sz="1800" i="1" dirty="0" err="1">
                <a:solidFill>
                  <a:srgbClr val="045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Э.Боно</a:t>
            </a:r>
            <a:endParaRPr lang="ru-RU" sz="1800" i="1" dirty="0">
              <a:solidFill>
                <a:srgbClr val="045F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D6F026-9C8B-471B-A7EA-AC8213F80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1" y="714375"/>
            <a:ext cx="6152096" cy="4037313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9AD935ED-E682-4701-BF11-6F8B30D83BED}"/>
              </a:ext>
            </a:extLst>
          </p:cNvPr>
          <p:cNvSpPr txBox="1">
            <a:spLocks/>
          </p:cNvSpPr>
          <p:nvPr/>
        </p:nvSpPr>
        <p:spPr>
          <a:xfrm>
            <a:off x="239521" y="1002815"/>
            <a:ext cx="2198879" cy="3464410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20000"/>
              </a:spcBef>
              <a:buNone/>
            </a:pPr>
            <a:r>
              <a:rPr lang="ru-RU" sz="18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 решений на каждую проблему проводится командой из 6 человек, каждый из которых отыгрывает свою роль, в соответствии с цветом его шляпы</a:t>
            </a:r>
            <a:endParaRPr lang="ru-RU" sz="1400" kern="0" dirty="0">
              <a:solidFill>
                <a:srgbClr val="414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746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fld id="{5D9369CA-25C1-4200-8FD4-9D37F592EEB4}" type="slidenum">
              <a:rPr lang="ru-RU" altLang="ru-RU" smtClean="0">
                <a:solidFill>
                  <a:srgbClr val="003274"/>
                </a:solidFill>
              </a:rPr>
              <a:pPr/>
              <a:t>17</a:t>
            </a:fld>
            <a:endParaRPr lang="ru-RU" altLang="ru-RU" dirty="0">
              <a:solidFill>
                <a:srgbClr val="003274"/>
              </a:solidFill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58EB8C2-45FB-498F-9D99-D5C0D53DE673}"/>
              </a:ext>
            </a:extLst>
          </p:cNvPr>
          <p:cNvSpPr txBox="1">
            <a:spLocks/>
          </p:cNvSpPr>
          <p:nvPr/>
        </p:nvSpPr>
        <p:spPr bwMode="auto">
          <a:xfrm>
            <a:off x="629269" y="13692"/>
            <a:ext cx="7714908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800" i="1" dirty="0">
                <a:solidFill>
                  <a:srgbClr val="045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поиска творческих решений: </a:t>
            </a:r>
          </a:p>
          <a:p>
            <a:pPr algn="ctr"/>
            <a:r>
              <a:rPr lang="ru-RU" sz="1800" i="1" dirty="0">
                <a:solidFill>
                  <a:srgbClr val="045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«Метод 3-6-5»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F0E653-C88B-471A-A911-2211E30E9904}"/>
              </a:ext>
            </a:extLst>
          </p:cNvPr>
          <p:cNvSpPr txBox="1">
            <a:spLocks noChangeArrowheads="1"/>
          </p:cNvSpPr>
          <p:nvPr/>
        </p:nvSpPr>
        <p:spPr>
          <a:xfrm>
            <a:off x="477454" y="922412"/>
            <a:ext cx="7504187" cy="2376264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609600" indent="-609600" algn="just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ru-RU" sz="1800" kern="0" dirty="0">
                <a:latin typeface="Arial" panose="020B0604020202020204" pitchFamily="34" charset="0"/>
                <a:cs typeface="Arial" panose="020B0604020202020204" pitchFamily="34" charset="0"/>
              </a:rPr>
              <a:t>Разбейтесь на группы по 6 человек и обеспечьте участников ручками и листами бумаги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ru-RU" sz="1800" kern="0" dirty="0">
                <a:latin typeface="Arial" panose="020B0604020202020204" pitchFamily="34" charset="0"/>
                <a:cs typeface="Arial" panose="020B0604020202020204" pitchFamily="34" charset="0"/>
              </a:rPr>
              <a:t>Каждый из участников на своем листе бумаги пишет три решения обозначенной проблемы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ru-RU" sz="1800" kern="0" dirty="0">
                <a:latin typeface="Arial" panose="020B0604020202020204" pitchFamily="34" charset="0"/>
                <a:cs typeface="Arial" panose="020B0604020202020204" pitchFamily="34" charset="0"/>
              </a:rPr>
              <a:t>Проводится обмен листами по кругу (до полного круга) и участники пишут следующие 3 идеи, развивающие уже написанные идеи коллег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FE2DFC89-3C3D-4517-9EFF-3FDC0A448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343" y="3130379"/>
            <a:ext cx="1941207" cy="140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E151BD8-6559-4003-A637-70CAE78DE68B}"/>
              </a:ext>
            </a:extLst>
          </p:cNvPr>
          <p:cNvSpPr txBox="1">
            <a:spLocks/>
          </p:cNvSpPr>
          <p:nvPr/>
        </p:nvSpPr>
        <p:spPr>
          <a:xfrm>
            <a:off x="4660602" y="3453355"/>
            <a:ext cx="3240360" cy="108012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дает до сотни уникальных решений и повышает настроение</a:t>
            </a:r>
          </a:p>
        </p:txBody>
      </p:sp>
    </p:spTree>
    <p:extLst>
      <p:ext uri="{BB962C8B-B14F-4D97-AF65-F5344CB8AC3E}">
        <p14:creationId xmlns:p14="http://schemas.microsoft.com/office/powerpoint/2010/main" val="567762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fld id="{5D9369CA-25C1-4200-8FD4-9D37F592EEB4}" type="slidenum">
              <a:rPr lang="ru-RU" altLang="ru-RU" smtClean="0">
                <a:solidFill>
                  <a:srgbClr val="003274"/>
                </a:solidFill>
              </a:rPr>
              <a:pPr/>
              <a:t>18</a:t>
            </a:fld>
            <a:endParaRPr lang="ru-RU" altLang="ru-RU" dirty="0">
              <a:solidFill>
                <a:srgbClr val="003274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90500" y="260648"/>
            <a:ext cx="7765876" cy="5040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800" dirty="0">
                <a:solidFill>
                  <a:srgbClr val="045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</a:t>
            </a:r>
            <a:r>
              <a:rPr lang="ru-RU" sz="1800" dirty="0" smtClean="0">
                <a:solidFill>
                  <a:srgbClr val="045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мероприятий (ПМ): </a:t>
            </a:r>
            <a:r>
              <a:rPr lang="ru-RU" sz="1800" dirty="0">
                <a:solidFill>
                  <a:srgbClr val="045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 составления </a:t>
            </a:r>
            <a:r>
              <a:rPr lang="ru-RU" sz="1800" dirty="0" smtClean="0">
                <a:solidFill>
                  <a:srgbClr val="045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1/4</a:t>
            </a:r>
            <a:endParaRPr lang="ru-RU" sz="1800" dirty="0">
              <a:solidFill>
                <a:srgbClr val="045F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73994" y="762559"/>
            <a:ext cx="3923928" cy="2185429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Избыточный ПМ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Возникает когда нет понимания решаемых проблем и действия «накидываются» по принципу «ну, хуже ведь не будет»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0C3A32-189E-4B98-9A0D-7CBE5B04E007}"/>
              </a:ext>
            </a:extLst>
          </p:cNvPr>
          <p:cNvSpPr txBox="1"/>
          <p:nvPr/>
        </p:nvSpPr>
        <p:spPr>
          <a:xfrm>
            <a:off x="5081416" y="439502"/>
            <a:ext cx="3491878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Недостаточный ПМ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Возникает либо при неадекватном укрупнении действий, либо при недостаточном погружении в проблемы улучшаемого процесса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73F21E-4DC7-49AF-ADEA-A1DE6FB45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152" y="2743796"/>
            <a:ext cx="1728192" cy="172819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F67E5D-16C4-4720-9BF0-4327F886EB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" t="2213" r="-273" b="8195"/>
          <a:stretch/>
        </p:blipFill>
        <p:spPr>
          <a:xfrm>
            <a:off x="6717282" y="2989307"/>
            <a:ext cx="1561803" cy="148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2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fld id="{5D9369CA-25C1-4200-8FD4-9D37F592EEB4}" type="slidenum">
              <a:rPr lang="ru-RU" altLang="ru-RU" smtClean="0">
                <a:solidFill>
                  <a:srgbClr val="003274"/>
                </a:solidFill>
              </a:rPr>
              <a:pPr/>
              <a:t>19</a:t>
            </a:fld>
            <a:endParaRPr lang="ru-RU" altLang="ru-RU" dirty="0">
              <a:solidFill>
                <a:srgbClr val="003274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90500" y="260648"/>
            <a:ext cx="7765876" cy="5040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800" dirty="0">
                <a:solidFill>
                  <a:srgbClr val="045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</a:t>
            </a:r>
            <a:r>
              <a:rPr lang="ru-RU" sz="1800" dirty="0" smtClean="0">
                <a:solidFill>
                  <a:srgbClr val="045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мероприятий (ПМ): </a:t>
            </a:r>
            <a:r>
              <a:rPr lang="ru-RU" sz="1800" dirty="0">
                <a:solidFill>
                  <a:srgbClr val="045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 составления </a:t>
            </a:r>
            <a:r>
              <a:rPr lang="ru-RU" sz="1800" dirty="0" smtClean="0">
                <a:solidFill>
                  <a:srgbClr val="045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  <a:endParaRPr lang="ru-RU" sz="1800" dirty="0">
              <a:solidFill>
                <a:srgbClr val="045F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90736" y="649114"/>
            <a:ext cx="6941452" cy="4139907"/>
          </a:xfrm>
        </p:spPr>
        <p:txBody>
          <a:bodyPr/>
          <a:lstStyle/>
          <a:p>
            <a:pPr marL="342900" indent="-342900" algn="just">
              <a:buFont typeface="+mj-lt"/>
              <a:buAutoNum type="arabicPeriod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План мероприятий – это набор конкретных </a:t>
            </a:r>
            <a:r>
              <a:rPr lang="ru-RU" sz="1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действий на площадке улучшаемого процесса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В плане мероприятий нет пунктов:</a:t>
            </a:r>
          </a:p>
          <a:p>
            <a:pPr marL="522288" lvl="1" indent="-34290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изучить … проанализировать …</a:t>
            </a:r>
          </a:p>
          <a:p>
            <a:pPr marL="522288" lvl="1" indent="-34290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утвердить… собрать рабочую группу…</a:t>
            </a:r>
          </a:p>
          <a:p>
            <a:pPr marL="522288" lvl="1" indent="-34290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рассмотреть возможность …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Действия выполняются </a:t>
            </a:r>
            <a:r>
              <a:rPr lang="ru-RU" sz="1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параллельно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чтобы использовать всех членов команды на всем периоде реализации мероприятий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 плане мероприятий отражаются решения всех проблем,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влияющих на достижение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целевого состояния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процесса (за исключением проблем, на решение которых не хватило ресурсов, по согласованию с Заказчиком).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Нельзя ни </a:t>
            </a:r>
            <a:r>
              <a:rPr lang="ru-RU" sz="1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«терять»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проблемы,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ни решать проблемы, не отраженные на картах ПСЦ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7">
            <a:extLst>
              <a:ext uri="{FF2B5EF4-FFF2-40B4-BE49-F238E27FC236}">
                <a16:creationId xmlns:a16="http://schemas.microsoft.com/office/drawing/2014/main" id="{2BE5C10A-A793-46A9-B641-70A9A41560C5}"/>
              </a:ext>
            </a:extLst>
          </p:cNvPr>
          <p:cNvGrpSpPr/>
          <p:nvPr/>
        </p:nvGrpSpPr>
        <p:grpSpPr>
          <a:xfrm>
            <a:off x="7507237" y="970702"/>
            <a:ext cx="983833" cy="934632"/>
            <a:chOff x="810169" y="2346903"/>
            <a:chExt cx="1113270" cy="1113270"/>
          </a:xfrm>
        </p:grpSpPr>
        <p:sp>
          <p:nvSpPr>
            <p:cNvPr id="6" name="Овал 8">
              <a:extLst>
                <a:ext uri="{FF2B5EF4-FFF2-40B4-BE49-F238E27FC236}">
                  <a16:creationId xmlns:a16="http://schemas.microsoft.com/office/drawing/2014/main" id="{F291E042-160A-4297-9B0A-E5226DCCA009}"/>
                </a:ext>
              </a:extLst>
            </p:cNvPr>
            <p:cNvSpPr/>
            <p:nvPr/>
          </p:nvSpPr>
          <p:spPr>
            <a:xfrm>
              <a:off x="810169" y="2346903"/>
              <a:ext cx="1113270" cy="1113270"/>
            </a:xfrm>
            <a:prstGeom prst="ellipse">
              <a:avLst/>
            </a:prstGeom>
            <a:solidFill>
              <a:srgbClr val="8DC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ru-RU" sz="1115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Рисунок 9">
              <a:extLst>
                <a:ext uri="{FF2B5EF4-FFF2-40B4-BE49-F238E27FC236}">
                  <a16:creationId xmlns:a16="http://schemas.microsoft.com/office/drawing/2014/main" id="{50D2E1D7-B82D-4035-9D66-CD1EAF0D0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206" y="2567941"/>
              <a:ext cx="671196" cy="671194"/>
            </a:xfrm>
            <a:prstGeom prst="rect">
              <a:avLst/>
            </a:prstGeom>
          </p:spPr>
        </p:pic>
      </p:grpSp>
      <p:grpSp>
        <p:nvGrpSpPr>
          <p:cNvPr id="8" name="Группа 1">
            <a:extLst>
              <a:ext uri="{FF2B5EF4-FFF2-40B4-BE49-F238E27FC236}">
                <a16:creationId xmlns:a16="http://schemas.microsoft.com/office/drawing/2014/main" id="{0F15AC8A-0BFB-45A3-BE8F-C9F12C53BB51}"/>
              </a:ext>
            </a:extLst>
          </p:cNvPr>
          <p:cNvGrpSpPr/>
          <p:nvPr/>
        </p:nvGrpSpPr>
        <p:grpSpPr>
          <a:xfrm>
            <a:off x="7507237" y="2309546"/>
            <a:ext cx="983833" cy="934632"/>
            <a:chOff x="-1421342" y="2217953"/>
            <a:chExt cx="1113270" cy="1113270"/>
          </a:xfrm>
        </p:grpSpPr>
        <p:sp>
          <p:nvSpPr>
            <p:cNvPr id="9" name="Овал 10">
              <a:extLst>
                <a:ext uri="{FF2B5EF4-FFF2-40B4-BE49-F238E27FC236}">
                  <a16:creationId xmlns:a16="http://schemas.microsoft.com/office/drawing/2014/main" id="{FD97D2FE-1D63-44D0-9EA0-8BE1283E9FBD}"/>
                </a:ext>
              </a:extLst>
            </p:cNvPr>
            <p:cNvSpPr/>
            <p:nvPr/>
          </p:nvSpPr>
          <p:spPr>
            <a:xfrm>
              <a:off x="-1421342" y="2217953"/>
              <a:ext cx="1113270" cy="1113270"/>
            </a:xfrm>
            <a:prstGeom prst="ellipse">
              <a:avLst/>
            </a:prstGeom>
            <a:solidFill>
              <a:srgbClr val="8DC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ru-RU" sz="1115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Рисунок 11">
              <a:extLst>
                <a:ext uri="{FF2B5EF4-FFF2-40B4-BE49-F238E27FC236}">
                  <a16:creationId xmlns:a16="http://schemas.microsoft.com/office/drawing/2014/main" id="{594DA584-D165-4DD8-B3F4-AD9D34B80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0994" y="2423998"/>
              <a:ext cx="701182" cy="701180"/>
            </a:xfrm>
            <a:prstGeom prst="rect">
              <a:avLst/>
            </a:prstGeom>
          </p:spPr>
        </p:pic>
      </p:grpSp>
      <p:grpSp>
        <p:nvGrpSpPr>
          <p:cNvPr id="11" name="Группа 18">
            <a:extLst>
              <a:ext uri="{FF2B5EF4-FFF2-40B4-BE49-F238E27FC236}">
                <a16:creationId xmlns:a16="http://schemas.microsoft.com/office/drawing/2014/main" id="{EDF342E9-CAEB-48B9-9036-E61B9495696A}"/>
              </a:ext>
            </a:extLst>
          </p:cNvPr>
          <p:cNvGrpSpPr/>
          <p:nvPr/>
        </p:nvGrpSpPr>
        <p:grpSpPr>
          <a:xfrm>
            <a:off x="7507236" y="3648390"/>
            <a:ext cx="983833" cy="934632"/>
            <a:chOff x="7288857" y="2774588"/>
            <a:chExt cx="1113270" cy="1113270"/>
          </a:xfrm>
        </p:grpSpPr>
        <p:sp>
          <p:nvSpPr>
            <p:cNvPr id="12" name="Овал 19">
              <a:extLst>
                <a:ext uri="{FF2B5EF4-FFF2-40B4-BE49-F238E27FC236}">
                  <a16:creationId xmlns:a16="http://schemas.microsoft.com/office/drawing/2014/main" id="{2DDCAF93-336F-43ED-B492-94AD7323B36D}"/>
                </a:ext>
              </a:extLst>
            </p:cNvPr>
            <p:cNvSpPr/>
            <p:nvPr/>
          </p:nvSpPr>
          <p:spPr>
            <a:xfrm>
              <a:off x="7288857" y="2774588"/>
              <a:ext cx="1113270" cy="1113270"/>
            </a:xfrm>
            <a:prstGeom prst="ellipse">
              <a:avLst/>
            </a:prstGeom>
            <a:solidFill>
              <a:srgbClr val="8DC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ru-RU" sz="1115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20">
              <a:extLst>
                <a:ext uri="{FF2B5EF4-FFF2-40B4-BE49-F238E27FC236}">
                  <a16:creationId xmlns:a16="http://schemas.microsoft.com/office/drawing/2014/main" id="{7368FE0E-DEC1-43DC-B975-055031610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623" y="2980633"/>
              <a:ext cx="705738" cy="7057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3661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Заголовок 1"/>
          <p:cNvSpPr txBox="1">
            <a:spLocks/>
          </p:cNvSpPr>
          <p:nvPr/>
        </p:nvSpPr>
        <p:spPr>
          <a:xfrm>
            <a:off x="501755" y="315342"/>
            <a:ext cx="6696744" cy="5040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800" dirty="0">
                <a:solidFill>
                  <a:srgbClr val="045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шаг:</a:t>
            </a:r>
            <a:r>
              <a:rPr lang="en-US" sz="1800" dirty="0">
                <a:solidFill>
                  <a:srgbClr val="045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045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Ликвидация простых проблем </a:t>
            </a:r>
          </a:p>
        </p:txBody>
      </p:sp>
      <p:sp>
        <p:nvSpPr>
          <p:cNvPr id="112" name="Объект 2"/>
          <p:cNvSpPr>
            <a:spLocks noGrp="1"/>
          </p:cNvSpPr>
          <p:nvPr>
            <p:ph idx="1"/>
          </p:nvPr>
        </p:nvSpPr>
        <p:spPr>
          <a:xfrm>
            <a:off x="257175" y="1038331"/>
            <a:ext cx="5934075" cy="1981093"/>
          </a:xfrm>
        </p:spPr>
        <p:txBody>
          <a:bodyPr/>
          <a:lstStyle/>
          <a:p>
            <a:pPr marL="449263" indent="-449263" algn="just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Примерно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простых проблем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можно решить уже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этапе картирования. Не нужно ждать и «подвергать анализу» простые ситуации, исправить которые можно в течение недели.</a:t>
            </a:r>
          </a:p>
        </p:txBody>
      </p:sp>
      <p:sp>
        <p:nvSpPr>
          <p:cNvPr id="113" name="Заголовок 1"/>
          <p:cNvSpPr txBox="1">
            <a:spLocks/>
          </p:cNvSpPr>
          <p:nvPr/>
        </p:nvSpPr>
        <p:spPr>
          <a:xfrm>
            <a:off x="1094643" y="3646076"/>
            <a:ext cx="5439508" cy="89734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000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создать положительную динамику проекта по улучшениям за счет «быстрых улучшений»</a:t>
            </a:r>
          </a:p>
        </p:txBody>
      </p:sp>
      <p:pic>
        <p:nvPicPr>
          <p:cNvPr id="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80" y="3335983"/>
            <a:ext cx="850062" cy="106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3" descr="C:\Users\Sergey\Documents\Pics\42-166353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903" y="819398"/>
            <a:ext cx="2238042" cy="311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fld id="{5D9369CA-25C1-4200-8FD4-9D37F592EEB4}" type="slidenum">
              <a:rPr lang="ru-RU" altLang="ru-RU" smtClean="0">
                <a:solidFill>
                  <a:srgbClr val="003274"/>
                </a:solidFill>
              </a:rPr>
              <a:pPr/>
              <a:t>2</a:t>
            </a:fld>
            <a:endParaRPr lang="ru-RU" alt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766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fld id="{5D9369CA-25C1-4200-8FD4-9D37F592EEB4}" type="slidenum">
              <a:rPr lang="ru-RU" altLang="ru-RU" smtClean="0">
                <a:solidFill>
                  <a:srgbClr val="003274"/>
                </a:solidFill>
              </a:rPr>
              <a:pPr/>
              <a:t>20</a:t>
            </a:fld>
            <a:endParaRPr lang="ru-RU" altLang="ru-RU" dirty="0">
              <a:solidFill>
                <a:srgbClr val="003274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90500" y="260648"/>
            <a:ext cx="7765876" cy="5040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800" dirty="0">
                <a:solidFill>
                  <a:srgbClr val="045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</a:t>
            </a:r>
            <a:r>
              <a:rPr lang="ru-RU" sz="1800" dirty="0" smtClean="0">
                <a:solidFill>
                  <a:srgbClr val="045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мероприятий (ПМ): </a:t>
            </a:r>
            <a:r>
              <a:rPr lang="ru-RU" sz="1800" dirty="0">
                <a:solidFill>
                  <a:srgbClr val="045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 составления </a:t>
            </a:r>
            <a:r>
              <a:rPr lang="ru-RU" sz="1800" dirty="0" smtClean="0">
                <a:solidFill>
                  <a:srgbClr val="045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3/4</a:t>
            </a:r>
            <a:endParaRPr lang="ru-RU" sz="1800" dirty="0">
              <a:solidFill>
                <a:srgbClr val="045F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05060" y="694679"/>
            <a:ext cx="7093551" cy="4096396"/>
          </a:xfrm>
        </p:spPr>
        <p:txBody>
          <a:bodyPr/>
          <a:lstStyle/>
          <a:p>
            <a:pPr marL="447675" indent="-447675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4. План мероприятий защищается у </a:t>
            </a:r>
            <a:r>
              <a:rPr lang="ru-RU" sz="20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следовательно, все «ресурсные» мероприятия (деньги, организационный ресурс, инфраструктура и др.) должны быть согласованы</a:t>
            </a:r>
          </a:p>
          <a:p>
            <a:pPr marL="447675" indent="-447675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5. Нужно учесть, что все проблемы проявляются только </a:t>
            </a:r>
            <a:r>
              <a:rPr lang="ru-RU" sz="20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определенных условиях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(н-р: время года, третья смена, целевая аудитория). Поэтому, действия важно фокусировать на месте выявления проблемы</a:t>
            </a:r>
          </a:p>
          <a:p>
            <a:pPr marL="447675" indent="-447675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6.   При составлении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исключить </a:t>
            </a:r>
            <a:r>
              <a:rPr lang="ru-RU" sz="20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манипуляции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22288" lvl="1" indent="-342900" algn="just"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«Я-концепция», «решение хорошее, потому что мое»;</a:t>
            </a:r>
          </a:p>
          <a:p>
            <a:pPr marL="522288" lvl="1" indent="-342900" algn="just"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подводка к заготовленным заранее решениям;</a:t>
            </a:r>
          </a:p>
          <a:p>
            <a:pPr marL="522288" lvl="1" indent="-342900" algn="just"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искажение проблем из-за страха наказаний.</a:t>
            </a:r>
          </a:p>
        </p:txBody>
      </p:sp>
      <p:grpSp>
        <p:nvGrpSpPr>
          <p:cNvPr id="14" name="Группа 7">
            <a:extLst>
              <a:ext uri="{FF2B5EF4-FFF2-40B4-BE49-F238E27FC236}">
                <a16:creationId xmlns:a16="http://schemas.microsoft.com/office/drawing/2014/main" id="{2BE5C10A-A793-46A9-B641-70A9A41560C5}"/>
              </a:ext>
            </a:extLst>
          </p:cNvPr>
          <p:cNvGrpSpPr/>
          <p:nvPr/>
        </p:nvGrpSpPr>
        <p:grpSpPr>
          <a:xfrm>
            <a:off x="7678687" y="971729"/>
            <a:ext cx="983833" cy="934632"/>
            <a:chOff x="810169" y="2346903"/>
            <a:chExt cx="1113270" cy="1113270"/>
          </a:xfrm>
        </p:grpSpPr>
        <p:sp>
          <p:nvSpPr>
            <p:cNvPr id="15" name="Овал 8">
              <a:extLst>
                <a:ext uri="{FF2B5EF4-FFF2-40B4-BE49-F238E27FC236}">
                  <a16:creationId xmlns:a16="http://schemas.microsoft.com/office/drawing/2014/main" id="{F291E042-160A-4297-9B0A-E5226DCCA009}"/>
                </a:ext>
              </a:extLst>
            </p:cNvPr>
            <p:cNvSpPr/>
            <p:nvPr/>
          </p:nvSpPr>
          <p:spPr>
            <a:xfrm>
              <a:off x="810169" y="2346903"/>
              <a:ext cx="1113270" cy="1113270"/>
            </a:xfrm>
            <a:prstGeom prst="ellipse">
              <a:avLst/>
            </a:prstGeom>
            <a:solidFill>
              <a:srgbClr val="8DC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ru-RU" sz="1115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Рисунок 9">
              <a:extLst>
                <a:ext uri="{FF2B5EF4-FFF2-40B4-BE49-F238E27FC236}">
                  <a16:creationId xmlns:a16="http://schemas.microsoft.com/office/drawing/2014/main" id="{50D2E1D7-B82D-4035-9D66-CD1EAF0D0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206" y="2567941"/>
              <a:ext cx="671196" cy="671194"/>
            </a:xfrm>
            <a:prstGeom prst="rect">
              <a:avLst/>
            </a:prstGeom>
          </p:spPr>
        </p:pic>
      </p:grpSp>
      <p:grpSp>
        <p:nvGrpSpPr>
          <p:cNvPr id="17" name="Группа 1">
            <a:extLst>
              <a:ext uri="{FF2B5EF4-FFF2-40B4-BE49-F238E27FC236}">
                <a16:creationId xmlns:a16="http://schemas.microsoft.com/office/drawing/2014/main" id="{0F15AC8A-0BFB-45A3-BE8F-C9F12C53BB51}"/>
              </a:ext>
            </a:extLst>
          </p:cNvPr>
          <p:cNvGrpSpPr/>
          <p:nvPr/>
        </p:nvGrpSpPr>
        <p:grpSpPr>
          <a:xfrm>
            <a:off x="7678687" y="2310573"/>
            <a:ext cx="983833" cy="934632"/>
            <a:chOff x="-1421342" y="2217953"/>
            <a:chExt cx="1113270" cy="1113270"/>
          </a:xfrm>
        </p:grpSpPr>
        <p:sp>
          <p:nvSpPr>
            <p:cNvPr id="18" name="Овал 10">
              <a:extLst>
                <a:ext uri="{FF2B5EF4-FFF2-40B4-BE49-F238E27FC236}">
                  <a16:creationId xmlns:a16="http://schemas.microsoft.com/office/drawing/2014/main" id="{FD97D2FE-1D63-44D0-9EA0-8BE1283E9FBD}"/>
                </a:ext>
              </a:extLst>
            </p:cNvPr>
            <p:cNvSpPr/>
            <p:nvPr/>
          </p:nvSpPr>
          <p:spPr>
            <a:xfrm>
              <a:off x="-1421342" y="2217953"/>
              <a:ext cx="1113270" cy="1113270"/>
            </a:xfrm>
            <a:prstGeom prst="ellipse">
              <a:avLst/>
            </a:prstGeom>
            <a:solidFill>
              <a:srgbClr val="8DC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ru-RU" sz="1115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Рисунок 11">
              <a:extLst>
                <a:ext uri="{FF2B5EF4-FFF2-40B4-BE49-F238E27FC236}">
                  <a16:creationId xmlns:a16="http://schemas.microsoft.com/office/drawing/2014/main" id="{594DA584-D165-4DD8-B3F4-AD9D34B80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0994" y="2423998"/>
              <a:ext cx="701182" cy="701180"/>
            </a:xfrm>
            <a:prstGeom prst="rect">
              <a:avLst/>
            </a:prstGeom>
          </p:spPr>
        </p:pic>
      </p:grpSp>
      <p:grpSp>
        <p:nvGrpSpPr>
          <p:cNvPr id="20" name="Группа 18">
            <a:extLst>
              <a:ext uri="{FF2B5EF4-FFF2-40B4-BE49-F238E27FC236}">
                <a16:creationId xmlns:a16="http://schemas.microsoft.com/office/drawing/2014/main" id="{EDF342E9-CAEB-48B9-9036-E61B9495696A}"/>
              </a:ext>
            </a:extLst>
          </p:cNvPr>
          <p:cNvGrpSpPr/>
          <p:nvPr/>
        </p:nvGrpSpPr>
        <p:grpSpPr>
          <a:xfrm>
            <a:off x="7678686" y="3649417"/>
            <a:ext cx="983833" cy="934632"/>
            <a:chOff x="7288857" y="2774588"/>
            <a:chExt cx="1113270" cy="1113270"/>
          </a:xfrm>
        </p:grpSpPr>
        <p:sp>
          <p:nvSpPr>
            <p:cNvPr id="21" name="Овал 19">
              <a:extLst>
                <a:ext uri="{FF2B5EF4-FFF2-40B4-BE49-F238E27FC236}">
                  <a16:creationId xmlns:a16="http://schemas.microsoft.com/office/drawing/2014/main" id="{2DDCAF93-336F-43ED-B492-94AD7323B36D}"/>
                </a:ext>
              </a:extLst>
            </p:cNvPr>
            <p:cNvSpPr/>
            <p:nvPr/>
          </p:nvSpPr>
          <p:spPr>
            <a:xfrm>
              <a:off x="7288857" y="2774588"/>
              <a:ext cx="1113270" cy="1113270"/>
            </a:xfrm>
            <a:prstGeom prst="ellipse">
              <a:avLst/>
            </a:prstGeom>
            <a:solidFill>
              <a:srgbClr val="8DC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ru-RU" sz="1115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Рисунок 20">
              <a:extLst>
                <a:ext uri="{FF2B5EF4-FFF2-40B4-BE49-F238E27FC236}">
                  <a16:creationId xmlns:a16="http://schemas.microsoft.com/office/drawing/2014/main" id="{7368FE0E-DEC1-43DC-B975-055031610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623" y="2980633"/>
              <a:ext cx="705738" cy="7057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4064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fld id="{5D9369CA-25C1-4200-8FD4-9D37F592EEB4}" type="slidenum">
              <a:rPr lang="ru-RU" altLang="ru-RU" smtClean="0">
                <a:solidFill>
                  <a:srgbClr val="003274"/>
                </a:solidFill>
              </a:rPr>
              <a:pPr/>
              <a:t>21</a:t>
            </a:fld>
            <a:endParaRPr lang="ru-RU" altLang="ru-RU" dirty="0">
              <a:solidFill>
                <a:srgbClr val="003274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90500" y="260648"/>
            <a:ext cx="7765876" cy="5040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800" dirty="0">
                <a:solidFill>
                  <a:srgbClr val="045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</a:t>
            </a:r>
            <a:r>
              <a:rPr lang="ru-RU" sz="1800" dirty="0" smtClean="0">
                <a:solidFill>
                  <a:srgbClr val="045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мероприятий (ПМ): </a:t>
            </a:r>
            <a:r>
              <a:rPr lang="ru-RU" sz="1800" dirty="0">
                <a:solidFill>
                  <a:srgbClr val="045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 составления </a:t>
            </a:r>
            <a:r>
              <a:rPr lang="ru-RU" sz="1800" dirty="0" smtClean="0">
                <a:solidFill>
                  <a:srgbClr val="045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4/4</a:t>
            </a:r>
            <a:endParaRPr lang="ru-RU" sz="1800" dirty="0">
              <a:solidFill>
                <a:srgbClr val="045F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90500" y="764704"/>
            <a:ext cx="7627515" cy="3581509"/>
          </a:xfrm>
        </p:spPr>
        <p:txBody>
          <a:bodyPr/>
          <a:lstStyle/>
          <a:p>
            <a:pPr marL="536575" indent="-536575" algn="just">
              <a:buAutoNum type="arabicPeriod" startAt="7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Длинные планы мероприятий лучше </a:t>
            </a:r>
            <a:r>
              <a:rPr lang="ru-RU" sz="20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разбивать на несколько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т.к. при воздействии на процесс меняется ситуация, что часто обнуляет последующие мероприятия</a:t>
            </a:r>
          </a:p>
          <a:p>
            <a:pPr marL="536575" indent="-536575" algn="just">
              <a:buAutoNum type="arabicPeriod" startAt="7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План мероприятий должен быть легко контролируем, это достигается </a:t>
            </a:r>
            <a:r>
              <a:rPr lang="ru-RU" sz="20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визуализацией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прозрачной логикой его формирования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 indent="-536575" algn="just">
              <a:buAutoNum type="arabicPeriod" startAt="7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Действия из плана мероприятий должны расходовать </a:t>
            </a:r>
            <a:r>
              <a:rPr lang="ru-RU" sz="20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минимальное количество ресурсов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Инвестиционные и инновационные решения лучше реализовывать отдельно</a:t>
            </a:r>
          </a:p>
          <a:p>
            <a:pPr marL="536575" indent="-536575" algn="just">
              <a:buAutoNum type="arabicPeriod" startAt="7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Важно понимать какое именно действие и </a:t>
            </a:r>
            <a:r>
              <a:rPr lang="ru-RU" sz="20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сработало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это пригодится при тираже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7">
            <a:extLst>
              <a:ext uri="{FF2B5EF4-FFF2-40B4-BE49-F238E27FC236}">
                <a16:creationId xmlns:a16="http://schemas.microsoft.com/office/drawing/2014/main" id="{2BE5C10A-A793-46A9-B641-70A9A41560C5}"/>
              </a:ext>
            </a:extLst>
          </p:cNvPr>
          <p:cNvGrpSpPr/>
          <p:nvPr/>
        </p:nvGrpSpPr>
        <p:grpSpPr>
          <a:xfrm>
            <a:off x="8134299" y="764704"/>
            <a:ext cx="983833" cy="934632"/>
            <a:chOff x="810169" y="2346903"/>
            <a:chExt cx="1113270" cy="1113270"/>
          </a:xfrm>
        </p:grpSpPr>
        <p:sp>
          <p:nvSpPr>
            <p:cNvPr id="6" name="Овал 8">
              <a:extLst>
                <a:ext uri="{FF2B5EF4-FFF2-40B4-BE49-F238E27FC236}">
                  <a16:creationId xmlns:a16="http://schemas.microsoft.com/office/drawing/2014/main" id="{F291E042-160A-4297-9B0A-E5226DCCA009}"/>
                </a:ext>
              </a:extLst>
            </p:cNvPr>
            <p:cNvSpPr/>
            <p:nvPr/>
          </p:nvSpPr>
          <p:spPr>
            <a:xfrm>
              <a:off x="810169" y="2346903"/>
              <a:ext cx="1113270" cy="1113270"/>
            </a:xfrm>
            <a:prstGeom prst="ellipse">
              <a:avLst/>
            </a:prstGeom>
            <a:solidFill>
              <a:srgbClr val="8DC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ru-RU" sz="1115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Рисунок 9">
              <a:extLst>
                <a:ext uri="{FF2B5EF4-FFF2-40B4-BE49-F238E27FC236}">
                  <a16:creationId xmlns:a16="http://schemas.microsoft.com/office/drawing/2014/main" id="{50D2E1D7-B82D-4035-9D66-CD1EAF0D0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206" y="2567941"/>
              <a:ext cx="671196" cy="671194"/>
            </a:xfrm>
            <a:prstGeom prst="rect">
              <a:avLst/>
            </a:prstGeom>
          </p:spPr>
        </p:pic>
      </p:grpSp>
      <p:grpSp>
        <p:nvGrpSpPr>
          <p:cNvPr id="8" name="Группа 1">
            <a:extLst>
              <a:ext uri="{FF2B5EF4-FFF2-40B4-BE49-F238E27FC236}">
                <a16:creationId xmlns:a16="http://schemas.microsoft.com/office/drawing/2014/main" id="{0F15AC8A-0BFB-45A3-BE8F-C9F12C53BB51}"/>
              </a:ext>
            </a:extLst>
          </p:cNvPr>
          <p:cNvGrpSpPr/>
          <p:nvPr/>
        </p:nvGrpSpPr>
        <p:grpSpPr>
          <a:xfrm>
            <a:off x="8134299" y="2103548"/>
            <a:ext cx="983833" cy="934632"/>
            <a:chOff x="-1421342" y="2217953"/>
            <a:chExt cx="1113270" cy="1113270"/>
          </a:xfrm>
        </p:grpSpPr>
        <p:sp>
          <p:nvSpPr>
            <p:cNvPr id="9" name="Овал 10">
              <a:extLst>
                <a:ext uri="{FF2B5EF4-FFF2-40B4-BE49-F238E27FC236}">
                  <a16:creationId xmlns:a16="http://schemas.microsoft.com/office/drawing/2014/main" id="{FD97D2FE-1D63-44D0-9EA0-8BE1283E9FBD}"/>
                </a:ext>
              </a:extLst>
            </p:cNvPr>
            <p:cNvSpPr/>
            <p:nvPr/>
          </p:nvSpPr>
          <p:spPr>
            <a:xfrm>
              <a:off x="-1421342" y="2217953"/>
              <a:ext cx="1113270" cy="1113270"/>
            </a:xfrm>
            <a:prstGeom prst="ellipse">
              <a:avLst/>
            </a:prstGeom>
            <a:solidFill>
              <a:srgbClr val="8DC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ru-RU" sz="1115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Рисунок 11">
              <a:extLst>
                <a:ext uri="{FF2B5EF4-FFF2-40B4-BE49-F238E27FC236}">
                  <a16:creationId xmlns:a16="http://schemas.microsoft.com/office/drawing/2014/main" id="{594DA584-D165-4DD8-B3F4-AD9D34B80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0994" y="2423998"/>
              <a:ext cx="701182" cy="701180"/>
            </a:xfrm>
            <a:prstGeom prst="rect">
              <a:avLst/>
            </a:prstGeom>
          </p:spPr>
        </p:pic>
      </p:grpSp>
      <p:grpSp>
        <p:nvGrpSpPr>
          <p:cNvPr id="11" name="Группа 18">
            <a:extLst>
              <a:ext uri="{FF2B5EF4-FFF2-40B4-BE49-F238E27FC236}">
                <a16:creationId xmlns:a16="http://schemas.microsoft.com/office/drawing/2014/main" id="{EDF342E9-CAEB-48B9-9036-E61B9495696A}"/>
              </a:ext>
            </a:extLst>
          </p:cNvPr>
          <p:cNvGrpSpPr/>
          <p:nvPr/>
        </p:nvGrpSpPr>
        <p:grpSpPr>
          <a:xfrm>
            <a:off x="8134298" y="3442392"/>
            <a:ext cx="983833" cy="934632"/>
            <a:chOff x="7288857" y="2774588"/>
            <a:chExt cx="1113270" cy="1113270"/>
          </a:xfrm>
        </p:grpSpPr>
        <p:sp>
          <p:nvSpPr>
            <p:cNvPr id="12" name="Овал 19">
              <a:extLst>
                <a:ext uri="{FF2B5EF4-FFF2-40B4-BE49-F238E27FC236}">
                  <a16:creationId xmlns:a16="http://schemas.microsoft.com/office/drawing/2014/main" id="{2DDCAF93-336F-43ED-B492-94AD7323B36D}"/>
                </a:ext>
              </a:extLst>
            </p:cNvPr>
            <p:cNvSpPr/>
            <p:nvPr/>
          </p:nvSpPr>
          <p:spPr>
            <a:xfrm>
              <a:off x="7288857" y="2774588"/>
              <a:ext cx="1113270" cy="1113270"/>
            </a:xfrm>
            <a:prstGeom prst="ellipse">
              <a:avLst/>
            </a:prstGeom>
            <a:solidFill>
              <a:srgbClr val="8DC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ru-RU" sz="1115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20">
              <a:extLst>
                <a:ext uri="{FF2B5EF4-FFF2-40B4-BE49-F238E27FC236}">
                  <a16:creationId xmlns:a16="http://schemas.microsoft.com/office/drawing/2014/main" id="{7368FE0E-DEC1-43DC-B975-055031610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623" y="2980633"/>
              <a:ext cx="705738" cy="7057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4099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fld id="{5D9369CA-25C1-4200-8FD4-9D37F592EEB4}" type="slidenum">
              <a:rPr lang="ru-RU" altLang="ru-RU" smtClean="0">
                <a:solidFill>
                  <a:srgbClr val="003274"/>
                </a:solidFill>
              </a:rPr>
              <a:pPr/>
              <a:t>22</a:t>
            </a:fld>
            <a:endParaRPr lang="ru-RU" altLang="ru-RU" dirty="0">
              <a:solidFill>
                <a:srgbClr val="003274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98651" y="155352"/>
            <a:ext cx="6886207" cy="56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800" dirty="0">
                <a:solidFill>
                  <a:srgbClr val="045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 плана мероприятий (диаграмма </a:t>
            </a:r>
            <a:r>
              <a:rPr lang="ru-RU" sz="1800" dirty="0" err="1">
                <a:solidFill>
                  <a:srgbClr val="045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Ганта</a:t>
            </a:r>
            <a:r>
              <a:rPr lang="ru-RU" sz="1800" dirty="0">
                <a:solidFill>
                  <a:srgbClr val="045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1C005C2-4084-4129-B707-608361859254}"/>
              </a:ext>
            </a:extLst>
          </p:cNvPr>
          <p:cNvGrpSpPr/>
          <p:nvPr/>
        </p:nvGrpSpPr>
        <p:grpSpPr>
          <a:xfrm>
            <a:off x="3701430" y="646835"/>
            <a:ext cx="5181520" cy="2496415"/>
            <a:chOff x="514352" y="1474838"/>
            <a:chExt cx="5435383" cy="2608744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0F6DE056-C9D3-41D6-8983-CF4785E7F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4352" y="1705283"/>
              <a:ext cx="5435383" cy="2378299"/>
            </a:xfrm>
            <a:prstGeom prst="rect">
              <a:avLst/>
            </a:prstGeom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73BF26E8-FC3F-4F54-B508-EA9DBD21682C}"/>
                </a:ext>
              </a:extLst>
            </p:cNvPr>
            <p:cNvCxnSpPr>
              <a:cxnSpLocks/>
            </p:cNvCxnSpPr>
            <p:nvPr/>
          </p:nvCxnSpPr>
          <p:spPr>
            <a:xfrm>
              <a:off x="4336026" y="1557799"/>
              <a:ext cx="0" cy="217538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AF5D1F99-A629-4A77-8104-74D7E3C1BB66}"/>
                </a:ext>
              </a:extLst>
            </p:cNvPr>
            <p:cNvSpPr/>
            <p:nvPr/>
          </p:nvSpPr>
          <p:spPr>
            <a:xfrm>
              <a:off x="4273346" y="1474838"/>
              <a:ext cx="125361" cy="1474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ru-RU"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DF6B942C-F5A3-43F4-A79F-3D70F1F99508}"/>
                </a:ext>
              </a:extLst>
            </p:cNvPr>
            <p:cNvCxnSpPr/>
            <p:nvPr/>
          </p:nvCxnSpPr>
          <p:spPr>
            <a:xfrm>
              <a:off x="4498259" y="1548580"/>
              <a:ext cx="1231490" cy="0"/>
            </a:xfrm>
            <a:prstGeom prst="straightConnector1">
              <a:avLst/>
            </a:prstGeom>
            <a:ln w="28575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C4FB1C1F-484C-4464-B0E1-54E167B0E2D4}"/>
              </a:ext>
            </a:extLst>
          </p:cNvPr>
          <p:cNvCxnSpPr/>
          <p:nvPr/>
        </p:nvCxnSpPr>
        <p:spPr>
          <a:xfrm>
            <a:off x="7344610" y="2806099"/>
            <a:ext cx="1410953" cy="0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2">
            <a:extLst>
              <a:ext uri="{FF2B5EF4-FFF2-40B4-BE49-F238E27FC236}">
                <a16:creationId xmlns:a16="http://schemas.microsoft.com/office/drawing/2014/main" id="{F06918D8-990E-4FF9-8A34-5C9DF84A2A5D}"/>
              </a:ext>
            </a:extLst>
          </p:cNvPr>
          <p:cNvSpPr txBox="1">
            <a:spLocks/>
          </p:cNvSpPr>
          <p:nvPr/>
        </p:nvSpPr>
        <p:spPr>
          <a:xfrm>
            <a:off x="133544" y="1112210"/>
            <a:ext cx="3501211" cy="1224136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20000"/>
              </a:spcBef>
              <a:buNone/>
            </a:pPr>
            <a:r>
              <a:rPr lang="ru-RU" sz="18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Периодичность заполнения определяется сроками проекта. Обычно это неделя</a:t>
            </a:r>
            <a:endParaRPr lang="ru-RU" sz="1400" kern="0" dirty="0">
              <a:solidFill>
                <a:srgbClr val="414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0ECA37F-2DCB-46FE-B0CF-E2236939C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150" y="3293204"/>
            <a:ext cx="8608298" cy="145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19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fld id="{5D9369CA-25C1-4200-8FD4-9D37F592EEB4}" type="slidenum">
              <a:rPr lang="ru-RU" altLang="ru-RU" smtClean="0">
                <a:solidFill>
                  <a:srgbClr val="003274"/>
                </a:solidFill>
              </a:rPr>
              <a:pPr/>
              <a:t>23</a:t>
            </a:fld>
            <a:endParaRPr lang="ru-RU" altLang="ru-RU" dirty="0">
              <a:solidFill>
                <a:srgbClr val="003274"/>
              </a:solidFill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DE368FB-CEDE-49F0-B06F-3E50CDA9405C}"/>
              </a:ext>
            </a:extLst>
          </p:cNvPr>
          <p:cNvSpPr txBox="1">
            <a:spLocks/>
          </p:cNvSpPr>
          <p:nvPr/>
        </p:nvSpPr>
        <p:spPr bwMode="auto">
          <a:xfrm>
            <a:off x="1337593" y="6709"/>
            <a:ext cx="6266586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800" dirty="0">
                <a:solidFill>
                  <a:srgbClr val="045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Отслеживание сработавших решений </a:t>
            </a:r>
            <a:endParaRPr lang="en-US" sz="1800" dirty="0" smtClean="0">
              <a:solidFill>
                <a:srgbClr val="045F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dirty="0" smtClean="0">
                <a:solidFill>
                  <a:srgbClr val="045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(«</a:t>
            </a:r>
            <a:r>
              <a:rPr lang="ru-RU" sz="1800" dirty="0">
                <a:solidFill>
                  <a:srgbClr val="045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уголок решенных проблем»)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95" y="915429"/>
            <a:ext cx="2591201" cy="3456546"/>
          </a:xfrm>
          <a:prstGeom prst="rect">
            <a:avLst/>
          </a:prstGeom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962275" y="880073"/>
            <a:ext cx="5721218" cy="3596677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Отслеживание количества и динамики решенных проблем. Динамика действий отслеживается в диаграмме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Ганта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но не каждое действие действительно решает проблему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Экспресс-оценка состоятельности проекта по количеству решенных проблем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Мотивация команды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Копилка лучших практик, объект для обучения</a:t>
            </a:r>
          </a:p>
          <a:p>
            <a:pPr marL="357188" indent="-357188" algn="just">
              <a:buNone/>
            </a:pPr>
            <a:r>
              <a:rPr lang="ru-RU" sz="20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работает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: рядом с планом мероприятий размещается в «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крафтовом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» виде таблица: «Проблема – Сработавшее решение – </a:t>
            </a:r>
            <a:r>
              <a:rPr lang="ru-RU" sz="1800" u="sng" dirty="0">
                <a:latin typeface="Arial" panose="020B0604020202020204" pitchFamily="34" charset="0"/>
                <a:cs typeface="Arial" panose="020B0604020202020204" pitchFamily="34" charset="0"/>
              </a:rPr>
              <a:t>Фактический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вклад в цель»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117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fld id="{5D9369CA-25C1-4200-8FD4-9D37F592EEB4}" type="slidenum">
              <a:rPr lang="ru-RU" altLang="ru-RU" smtClean="0">
                <a:solidFill>
                  <a:srgbClr val="003274"/>
                </a:solidFill>
              </a:rPr>
              <a:pPr/>
              <a:t>24</a:t>
            </a:fld>
            <a:endParaRPr lang="ru-RU" altLang="ru-RU" dirty="0">
              <a:solidFill>
                <a:srgbClr val="003274"/>
              </a:solidFill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54785E7-C70C-4EC4-9627-3740946B7F4C}"/>
              </a:ext>
            </a:extLst>
          </p:cNvPr>
          <p:cNvSpPr txBox="1">
            <a:spLocks/>
          </p:cNvSpPr>
          <p:nvPr/>
        </p:nvSpPr>
        <p:spPr bwMode="auto">
          <a:xfrm>
            <a:off x="1915455" y="89617"/>
            <a:ext cx="4780931" cy="66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800" dirty="0">
                <a:solidFill>
                  <a:srgbClr val="045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Качественный стенд проекта – </a:t>
            </a:r>
          </a:p>
          <a:p>
            <a:pPr algn="ctr"/>
            <a:r>
              <a:rPr lang="ru-RU" sz="1800" dirty="0">
                <a:solidFill>
                  <a:srgbClr val="045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гарантия успеха проекта</a:t>
            </a:r>
          </a:p>
        </p:txBody>
      </p:sp>
      <p:pic>
        <p:nvPicPr>
          <p:cNvPr id="4" name="Объект 5">
            <a:extLst>
              <a:ext uri="{FF2B5EF4-FFF2-40B4-BE49-F238E27FC236}">
                <a16:creationId xmlns:a16="http://schemas.microsoft.com/office/drawing/2014/main" id="{9C046A2D-D58D-408E-89E0-98D816983B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75" y="922412"/>
            <a:ext cx="3591546" cy="2522623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751C1310-0EAC-4483-B1D7-A457BFCBB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866665"/>
            <a:ext cx="3836813" cy="267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F03DB3F4-3DEA-4890-BC12-B61388014775}"/>
              </a:ext>
            </a:extLst>
          </p:cNvPr>
          <p:cNvSpPr txBox="1">
            <a:spLocks/>
          </p:cNvSpPr>
          <p:nvPr/>
        </p:nvSpPr>
        <p:spPr>
          <a:xfrm>
            <a:off x="388381" y="3437312"/>
            <a:ext cx="8568952" cy="1429963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5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ct val="20000"/>
              </a:spcBef>
              <a:buNone/>
            </a:pPr>
            <a:r>
              <a:rPr lang="ru-RU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Хорошая практика </a:t>
            </a:r>
            <a:r>
              <a:rPr lang="ru-RU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стенда проекта:</a:t>
            </a: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ru-RU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стенде ВСЯ актуальная информация проекта</a:t>
            </a: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ru-RU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завершения ведем проект на стенде, потом оформляем презентацию</a:t>
            </a: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ru-RU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Используем </a:t>
            </a:r>
            <a:r>
              <a:rPr lang="ru-RU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понятную визуализацию в логике «было-стало»</a:t>
            </a:r>
            <a:endParaRPr lang="ru-RU" sz="1200" kern="0" dirty="0">
              <a:solidFill>
                <a:srgbClr val="414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068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fld id="{5D9369CA-25C1-4200-8FD4-9D37F592EEB4}" type="slidenum">
              <a:rPr lang="ru-RU" altLang="ru-RU" smtClean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ru-RU" altLang="ru-RU" dirty="0">
              <a:solidFill>
                <a:srgbClr val="0032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64357" y="289223"/>
            <a:ext cx="6696744" cy="5040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800" i="1" dirty="0">
                <a:solidFill>
                  <a:srgbClr val="045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в чем же проблема?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0" y="903399"/>
            <a:ext cx="6096000" cy="1656184"/>
          </a:xfrm>
        </p:spPr>
        <p:txBody>
          <a:bodyPr/>
          <a:lstStyle/>
          <a:p>
            <a:pPr marL="446088" indent="-446088" algn="just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Не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всегда понятно, что именно является проблемой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(обозначенной на карте процесса значком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«еж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»).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уточнения следует продолжить наблюдение 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пока не возникнет полная ясность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97BDA98-2705-4D71-A227-E0FF74947A53}"/>
              </a:ext>
            </a:extLst>
          </p:cNvPr>
          <p:cNvSpPr/>
          <p:nvPr/>
        </p:nvSpPr>
        <p:spPr>
          <a:xfrm>
            <a:off x="3093111" y="2961429"/>
            <a:ext cx="57114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Лампочка не горит, в чем проблема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а) нарушение стандарта замены ламп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б) сбой в системе закупок ламп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в) неправильно установленная электрика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г) низкая лояльность сотрудников, бьющих лампы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д) низкий доход сотрудников, крадущих лампы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72F4953-1CD6-43D7-803F-77605783D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201" y="793279"/>
            <a:ext cx="2438400" cy="18764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1A82748-84AC-4C29-82A9-72CBFF67D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63" y="301977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44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fld id="{5D9369CA-25C1-4200-8FD4-9D37F592EEB4}" type="slidenum">
              <a:rPr lang="ru-RU" altLang="ru-RU" smtClean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ru-RU" altLang="ru-RU" dirty="0">
              <a:solidFill>
                <a:srgbClr val="0032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31007" y="270173"/>
            <a:ext cx="6696744" cy="5040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800" dirty="0">
                <a:solidFill>
                  <a:srgbClr val="045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шаг:</a:t>
            </a:r>
            <a:r>
              <a:rPr lang="en-US" sz="1800" dirty="0">
                <a:solidFill>
                  <a:srgbClr val="045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045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Погружение в суть проблемы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55901" y="2677254"/>
            <a:ext cx="5516556" cy="1150947"/>
          </a:xfrm>
        </p:spPr>
        <p:txBody>
          <a:bodyPr/>
          <a:lstStyle/>
          <a:p>
            <a:pPr marL="446088" indent="-446088" algn="just">
              <a:buNone/>
            </a:pP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	Удаляем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или переосмысливаем лозунги, эмоции, обвинения, флуктуации, готовые решения, не ориентированные на проблемы факты и то, что мы </a:t>
            </a:r>
            <a:r>
              <a:rPr lang="ru-RU" sz="1900" b="1" kern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можем измерить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5901" y="4061476"/>
            <a:ext cx="6463974" cy="61723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№1: Выделить проблемы из «полуфабрикатов»</a:t>
            </a:r>
            <a:br>
              <a:rPr lang="ru-RU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№2: Правильно сформулировать проблему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295" y="846786"/>
            <a:ext cx="2309941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F8EEAF-F4B7-43BF-8BB5-AE937726AEE5}"/>
              </a:ext>
            </a:extLst>
          </p:cNvPr>
          <p:cNvSpPr txBox="1"/>
          <p:nvPr/>
        </p:nvSpPr>
        <p:spPr>
          <a:xfrm>
            <a:off x="339012" y="691927"/>
            <a:ext cx="5686992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Нужно </a:t>
            </a:r>
            <a:r>
              <a:rPr lang="ru-RU" sz="1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дополнительное исследование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, если в значке «еж» написано:</a:t>
            </a:r>
          </a:p>
          <a:p>
            <a:pPr marL="742950" lvl="1" indent="-285750">
              <a:buFont typeface="+mj-lt"/>
              <a:buAutoNum type="alphaLcPeriod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низкая исполнительская дисциплина;</a:t>
            </a:r>
          </a:p>
          <a:p>
            <a:pPr marL="742950" lvl="1" indent="-285750">
              <a:buFont typeface="+mj-lt"/>
              <a:buAutoNum type="alphaLcPeriod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очереди, ожидание;</a:t>
            </a:r>
          </a:p>
          <a:p>
            <a:pPr marL="742950" lvl="1" indent="-285750">
              <a:buFont typeface="+mj-lt"/>
              <a:buAutoNum type="alphaLcPeriod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неэффективное использование труда;</a:t>
            </a:r>
          </a:p>
          <a:p>
            <a:pPr marL="742950" lvl="1" indent="-285750">
              <a:buFont typeface="+mj-lt"/>
              <a:buAutoNum type="alphaLcPeriod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недоступность руководителя;</a:t>
            </a:r>
          </a:p>
          <a:p>
            <a:pPr marL="742950" lvl="1" indent="-285750">
              <a:buFont typeface="+mj-lt"/>
              <a:buAutoNum type="alphaLcPeriod"/>
            </a:pP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неоптимальный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документооборот и т.п.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41F645-C1D6-4533-B01B-3C2DC403C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725" y="2659371"/>
            <a:ext cx="2400300" cy="186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82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fld id="{5D9369CA-25C1-4200-8FD4-9D37F592EEB4}" type="slidenum">
              <a:rPr lang="ru-RU" altLang="ru-RU" smtClean="0">
                <a:solidFill>
                  <a:srgbClr val="003274"/>
                </a:solidFill>
              </a:rPr>
              <a:pPr/>
              <a:t>5</a:t>
            </a:fld>
            <a:endParaRPr lang="ru-RU" altLang="ru-RU" dirty="0">
              <a:solidFill>
                <a:srgbClr val="003274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973882" y="289223"/>
            <a:ext cx="6696744" cy="5040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800" i="1" dirty="0">
                <a:solidFill>
                  <a:srgbClr val="045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Уточните требования к процессу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07675" y="4245397"/>
            <a:ext cx="6829158" cy="62222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0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«Напряженные» цели рождают проблемы в процессах, которые еще вчера нас устраивали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FF2C13F-0B4A-430E-A7EE-25F9EC291F62}"/>
              </a:ext>
            </a:extLst>
          </p:cNvPr>
          <p:cNvSpPr/>
          <p:nvPr/>
        </p:nvSpPr>
        <p:spPr>
          <a:xfrm>
            <a:off x="218391" y="674816"/>
            <a:ext cx="6897482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indent="-446088" algn="just"/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	Изучите адекватность установленной «планки» (показатель, норма, требование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несоблюдение которой мы фиксируем как проблему. </a:t>
            </a:r>
            <a:endParaRPr lang="ru-RU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indent="-446088" algn="just"/>
            <a:r>
              <a:rPr lang="ru-RU" sz="1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Например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: Процесс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выдает качественный результат за 5 минут при норме в 6 минут – проблем нет. Но если норма будет повышена до 4 минут,  то тот же самый процесс станет проблемным. Обратное тоже верно – проблемы исчезнут если норма будет увеличена</a:t>
            </a:r>
          </a:p>
          <a:p>
            <a:pPr marL="446088" indent="-446088" algn="just"/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indent="-446088" algn="just"/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	Часто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«напряженность» целей возникает из-за амбиций лидеров изменений, </a:t>
            </a:r>
            <a:r>
              <a:rPr lang="ru-RU" sz="1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являясь вызовом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D43F84-DC7F-421D-966F-6F0F06090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5485" y="1318989"/>
            <a:ext cx="1505315" cy="132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39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fld id="{5D9369CA-25C1-4200-8FD4-9D37F592EEB4}" type="slidenum">
              <a:rPr lang="ru-RU" altLang="ru-RU" smtClean="0">
                <a:solidFill>
                  <a:srgbClr val="003274"/>
                </a:solidFill>
              </a:rPr>
              <a:pPr/>
              <a:t>6</a:t>
            </a:fld>
            <a:endParaRPr lang="ru-RU" altLang="ru-RU" dirty="0">
              <a:solidFill>
                <a:srgbClr val="003274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57004" y="98123"/>
            <a:ext cx="7305822" cy="64786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800" dirty="0">
                <a:solidFill>
                  <a:srgbClr val="045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шаг: Установление взаимосвязей</a:t>
            </a:r>
          </a:p>
          <a:p>
            <a:pPr algn="ctr"/>
            <a:r>
              <a:rPr lang="ru-RU" sz="1800" dirty="0">
                <a:solidFill>
                  <a:srgbClr val="045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 проблемами («</a:t>
            </a:r>
            <a:r>
              <a:rPr lang="ru-RU" sz="1800" dirty="0" err="1">
                <a:solidFill>
                  <a:srgbClr val="045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диаграф</a:t>
            </a:r>
            <a:r>
              <a:rPr lang="ru-RU" sz="1800" dirty="0">
                <a:solidFill>
                  <a:srgbClr val="045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связей»)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113359" y="4245967"/>
            <a:ext cx="8917960" cy="48855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установить последовательность решения проблем</a:t>
            </a:r>
            <a:br>
              <a:rPr lang="ru-RU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4649E42C-BB65-489C-A47B-1248DBC44413}"/>
              </a:ext>
            </a:extLst>
          </p:cNvPr>
          <p:cNvGrpSpPr/>
          <p:nvPr/>
        </p:nvGrpSpPr>
        <p:grpSpPr>
          <a:xfrm>
            <a:off x="5907385" y="1316787"/>
            <a:ext cx="2808312" cy="2530402"/>
            <a:chOff x="5580112" y="1099162"/>
            <a:chExt cx="2993182" cy="2700000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672153F8-7BA5-49D1-911F-2CAB07A77F02}"/>
                </a:ext>
              </a:extLst>
            </p:cNvPr>
            <p:cNvGrpSpPr/>
            <p:nvPr/>
          </p:nvGrpSpPr>
          <p:grpSpPr>
            <a:xfrm>
              <a:off x="5580112" y="1099162"/>
              <a:ext cx="2993182" cy="2700000"/>
              <a:chOff x="5580112" y="1099162"/>
              <a:chExt cx="2993182" cy="2700000"/>
            </a:xfrm>
          </p:grpSpPr>
          <p:cxnSp>
            <p:nvCxnSpPr>
              <p:cNvPr id="8" name="Прямая со стрелкой 7">
                <a:extLst>
                  <a:ext uri="{FF2B5EF4-FFF2-40B4-BE49-F238E27FC236}">
                    <a16:creationId xmlns:a16="http://schemas.microsoft.com/office/drawing/2014/main" id="{F9A8B087-64BC-4365-B3FA-B899F924B0A3}"/>
                  </a:ext>
                </a:extLst>
              </p:cNvPr>
              <p:cNvCxnSpPr>
                <a:cxnSpLocks/>
                <a:stCxn id="12" idx="2"/>
                <a:endCxn id="13" idx="7"/>
              </p:cNvCxnSpPr>
              <p:nvPr/>
            </p:nvCxnSpPr>
            <p:spPr>
              <a:xfrm>
                <a:off x="7195138" y="1492739"/>
                <a:ext cx="772550" cy="1695283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 стрелкой 8">
                <a:extLst>
                  <a:ext uri="{FF2B5EF4-FFF2-40B4-BE49-F238E27FC236}">
                    <a16:creationId xmlns:a16="http://schemas.microsoft.com/office/drawing/2014/main" id="{0E0A3652-7779-41E5-81B6-CF32B7AFBBFA}"/>
                  </a:ext>
                </a:extLst>
              </p:cNvPr>
              <p:cNvCxnSpPr>
                <a:cxnSpLocks/>
                <a:stCxn id="12" idx="3"/>
                <a:endCxn id="15" idx="8"/>
              </p:cNvCxnSpPr>
              <p:nvPr/>
            </p:nvCxnSpPr>
            <p:spPr>
              <a:xfrm>
                <a:off x="7052172" y="1534289"/>
                <a:ext cx="0" cy="1829746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 стрелкой 9">
                <a:extLst>
                  <a:ext uri="{FF2B5EF4-FFF2-40B4-BE49-F238E27FC236}">
                    <a16:creationId xmlns:a16="http://schemas.microsoft.com/office/drawing/2014/main" id="{231F49A7-310A-4C85-B6B9-80A93B641D71}"/>
                  </a:ext>
                </a:extLst>
              </p:cNvPr>
              <p:cNvCxnSpPr>
                <a:cxnSpLocks/>
                <a:stCxn id="16" idx="1"/>
                <a:endCxn id="19" idx="6"/>
              </p:cNvCxnSpPr>
              <p:nvPr/>
            </p:nvCxnSpPr>
            <p:spPr>
              <a:xfrm>
                <a:off x="6315712" y="1753316"/>
                <a:ext cx="1794940" cy="628615"/>
              </a:xfrm>
              <a:prstGeom prst="straightConnector1">
                <a:avLst/>
              </a:prstGeom>
              <a:ln w="127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 стрелкой 10">
                <a:extLst>
                  <a:ext uri="{FF2B5EF4-FFF2-40B4-BE49-F238E27FC236}">
                    <a16:creationId xmlns:a16="http://schemas.microsoft.com/office/drawing/2014/main" id="{49857756-4066-4A00-A101-EDA5DE202B5F}"/>
                  </a:ext>
                </a:extLst>
              </p:cNvPr>
              <p:cNvCxnSpPr>
                <a:cxnSpLocks/>
                <a:stCxn id="12" idx="1"/>
                <a:endCxn id="14" idx="6"/>
              </p:cNvCxnSpPr>
              <p:nvPr/>
            </p:nvCxnSpPr>
            <p:spPr>
              <a:xfrm>
                <a:off x="7283494" y="1383957"/>
                <a:ext cx="456953" cy="21309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10-конечная звезда 21">
                <a:extLst>
                  <a:ext uri="{FF2B5EF4-FFF2-40B4-BE49-F238E27FC236}">
                    <a16:creationId xmlns:a16="http://schemas.microsoft.com/office/drawing/2014/main" id="{ACC9D3C7-4B90-47CD-B9DE-EB7A7C57B4F5}"/>
                  </a:ext>
                </a:extLst>
              </p:cNvPr>
              <p:cNvSpPr/>
              <p:nvPr/>
            </p:nvSpPr>
            <p:spPr>
              <a:xfrm>
                <a:off x="6820852" y="1099162"/>
                <a:ext cx="462641" cy="435127"/>
              </a:xfrm>
              <a:prstGeom prst="star10">
                <a:avLst/>
              </a:prstGeom>
              <a:solidFill>
                <a:srgbClr val="FF0000"/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3" name="10-конечная звезда 24">
                <a:extLst>
                  <a:ext uri="{FF2B5EF4-FFF2-40B4-BE49-F238E27FC236}">
                    <a16:creationId xmlns:a16="http://schemas.microsoft.com/office/drawing/2014/main" id="{C93C9159-7D6B-44DD-8D68-539106E58B36}"/>
                  </a:ext>
                </a:extLst>
              </p:cNvPr>
              <p:cNvSpPr/>
              <p:nvPr/>
            </p:nvSpPr>
            <p:spPr>
              <a:xfrm>
                <a:off x="7879332" y="3146472"/>
                <a:ext cx="462641" cy="435127"/>
              </a:xfrm>
              <a:prstGeom prst="star10">
                <a:avLst/>
              </a:prstGeom>
              <a:solidFill>
                <a:srgbClr val="FF0000"/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4" name="10-конечная звезда 26">
                <a:extLst>
                  <a:ext uri="{FF2B5EF4-FFF2-40B4-BE49-F238E27FC236}">
                    <a16:creationId xmlns:a16="http://schemas.microsoft.com/office/drawing/2014/main" id="{463E923F-0FDE-4D35-823D-C1BB604A66DE}"/>
                  </a:ext>
                </a:extLst>
              </p:cNvPr>
              <p:cNvSpPr/>
              <p:nvPr/>
            </p:nvSpPr>
            <p:spPr>
              <a:xfrm>
                <a:off x="7740447" y="1446715"/>
                <a:ext cx="462641" cy="435127"/>
              </a:xfrm>
              <a:prstGeom prst="star10">
                <a:avLst/>
              </a:prstGeom>
              <a:solidFill>
                <a:srgbClr val="FF0000"/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15" name="10-конечная звезда 27">
                <a:extLst>
                  <a:ext uri="{FF2B5EF4-FFF2-40B4-BE49-F238E27FC236}">
                    <a16:creationId xmlns:a16="http://schemas.microsoft.com/office/drawing/2014/main" id="{5769A80B-64E0-45EE-8609-1E291AD248A2}"/>
                  </a:ext>
                </a:extLst>
              </p:cNvPr>
              <p:cNvSpPr/>
              <p:nvPr/>
            </p:nvSpPr>
            <p:spPr>
              <a:xfrm>
                <a:off x="6820852" y="3364035"/>
                <a:ext cx="462641" cy="435127"/>
              </a:xfrm>
              <a:prstGeom prst="star10">
                <a:avLst/>
              </a:prstGeom>
              <a:solidFill>
                <a:srgbClr val="FF0000"/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16" name="10-конечная звезда 28">
                <a:extLst>
                  <a:ext uri="{FF2B5EF4-FFF2-40B4-BE49-F238E27FC236}">
                    <a16:creationId xmlns:a16="http://schemas.microsoft.com/office/drawing/2014/main" id="{EC93D12D-ED47-41C1-8412-F3FF5F397811}"/>
                  </a:ext>
                </a:extLst>
              </p:cNvPr>
              <p:cNvSpPr/>
              <p:nvPr/>
            </p:nvSpPr>
            <p:spPr>
              <a:xfrm>
                <a:off x="5853070" y="1468521"/>
                <a:ext cx="462641" cy="435127"/>
              </a:xfrm>
              <a:prstGeom prst="star10">
                <a:avLst/>
              </a:prstGeom>
              <a:solidFill>
                <a:srgbClr val="FF0000"/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7" name="10-конечная звезда 29">
                <a:extLst>
                  <a:ext uri="{FF2B5EF4-FFF2-40B4-BE49-F238E27FC236}">
                    <a16:creationId xmlns:a16="http://schemas.microsoft.com/office/drawing/2014/main" id="{9C800BA9-FACC-43F8-B86A-DE8893B6273D}"/>
                  </a:ext>
                </a:extLst>
              </p:cNvPr>
              <p:cNvSpPr/>
              <p:nvPr/>
            </p:nvSpPr>
            <p:spPr>
              <a:xfrm>
                <a:off x="5762371" y="3146472"/>
                <a:ext cx="462641" cy="435127"/>
              </a:xfrm>
              <a:prstGeom prst="star10">
                <a:avLst/>
              </a:prstGeom>
              <a:solidFill>
                <a:srgbClr val="FF0000"/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8" name="10-конечная звезда 31">
                <a:extLst>
                  <a:ext uri="{FF2B5EF4-FFF2-40B4-BE49-F238E27FC236}">
                    <a16:creationId xmlns:a16="http://schemas.microsoft.com/office/drawing/2014/main" id="{B9F6A772-FFC4-4B76-A012-653E9F595634}"/>
                  </a:ext>
                </a:extLst>
              </p:cNvPr>
              <p:cNvSpPr/>
              <p:nvPr/>
            </p:nvSpPr>
            <p:spPr>
              <a:xfrm>
                <a:off x="5580112" y="2231599"/>
                <a:ext cx="462641" cy="435127"/>
              </a:xfrm>
              <a:prstGeom prst="star10">
                <a:avLst/>
              </a:prstGeom>
              <a:solidFill>
                <a:srgbClr val="FF0000"/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9" name="10-конечная звезда 32">
                <a:extLst>
                  <a:ext uri="{FF2B5EF4-FFF2-40B4-BE49-F238E27FC236}">
                    <a16:creationId xmlns:a16="http://schemas.microsoft.com/office/drawing/2014/main" id="{AA5DEA06-EFE8-4E60-ABDD-9E47E84C6096}"/>
                  </a:ext>
                </a:extLst>
              </p:cNvPr>
              <p:cNvSpPr/>
              <p:nvPr/>
            </p:nvSpPr>
            <p:spPr>
              <a:xfrm>
                <a:off x="8110653" y="2231599"/>
                <a:ext cx="462641" cy="435127"/>
              </a:xfrm>
              <a:prstGeom prst="star10">
                <a:avLst/>
              </a:prstGeom>
              <a:solidFill>
                <a:srgbClr val="FF0000"/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20" name="Прямая со стрелкой 19">
                <a:extLst>
                  <a:ext uri="{FF2B5EF4-FFF2-40B4-BE49-F238E27FC236}">
                    <a16:creationId xmlns:a16="http://schemas.microsoft.com/office/drawing/2014/main" id="{BF0A228E-9804-4DE0-A5C8-76FA435B8BD5}"/>
                  </a:ext>
                </a:extLst>
              </p:cNvPr>
              <p:cNvCxnSpPr>
                <a:cxnSpLocks/>
                <a:stCxn id="17" idx="0"/>
                <a:endCxn id="19" idx="5"/>
              </p:cNvCxnSpPr>
              <p:nvPr/>
            </p:nvCxnSpPr>
            <p:spPr>
              <a:xfrm flipV="1">
                <a:off x="6225013" y="2516393"/>
                <a:ext cx="1885639" cy="780410"/>
              </a:xfrm>
              <a:prstGeom prst="straightConnector1">
                <a:avLst/>
              </a:prstGeom>
              <a:ln w="9525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id="{7BC7F52B-DDDD-4796-BE70-6FD694F06ABA}"/>
                </a:ext>
              </a:extLst>
            </p:cNvPr>
            <p:cNvCxnSpPr>
              <a:cxnSpLocks/>
              <a:stCxn id="16" idx="2"/>
              <a:endCxn id="13" idx="6"/>
            </p:cNvCxnSpPr>
            <p:nvPr/>
          </p:nvCxnSpPr>
          <p:spPr>
            <a:xfrm>
              <a:off x="6227355" y="1862098"/>
              <a:ext cx="1651977" cy="1434706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077C569-651F-4E7D-8736-DD39A452CA05}"/>
              </a:ext>
            </a:extLst>
          </p:cNvPr>
          <p:cNvSpPr txBox="1"/>
          <p:nvPr/>
        </p:nvSpPr>
        <p:spPr>
          <a:xfrm>
            <a:off x="276032" y="893060"/>
            <a:ext cx="53739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Толщина стрелок – это сила влияния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Стрелка в оба конца это: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либо обратная взаимосвязь, т.е. проблема будет решена только при усилении другой проблемы. Решения проектируются сразу на ликвидацию обеих проблем,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либо это одна и та же проблема, но в разных формулировках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Встречаются полностью изолированные проблемы, их можно решать параллельно</a:t>
            </a:r>
          </a:p>
        </p:txBody>
      </p:sp>
    </p:spTree>
    <p:extLst>
      <p:ext uri="{BB962C8B-B14F-4D97-AF65-F5344CB8AC3E}">
        <p14:creationId xmlns:p14="http://schemas.microsoft.com/office/powerpoint/2010/main" val="540567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fld id="{5D9369CA-25C1-4200-8FD4-9D37F592EEB4}" type="slidenum">
              <a:rPr lang="ru-RU" altLang="ru-RU" smtClean="0">
                <a:solidFill>
                  <a:srgbClr val="003274"/>
                </a:solidFill>
              </a:rPr>
              <a:pPr/>
              <a:t>7</a:t>
            </a:fld>
            <a:endParaRPr lang="ru-RU" altLang="ru-RU" dirty="0">
              <a:solidFill>
                <a:srgbClr val="003274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223628" y="121026"/>
            <a:ext cx="6696744" cy="64578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800" i="1" dirty="0">
                <a:solidFill>
                  <a:srgbClr val="045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Воспользуйтесь «Бритвой Оккама», устраните лишние сущности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3F3156-963D-46DF-9DC5-84088884EDD1}"/>
              </a:ext>
            </a:extLst>
          </p:cNvPr>
          <p:cNvSpPr txBox="1">
            <a:spLocks noChangeArrowheads="1"/>
          </p:cNvSpPr>
          <p:nvPr/>
        </p:nvSpPr>
        <p:spPr>
          <a:xfrm>
            <a:off x="133350" y="1039309"/>
            <a:ext cx="8696325" cy="21039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6100" indent="-546100" algn="just">
              <a:buFontTx/>
              <a:buNone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	Вильям Оккам 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прославился 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своим афоризмом: </a:t>
            </a:r>
            <a:r>
              <a:rPr lang="ru-RU" alt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«Сущности не следует умножать без необходимости». 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Это утверждение, получившее название «бритвы Оккама», подразумевает, что все явления, по возможности, должны иметь простой и упорядоченный вид, не нужно давать новое определение уже имеющейся 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сущности. </a:t>
            </a:r>
            <a:endParaRPr lang="ru-RU" alt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6100" indent="-546100" algn="just">
              <a:buFontTx/>
              <a:buNone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Например, если пациент приходит к врачу с насморком, то у него, скорее всего, простуда, а не редкое заболевание иммунной системы.</a:t>
            </a:r>
            <a:endParaRPr lang="ru-RU" altLang="ru-RU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7" y="3705726"/>
            <a:ext cx="1099884" cy="106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81529" y="3195746"/>
            <a:ext cx="6736209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90000"/>
              </a:lnSpc>
            </a:pPr>
            <a:r>
              <a:rPr lang="ru-RU" altLang="ru-RU" sz="2000" b="1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вводите новых понятий, если можно </a:t>
            </a:r>
            <a:r>
              <a:rPr lang="ru-RU" altLang="ru-RU" sz="2000" b="1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обойтись имеющимися</a:t>
            </a:r>
            <a:r>
              <a:rPr lang="ru-RU" altLang="ru-RU" sz="2000" b="1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altLang="ru-RU" sz="2000" b="1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что-то можно сделать простым способом, то так и следует поступить.</a:t>
            </a:r>
          </a:p>
          <a:p>
            <a:pPr lvl="0" algn="just" fontAlgn="base">
              <a:lnSpc>
                <a:spcPct val="90000"/>
              </a:lnSpc>
            </a:pPr>
            <a:r>
              <a:rPr lang="ru-RU" altLang="ru-RU" i="1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Однако помните правило </a:t>
            </a:r>
            <a:r>
              <a:rPr lang="ru-RU" altLang="ru-RU" i="1" kern="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А.Эйнштейна</a:t>
            </a:r>
            <a:r>
              <a:rPr lang="ru-RU" altLang="ru-RU" i="1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«Все следует упрощать до тех пор, пока это возможно, но не более».</a:t>
            </a:r>
            <a:endParaRPr lang="ru-RU" altLang="ru-RU" i="1" kern="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823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fld id="{5D9369CA-25C1-4200-8FD4-9D37F592EEB4}" type="slidenum">
              <a:rPr lang="ru-RU" altLang="ru-RU" smtClean="0">
                <a:solidFill>
                  <a:srgbClr val="003274"/>
                </a:solidFill>
              </a:rPr>
              <a:pPr/>
              <a:t>8</a:t>
            </a:fld>
            <a:endParaRPr lang="ru-RU" altLang="ru-RU" dirty="0">
              <a:solidFill>
                <a:srgbClr val="003274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76065" y="132011"/>
            <a:ext cx="7089797" cy="74334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800" dirty="0">
                <a:solidFill>
                  <a:srgbClr val="045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Шаг: Составление прогноза решения проблемы (диаграмма «Проекция решения»)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76065" y="4313727"/>
            <a:ext cx="6965279" cy="57391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подготовиться к новым проблемам, по возможности предупредить их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3C22493F-DC40-44E1-BE79-7B9359D10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1985" y="2056743"/>
            <a:ext cx="3199085" cy="52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dirty="0">
                <a:cs typeface="Arial" panose="020B0604020202020204" pitchFamily="34" charset="0"/>
              </a:rPr>
              <a:t>Какие новые </a:t>
            </a:r>
            <a:r>
              <a:rPr lang="ru-RU" altLang="ru-RU" sz="1400" dirty="0" smtClean="0">
                <a:cs typeface="Arial" panose="020B0604020202020204" pitchFamily="34" charset="0"/>
              </a:rPr>
              <a:t>возможные проблемы </a:t>
            </a:r>
            <a:r>
              <a:rPr lang="ru-RU" altLang="ru-RU" sz="1400" dirty="0">
                <a:cs typeface="Arial" panose="020B0604020202020204" pitchFamily="34" charset="0"/>
              </a:rPr>
              <a:t>породит решение данной проблемы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1EA96C27-3036-49A9-9511-04E2078FE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2065873"/>
            <a:ext cx="3451334" cy="73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dirty="0">
                <a:cs typeface="Arial" panose="020B0604020202020204" pitchFamily="34" charset="0"/>
              </a:rPr>
              <a:t>Какие возможные проблемы в будущем предупредит </a:t>
            </a:r>
            <a:r>
              <a:rPr lang="ru-RU" altLang="ru-RU" sz="1400" dirty="0" smtClean="0">
                <a:cs typeface="Arial" panose="020B0604020202020204" pitchFamily="34" charset="0"/>
              </a:rPr>
              <a:t>решение данной  </a:t>
            </a:r>
            <a:r>
              <a:rPr lang="ru-RU" altLang="ru-RU" sz="1400" dirty="0">
                <a:cs typeface="Arial" panose="020B0604020202020204" pitchFamily="34" charset="0"/>
              </a:rPr>
              <a:t>проблемы</a:t>
            </a:r>
          </a:p>
        </p:txBody>
      </p:sp>
      <p:grpSp>
        <p:nvGrpSpPr>
          <p:cNvPr id="7" name="Group 12">
            <a:extLst>
              <a:ext uri="{FF2B5EF4-FFF2-40B4-BE49-F238E27FC236}">
                <a16:creationId xmlns:a16="http://schemas.microsoft.com/office/drawing/2014/main" id="{C3B58A3E-D969-43DE-B864-384CA818220F}"/>
              </a:ext>
            </a:extLst>
          </p:cNvPr>
          <p:cNvGrpSpPr>
            <a:grpSpLocks/>
          </p:cNvGrpSpPr>
          <p:nvPr/>
        </p:nvGrpSpPr>
        <p:grpSpPr bwMode="auto">
          <a:xfrm>
            <a:off x="5312260" y="2996639"/>
            <a:ext cx="2371849" cy="1158772"/>
            <a:chOff x="793" y="1756"/>
            <a:chExt cx="2039" cy="741"/>
          </a:xfrm>
        </p:grpSpPr>
        <p:sp>
          <p:nvSpPr>
            <p:cNvPr id="8" name="Line 13">
              <a:extLst>
                <a:ext uri="{FF2B5EF4-FFF2-40B4-BE49-F238E27FC236}">
                  <a16:creationId xmlns:a16="http://schemas.microsoft.com/office/drawing/2014/main" id="{5AF68379-4AAF-43D7-9F0F-F5D0E8364E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" y="1756"/>
              <a:ext cx="20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4">
              <a:extLst>
                <a:ext uri="{FF2B5EF4-FFF2-40B4-BE49-F238E27FC236}">
                  <a16:creationId xmlns:a16="http://schemas.microsoft.com/office/drawing/2014/main" id="{91713AB8-5AD9-4F1D-AAD1-BE96614093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" y="2002"/>
              <a:ext cx="20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5">
              <a:extLst>
                <a:ext uri="{FF2B5EF4-FFF2-40B4-BE49-F238E27FC236}">
                  <a16:creationId xmlns:a16="http://schemas.microsoft.com/office/drawing/2014/main" id="{698C8D88-423F-4616-AB07-B0FE876CA4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" y="2245"/>
              <a:ext cx="20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6">
              <a:extLst>
                <a:ext uri="{FF2B5EF4-FFF2-40B4-BE49-F238E27FC236}">
                  <a16:creationId xmlns:a16="http://schemas.microsoft.com/office/drawing/2014/main" id="{48C35930-C7D7-4B32-88BF-744856AD66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" y="2497"/>
              <a:ext cx="20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Овал 12">
            <a:extLst>
              <a:ext uri="{FF2B5EF4-FFF2-40B4-BE49-F238E27FC236}">
                <a16:creationId xmlns:a16="http://schemas.microsoft.com/office/drawing/2014/main" id="{8F6FB44D-D080-44B5-96A9-8D0F2BFCC232}"/>
              </a:ext>
            </a:extLst>
          </p:cNvPr>
          <p:cNvSpPr/>
          <p:nvPr/>
        </p:nvSpPr>
        <p:spPr bwMode="auto">
          <a:xfrm>
            <a:off x="1839550" y="1015469"/>
            <a:ext cx="1080120" cy="102196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886CA49C-68AE-4EED-98E2-582355BC8B2D}"/>
              </a:ext>
            </a:extLst>
          </p:cNvPr>
          <p:cNvSpPr/>
          <p:nvPr/>
        </p:nvSpPr>
        <p:spPr bwMode="auto">
          <a:xfrm>
            <a:off x="5906737" y="1015469"/>
            <a:ext cx="1080120" cy="102196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6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343B3291-B993-447A-9A55-D9BD9DB7C67E}"/>
              </a:ext>
            </a:extLst>
          </p:cNvPr>
          <p:cNvCxnSpPr>
            <a:cxnSpLocks/>
          </p:cNvCxnSpPr>
          <p:nvPr/>
        </p:nvCxnSpPr>
        <p:spPr bwMode="auto">
          <a:xfrm>
            <a:off x="6196561" y="1568116"/>
            <a:ext cx="425168" cy="0"/>
          </a:xfrm>
          <a:prstGeom prst="line">
            <a:avLst/>
          </a:prstGeom>
          <a:solidFill>
            <a:schemeClr val="accent1"/>
          </a:solidFill>
          <a:ln w="82550" cap="flat" cmpd="sng" algn="ctr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grpSp>
        <p:nvGrpSpPr>
          <p:cNvPr id="16" name="Group 12">
            <a:extLst>
              <a:ext uri="{FF2B5EF4-FFF2-40B4-BE49-F238E27FC236}">
                <a16:creationId xmlns:a16="http://schemas.microsoft.com/office/drawing/2014/main" id="{D7E314AC-F698-41E1-8ABC-4BE481D71AC2}"/>
              </a:ext>
            </a:extLst>
          </p:cNvPr>
          <p:cNvGrpSpPr>
            <a:grpSpLocks/>
          </p:cNvGrpSpPr>
          <p:nvPr/>
        </p:nvGrpSpPr>
        <p:grpSpPr bwMode="auto">
          <a:xfrm>
            <a:off x="1304662" y="2985692"/>
            <a:ext cx="2371849" cy="1158772"/>
            <a:chOff x="793" y="1756"/>
            <a:chExt cx="2039" cy="741"/>
          </a:xfrm>
        </p:grpSpPr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CB234A92-3163-4505-9942-2E63323164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" y="1756"/>
              <a:ext cx="20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14">
              <a:extLst>
                <a:ext uri="{FF2B5EF4-FFF2-40B4-BE49-F238E27FC236}">
                  <a16:creationId xmlns:a16="http://schemas.microsoft.com/office/drawing/2014/main" id="{38756713-B625-464A-B633-F4C21CB8EB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" y="2002"/>
              <a:ext cx="20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e 15">
              <a:extLst>
                <a:ext uri="{FF2B5EF4-FFF2-40B4-BE49-F238E27FC236}">
                  <a16:creationId xmlns:a16="http://schemas.microsoft.com/office/drawing/2014/main" id="{8E74E31B-56D1-4A91-9342-034C1F2191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" y="2245"/>
              <a:ext cx="20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Line 16">
              <a:extLst>
                <a:ext uri="{FF2B5EF4-FFF2-40B4-BE49-F238E27FC236}">
                  <a16:creationId xmlns:a16="http://schemas.microsoft.com/office/drawing/2014/main" id="{3CDC36EB-8F8D-45E5-8E6E-F803B14FBE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" y="2497"/>
              <a:ext cx="20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26A0068-38C6-4A5E-96EB-6CD8FEDB10E3}"/>
              </a:ext>
            </a:extLst>
          </p:cNvPr>
          <p:cNvSpPr/>
          <p:nvPr/>
        </p:nvSpPr>
        <p:spPr bwMode="auto">
          <a:xfrm>
            <a:off x="4250553" y="943462"/>
            <a:ext cx="634529" cy="32951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EDBBD15D-4AEB-4CCC-ACA8-7B87CFB6204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792524" y="2581649"/>
            <a:ext cx="3532456" cy="40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dirty="0">
                <a:solidFill>
                  <a:schemeClr val="tx2"/>
                </a:solidFill>
                <a:cs typeface="Arial" panose="020B0604020202020204" pitchFamily="34" charset="0"/>
              </a:rPr>
              <a:t>_________________ </a:t>
            </a:r>
            <a:r>
              <a:rPr lang="ru-RU" altLang="ru-RU" sz="1100" dirty="0">
                <a:solidFill>
                  <a:schemeClr val="tx2"/>
                </a:solidFill>
                <a:cs typeface="Arial" panose="020B0604020202020204" pitchFamily="34" charset="0"/>
              </a:rPr>
              <a:t>(проблема)</a:t>
            </a:r>
            <a:endParaRPr lang="ru-RU" altLang="ru-RU" sz="20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11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43445" y="4419452"/>
            <a:ext cx="627062" cy="377825"/>
          </a:xfrm>
        </p:spPr>
        <p:txBody>
          <a:bodyPr/>
          <a:lstStyle/>
          <a:p>
            <a:fld id="{5D9369CA-25C1-4200-8FD4-9D37F592EEB4}" type="slidenum">
              <a:rPr lang="ru-RU" altLang="ru-RU" smtClean="0">
                <a:solidFill>
                  <a:srgbClr val="003274"/>
                </a:solidFill>
              </a:rPr>
              <a:pPr/>
              <a:t>9</a:t>
            </a:fld>
            <a:endParaRPr lang="ru-RU" altLang="ru-RU" dirty="0">
              <a:solidFill>
                <a:srgbClr val="003274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200152" y="140599"/>
            <a:ext cx="6960405" cy="72008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800" dirty="0">
                <a:solidFill>
                  <a:srgbClr val="045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шаг: Позиционирование проблем </a:t>
            </a:r>
          </a:p>
          <a:p>
            <a:pPr algn="ctr"/>
            <a:r>
              <a:rPr lang="ru-RU" sz="1800" dirty="0">
                <a:solidFill>
                  <a:srgbClr val="045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(«пирамида проблем»)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45287" y="3069743"/>
            <a:ext cx="3163484" cy="153642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вовлечение в проект по улучшению сотрудников всех уровней локализации проблем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781374" y="860679"/>
            <a:ext cx="3599690" cy="3711321"/>
            <a:chOff x="-730033" y="2005917"/>
            <a:chExt cx="3599690" cy="4087379"/>
          </a:xfrm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-730033" y="2005917"/>
              <a:ext cx="3599690" cy="4087379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ятно 1 6"/>
            <p:cNvSpPr/>
            <p:nvPr/>
          </p:nvSpPr>
          <p:spPr bwMode="auto">
            <a:xfrm>
              <a:off x="523909" y="4374958"/>
              <a:ext cx="776786" cy="710285"/>
            </a:xfrm>
            <a:prstGeom prst="irregularSeal1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 vert="horz" wrap="none" lIns="91440" tIns="91440" rIns="91440" bIns="9144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0" lang="ru-RU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ятно 1 7"/>
            <p:cNvSpPr/>
            <p:nvPr/>
          </p:nvSpPr>
          <p:spPr bwMode="auto">
            <a:xfrm>
              <a:off x="696278" y="3143537"/>
              <a:ext cx="432048" cy="463490"/>
            </a:xfrm>
            <a:prstGeom prst="irregularSeal1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 vert="horz" wrap="none" lIns="91440" tIns="91440" rIns="91440" bIns="9144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9" name="Пятно 1 8"/>
            <p:cNvSpPr/>
            <p:nvPr/>
          </p:nvSpPr>
          <p:spPr bwMode="auto">
            <a:xfrm>
              <a:off x="774976" y="2429986"/>
              <a:ext cx="432048" cy="463490"/>
            </a:xfrm>
            <a:prstGeom prst="irregularSeal1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 vert="horz" wrap="none" lIns="91440" tIns="91440" rIns="91440" bIns="9144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kumimoji="0" lang="ru-RU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ятно 1 9"/>
            <p:cNvSpPr/>
            <p:nvPr/>
          </p:nvSpPr>
          <p:spPr bwMode="auto">
            <a:xfrm>
              <a:off x="-400851" y="5405812"/>
              <a:ext cx="432048" cy="463490"/>
            </a:xfrm>
            <a:prstGeom prst="irregularSeal1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 vert="horz" wrap="none" lIns="91440" tIns="91440" rIns="91440" bIns="9144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11" name="Пятно 1 10"/>
            <p:cNvSpPr/>
            <p:nvPr/>
          </p:nvSpPr>
          <p:spPr bwMode="auto">
            <a:xfrm>
              <a:off x="1128326" y="3677947"/>
              <a:ext cx="298569" cy="429526"/>
            </a:xfrm>
            <a:prstGeom prst="irregularSeal1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 vert="horz" wrap="none" lIns="91440" tIns="91440" rIns="91440" bIns="9144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" name="Пятно 1 11"/>
            <p:cNvSpPr/>
            <p:nvPr/>
          </p:nvSpPr>
          <p:spPr bwMode="auto">
            <a:xfrm>
              <a:off x="1693117" y="4299347"/>
              <a:ext cx="288032" cy="265709"/>
            </a:xfrm>
            <a:prstGeom prst="irregularSeal1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 vert="horz" wrap="none" lIns="91440" tIns="91440" rIns="91440" bIns="9144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0" lang="ru-RU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Пятно 1 12"/>
            <p:cNvSpPr/>
            <p:nvPr/>
          </p:nvSpPr>
          <p:spPr bwMode="auto">
            <a:xfrm>
              <a:off x="121323" y="5028052"/>
              <a:ext cx="647903" cy="636937"/>
            </a:xfrm>
            <a:prstGeom prst="irregularSeal1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 vert="horz" wrap="none" lIns="91440" tIns="91440" rIns="91440" bIns="9144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4" name="Пятно 1 13"/>
            <p:cNvSpPr/>
            <p:nvPr/>
          </p:nvSpPr>
          <p:spPr bwMode="auto">
            <a:xfrm>
              <a:off x="1715881" y="5085243"/>
              <a:ext cx="736678" cy="731215"/>
            </a:xfrm>
            <a:prstGeom prst="irregularSeal1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 vert="horz" wrap="none" lIns="91440" tIns="91440" rIns="91440" bIns="9144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5" name="Пятно 1 14"/>
            <p:cNvSpPr/>
            <p:nvPr/>
          </p:nvSpPr>
          <p:spPr bwMode="auto">
            <a:xfrm>
              <a:off x="1121593" y="5346520"/>
              <a:ext cx="432048" cy="463490"/>
            </a:xfrm>
            <a:prstGeom prst="irregularSeal1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 vert="horz" wrap="none" lIns="91440" tIns="91440" rIns="91440" bIns="9144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445275" y="3432969"/>
              <a:ext cx="1238982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-184827" y="4817909"/>
              <a:ext cx="2509277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455" y="1113013"/>
            <a:ext cx="1747355" cy="636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281" y="2325521"/>
            <a:ext cx="1747355" cy="636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22" y="3639949"/>
            <a:ext cx="1747356" cy="636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Объект 2">
            <a:extLst>
              <a:ext uri="{FF2B5EF4-FFF2-40B4-BE49-F238E27FC236}">
                <a16:creationId xmlns:a16="http://schemas.microsoft.com/office/drawing/2014/main" id="{61F2972F-77E3-461D-8763-DE5E0A73D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6722" y="4608364"/>
            <a:ext cx="6106291" cy="334174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Величиной значка «еж» можно показать важность проблемы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EFB7A64-B31E-472C-A576-672E0EFA16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775" y="830003"/>
            <a:ext cx="1814218" cy="218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73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10.xml><?xml version="1.0" encoding="utf-8"?>
<a:theme xmlns:a="http://schemas.openxmlformats.org/drawingml/2006/main" name="2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тема для слайдов с диаграммами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Presentation_16x9_white_template</Template>
  <TotalTime>2990</TotalTime>
  <Words>1447</Words>
  <Application>Microsoft Office PowerPoint</Application>
  <PresentationFormat>Произвольный</PresentationFormat>
  <Paragraphs>243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24</vt:i4>
      </vt:variant>
    </vt:vector>
  </HeadingPairs>
  <TitlesOfParts>
    <vt:vector size="38" baseType="lpstr">
      <vt:lpstr>Arial</vt:lpstr>
      <vt:lpstr>Arial Unicode MS</vt:lpstr>
      <vt:lpstr>Calibri</vt:lpstr>
      <vt:lpstr>Rosatom Light</vt:lpstr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b-default</vt:lpstr>
      <vt:lpstr>1_b-default</vt:lpstr>
      <vt:lpstr>2_b-default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Admin</cp:lastModifiedBy>
  <cp:revision>210</cp:revision>
  <dcterms:created xsi:type="dcterms:W3CDTF">2019-09-24T12:37:05Z</dcterms:created>
  <dcterms:modified xsi:type="dcterms:W3CDTF">2022-08-16T11:50:44Z</dcterms:modified>
</cp:coreProperties>
</file>