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1" r:id="rId2"/>
    <p:sldId id="314" r:id="rId3"/>
    <p:sldId id="338" r:id="rId4"/>
    <p:sldId id="318" r:id="rId5"/>
    <p:sldId id="324" r:id="rId6"/>
    <p:sldId id="320" r:id="rId7"/>
    <p:sldId id="326" r:id="rId8"/>
    <p:sldId id="330" r:id="rId9"/>
    <p:sldId id="331" r:id="rId10"/>
    <p:sldId id="333" r:id="rId11"/>
    <p:sldId id="335" r:id="rId12"/>
    <p:sldId id="336" r:id="rId13"/>
    <p:sldId id="34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 А. Мирошникова" initials="ЕА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0175" autoAdjust="0"/>
  </p:normalViewPr>
  <p:slideViewPr>
    <p:cSldViewPr>
      <p:cViewPr varScale="1">
        <p:scale>
          <a:sx n="96" d="100"/>
          <a:sy n="96" d="100"/>
        </p:scale>
        <p:origin x="4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5B35-21F6-48B3-A33D-0668BACD0D64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D7A45-4383-467E-970C-1397B3FF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8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68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5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8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1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2A70-1981-4720-970B-F5589DE3E50E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2890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5490-C968-6496-0113-FF125269DDEA}"/>
              </a:ext>
            </a:extLst>
          </p:cNvPr>
          <p:cNvSpPr txBox="1"/>
          <p:nvPr/>
        </p:nvSpPr>
        <p:spPr>
          <a:xfrm>
            <a:off x="2041072" y="1916832"/>
            <a:ext cx="6275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Федеральный реестр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медицинских организаций(ФРМО)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Федеральный регистр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медицинских работников (ФРМР)</a:t>
            </a:r>
          </a:p>
        </p:txBody>
      </p:sp>
    </p:spTree>
    <p:extLst>
      <p:ext uri="{BB962C8B-B14F-4D97-AF65-F5344CB8AC3E}">
        <p14:creationId xmlns:p14="http://schemas.microsoft.com/office/powerpoint/2010/main" val="83493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691EE9-9971-30F6-5E7F-25C64B24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4" y="1395331"/>
            <a:ext cx="8604448" cy="5443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98F1F-C67A-1B13-AE65-B33066DB1EFE}"/>
              </a:ext>
            </a:extLst>
          </p:cNvPr>
          <p:cNvSpPr txBox="1"/>
          <p:nvPr/>
        </p:nvSpPr>
        <p:spPr>
          <a:xfrm>
            <a:off x="1763688" y="7647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Приведите таблицу к данному виду (уберите верхние строки)</a:t>
            </a:r>
          </a:p>
        </p:txBody>
      </p:sp>
    </p:spTree>
    <p:extLst>
      <p:ext uri="{BB962C8B-B14F-4D97-AF65-F5344CB8AC3E}">
        <p14:creationId xmlns:p14="http://schemas.microsoft.com/office/powerpoint/2010/main" val="35112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98F1F-C67A-1B13-AE65-B33066DB1EFE}"/>
              </a:ext>
            </a:extLst>
          </p:cNvPr>
          <p:cNvSpPr txBox="1"/>
          <p:nvPr/>
        </p:nvSpPr>
        <p:spPr>
          <a:xfrm>
            <a:off x="3635896" y="764704"/>
            <a:ext cx="375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Приведите таблицу к данному виду: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EA58E-14B5-73D4-73EC-325F3249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93183"/>
            <a:ext cx="8604448" cy="6261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49474C-C24A-8817-A43D-8EC161E0C29B}"/>
              </a:ext>
            </a:extLst>
          </p:cNvPr>
          <p:cNvSpPr txBox="1"/>
          <p:nvPr/>
        </p:nvSpPr>
        <p:spPr>
          <a:xfrm>
            <a:off x="1979712" y="188640"/>
            <a:ext cx="543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Выделите всю таблицу и создайте сводную таблицу.</a:t>
            </a:r>
          </a:p>
        </p:txBody>
      </p:sp>
    </p:spTree>
    <p:extLst>
      <p:ext uri="{BB962C8B-B14F-4D97-AF65-F5344CB8AC3E}">
        <p14:creationId xmlns:p14="http://schemas.microsoft.com/office/powerpoint/2010/main" val="216034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" y="0"/>
            <a:ext cx="9274089" cy="69555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3307EB-0826-5544-E1A6-535FBD2E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0" y="1404327"/>
            <a:ext cx="7776864" cy="5459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2FC73-FB1A-C1C6-86EC-416F4021A0D5}"/>
              </a:ext>
            </a:extLst>
          </p:cNvPr>
          <p:cNvSpPr txBox="1"/>
          <p:nvPr/>
        </p:nvSpPr>
        <p:spPr>
          <a:xfrm>
            <a:off x="2339752" y="332656"/>
            <a:ext cx="54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Готовая таблица, её необходимо распечатать и принести на годовые отчеты </a:t>
            </a:r>
          </a:p>
        </p:txBody>
      </p:sp>
    </p:spTree>
    <p:extLst>
      <p:ext uri="{BB962C8B-B14F-4D97-AF65-F5344CB8AC3E}">
        <p14:creationId xmlns:p14="http://schemas.microsoft.com/office/powerpoint/2010/main" val="133726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FC4E4-E73D-5D82-0CDB-5BD2EF953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5043A-3F13-61A8-1782-8F802D26C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32101"/>
            <a:ext cx="9505056" cy="7128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BC060E-27E7-D505-E046-28B49292F0C9}"/>
              </a:ext>
            </a:extLst>
          </p:cNvPr>
          <p:cNvSpPr txBox="1"/>
          <p:nvPr/>
        </p:nvSpPr>
        <p:spPr>
          <a:xfrm>
            <a:off x="1907704" y="764704"/>
            <a:ext cx="723629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Годовой отчет по Медицинским кадрам принимает Мирошникова Елена Александровна в кабинете №1</a:t>
            </a:r>
            <a:r>
              <a:rPr lang="en-US" dirty="0"/>
              <a:t>11</a:t>
            </a:r>
            <a:r>
              <a:rPr lang="ru-RU" dirty="0"/>
              <a:t> с 9.00 до 17.00. </a:t>
            </a:r>
          </a:p>
          <a:p>
            <a:endParaRPr lang="ru-RU" dirty="0"/>
          </a:p>
          <a:p>
            <a:r>
              <a:rPr lang="ru-RU" dirty="0"/>
              <a:t>Отчет по задаче «Медицинские кадры»  принимается с  распечатанной формой № 30 (таблица 1100)  из </a:t>
            </a:r>
            <a:r>
              <a:rPr lang="ru-RU" dirty="0" err="1"/>
              <a:t>Медстата</a:t>
            </a:r>
            <a:r>
              <a:rPr lang="ru-RU" dirty="0"/>
              <a:t>.  Данные по  форме №30 из  программы </a:t>
            </a:r>
            <a:r>
              <a:rPr lang="ru-RU" dirty="0" err="1"/>
              <a:t>Медстат</a:t>
            </a:r>
            <a:r>
              <a:rPr lang="ru-RU" dirty="0"/>
              <a:t>  и программы  «Медицинские кадры» </a:t>
            </a:r>
            <a:r>
              <a:rPr lang="ru-RU"/>
              <a:t>должны совпадать (форму иметь при себе). </a:t>
            </a:r>
            <a:endParaRPr lang="ru-RU" dirty="0"/>
          </a:p>
          <a:p>
            <a:r>
              <a:rPr lang="ru-RU" dirty="0"/>
              <a:t>В случае расхождения необходимо иметь пояснительную записку.</a:t>
            </a:r>
          </a:p>
          <a:p>
            <a:endParaRPr lang="ru-RU" dirty="0"/>
          </a:p>
          <a:p>
            <a:r>
              <a:rPr lang="ru-RU" dirty="0"/>
              <a:t>Количеств ФАПов, ВА, УБ  в ФРМО должно соответствовать данным </a:t>
            </a:r>
            <a:r>
              <a:rPr lang="ru-RU" dirty="0" err="1"/>
              <a:t>Медстата</a:t>
            </a:r>
            <a:r>
              <a:rPr lang="ru-RU" dirty="0"/>
              <a:t> по форме 30, таблица 1001 (форму иметь при себе). </a:t>
            </a:r>
          </a:p>
          <a:p>
            <a:endParaRPr lang="ru-RU" dirty="0"/>
          </a:p>
          <a:p>
            <a:r>
              <a:rPr lang="ru-RU" dirty="0"/>
              <a:t>Цифровое медицинское оборудование должно соответствовать данным формы №30 </a:t>
            </a:r>
            <a:r>
              <a:rPr lang="ru-RU" dirty="0" err="1"/>
              <a:t>Медстата</a:t>
            </a:r>
            <a:r>
              <a:rPr lang="ru-RU" dirty="0"/>
              <a:t> таблица 5117(форму иметь при себе).  </a:t>
            </a:r>
          </a:p>
          <a:p>
            <a:endParaRPr lang="ru-RU" dirty="0"/>
          </a:p>
          <a:p>
            <a:r>
              <a:rPr lang="ru-RU" dirty="0"/>
              <a:t>   Тел. (3412) 78-62-95 доп. 121 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09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14FD0-AABC-3778-864B-15A910C71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26301"/>
            <a:ext cx="7632848" cy="4923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F8310-FBAC-9008-8FA5-D89AA141FEC6}"/>
              </a:ext>
            </a:extLst>
          </p:cNvPr>
          <p:cNvSpPr txBox="1"/>
          <p:nvPr/>
        </p:nvSpPr>
        <p:spPr>
          <a:xfrm>
            <a:off x="521296" y="110868"/>
            <a:ext cx="8532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Проверьте на ФРМО правильность внесения адресов по всем зданиям. 22.11.2022 был реализован переход на новый государственный адресный реестр (ГАР). Правильно пишите год постройки. </a:t>
            </a:r>
          </a:p>
          <a:p>
            <a:pPr algn="ctr"/>
            <a:r>
              <a:rPr lang="ru-RU" dirty="0"/>
              <a:t>Если здание признано аварийным, то должны быть</a:t>
            </a:r>
            <a:r>
              <a:rPr lang="en-US" dirty="0"/>
              <a:t> </a:t>
            </a:r>
            <a:r>
              <a:rPr lang="ru-RU" dirty="0"/>
              <a:t>соответствующие документы. </a:t>
            </a:r>
          </a:p>
          <a:p>
            <a:pPr algn="ctr"/>
            <a:r>
              <a:rPr lang="ru-RU" dirty="0"/>
              <a:t>Вносите здания, где осуществляется медицинская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93159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F8310-FBAC-9008-8FA5-D89AA141FEC6}"/>
              </a:ext>
            </a:extLst>
          </p:cNvPr>
          <p:cNvSpPr txBox="1"/>
          <p:nvPr/>
        </p:nvSpPr>
        <p:spPr>
          <a:xfrm>
            <a:off x="2195736" y="110868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Необходимо провести проверку ЕГРЮЛ (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единый государственный реестр юридических лиц).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C4630C-D016-BAA2-3884-4A539B77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868067"/>
            <a:ext cx="7272808" cy="56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F6BCD-3461-5EA8-71DB-0DBA36D5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1628800"/>
            <a:ext cx="8136905" cy="52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87468-A213-9329-1D53-6EC31CF7D7E9}"/>
              </a:ext>
            </a:extLst>
          </p:cNvPr>
          <p:cNvSpPr txBox="1"/>
          <p:nvPr/>
        </p:nvSpPr>
        <p:spPr>
          <a:xfrm>
            <a:off x="1403648" y="620688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 изменениях в штатном расписании необходимо формировать </a:t>
            </a:r>
          </a:p>
          <a:p>
            <a:pPr algn="ctr"/>
            <a:r>
              <a:rPr lang="ru-RU" dirty="0"/>
              <a:t>новое расписание. </a:t>
            </a:r>
          </a:p>
        </p:txBody>
      </p:sp>
    </p:spTree>
    <p:extLst>
      <p:ext uri="{BB962C8B-B14F-4D97-AF65-F5344CB8AC3E}">
        <p14:creationId xmlns:p14="http://schemas.microsoft.com/office/powerpoint/2010/main" val="173253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0426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D517F-F143-B4E2-59E2-139A29DCE7EE}"/>
              </a:ext>
            </a:extLst>
          </p:cNvPr>
          <p:cNvSpPr txBox="1"/>
          <p:nvPr/>
        </p:nvSpPr>
        <p:spPr>
          <a:xfrm>
            <a:off x="1835696" y="44625"/>
            <a:ext cx="6983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Количеств ФАПов, ВА, УБ  на ФРМО по отчетной форме </a:t>
            </a:r>
            <a:r>
              <a:rPr lang="ru-RU" b="1" dirty="0"/>
              <a:t>«</a:t>
            </a:r>
            <a:r>
              <a:rPr lang="ru-RU" b="1" i="0" dirty="0">
                <a:effectLst/>
                <a:latin typeface="Golos Medium"/>
              </a:rPr>
              <a:t>86. Отчет о наполняемости ФРМО»</a:t>
            </a:r>
            <a:r>
              <a:rPr lang="ru-RU" b="1" dirty="0"/>
              <a:t> </a:t>
            </a:r>
            <a:r>
              <a:rPr lang="ru-RU" dirty="0"/>
              <a:t>должно соответствовать данным формы 30 (</a:t>
            </a:r>
            <a:r>
              <a:rPr lang="ru-RU" dirty="0" err="1"/>
              <a:t>Медстат</a:t>
            </a:r>
            <a:r>
              <a:rPr lang="ru-RU" dirty="0"/>
              <a:t> таблица 1001).  </a:t>
            </a:r>
          </a:p>
          <a:p>
            <a:r>
              <a:rPr lang="ru-RU" dirty="0"/>
              <a:t>Обязательно отметить ВА, реорганизованные в ФАПы и наоборот. </a:t>
            </a:r>
          </a:p>
          <a:p>
            <a:endParaRPr lang="en-US" b="1" dirty="0"/>
          </a:p>
          <a:p>
            <a:r>
              <a:rPr lang="ru-RU" dirty="0"/>
              <a:t>Проверить корректность данных по всем ФАПам  (адрес, </a:t>
            </a:r>
            <a:r>
              <a:rPr lang="ru-RU" b="1" dirty="0"/>
              <a:t>количество прикрепленного населения</a:t>
            </a:r>
            <a:r>
              <a:rPr lang="ru-RU" dirty="0"/>
              <a:t> и т.д.). </a:t>
            </a:r>
          </a:p>
          <a:p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26709-FF00-274E-9C93-23B9EEC2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59" y="2590604"/>
            <a:ext cx="8172400" cy="38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9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5D3E2-8F21-5100-C2D4-D5A7E575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44824"/>
            <a:ext cx="8496944" cy="4896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1C651-FEEB-6411-91FB-C5E3C14E112D}"/>
              </a:ext>
            </a:extLst>
          </p:cNvPr>
          <p:cNvSpPr txBox="1"/>
          <p:nvPr/>
        </p:nvSpPr>
        <p:spPr>
          <a:xfrm>
            <a:off x="2123727" y="188640"/>
            <a:ext cx="6840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ФРМР. Вновь принятые сотрудники с медицинским образованием должны быть внесены на ФРМР в день поступления, а также поставлена отметка об увольнении в день увольнения. </a:t>
            </a:r>
          </a:p>
          <a:p>
            <a:pPr algn="ctr"/>
            <a:r>
              <a:rPr lang="ru-RU" dirty="0"/>
              <a:t>Обязательно должны быть внесены все совмещения и совместительства внутренние и внешние</a:t>
            </a:r>
          </a:p>
        </p:txBody>
      </p:sp>
    </p:spTree>
    <p:extLst>
      <p:ext uri="{BB962C8B-B14F-4D97-AF65-F5344CB8AC3E}">
        <p14:creationId xmlns:p14="http://schemas.microsoft.com/office/powerpoint/2010/main" val="244480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AA344-3ABB-8CDD-EE64-05C83C8B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55829"/>
            <a:ext cx="6768752" cy="5244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60067-448C-78E2-47E8-96A569CFCBEB}"/>
              </a:ext>
            </a:extLst>
          </p:cNvPr>
          <p:cNvSpPr txBox="1"/>
          <p:nvPr/>
        </p:nvSpPr>
        <p:spPr>
          <a:xfrm>
            <a:off x="1763688" y="4046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анализа внесенной информации рекомендую пользоваться отчетом «152.Отчет о сотрудниках, работающих в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372021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40CD8E-4F6E-8917-95E0-31E80B63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16832"/>
            <a:ext cx="7530271" cy="49411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653FFF-726D-0DA0-2D6F-0CC590E3358D}"/>
              </a:ext>
            </a:extLst>
          </p:cNvPr>
          <p:cNvSpPr txBox="1"/>
          <p:nvPr/>
        </p:nvSpPr>
        <p:spPr>
          <a:xfrm>
            <a:off x="1619673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Данный отчет формируется от нескольких минут до нескольких часов, вывод в </a:t>
            </a:r>
            <a:r>
              <a:rPr lang="en-US" dirty="0"/>
              <a:t>Excel </a:t>
            </a:r>
            <a:r>
              <a:rPr lang="ru-RU" dirty="0"/>
              <a:t>по стрелке.</a:t>
            </a:r>
          </a:p>
        </p:txBody>
      </p:sp>
    </p:spTree>
    <p:extLst>
      <p:ext uri="{BB962C8B-B14F-4D97-AF65-F5344CB8AC3E}">
        <p14:creationId xmlns:p14="http://schemas.microsoft.com/office/powerpoint/2010/main" val="276759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FA16A-FA3F-99EC-48DF-75DF6F1B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58" y="1916832"/>
            <a:ext cx="8178726" cy="4931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A8EFC-174F-936C-8215-9ACAD06AA7D9}"/>
              </a:ext>
            </a:extLst>
          </p:cNvPr>
          <p:cNvSpPr txBox="1"/>
          <p:nvPr/>
        </p:nvSpPr>
        <p:spPr>
          <a:xfrm>
            <a:off x="1763688" y="548680"/>
            <a:ext cx="662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таблице обязательно должна быть заполнена «должность по федеральному справочнику», заносится при корректировке штатного расписания.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191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10778</TotalTime>
  <Words>384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Golos Medium</vt:lpstr>
      <vt:lpstr>Verdana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А. Мирошникова</dc:creator>
  <cp:lastModifiedBy>Елена А. Мирошникова</cp:lastModifiedBy>
  <cp:revision>88</cp:revision>
  <cp:lastPrinted>2024-12-19T05:53:20Z</cp:lastPrinted>
  <dcterms:created xsi:type="dcterms:W3CDTF">2019-12-11T04:16:07Z</dcterms:created>
  <dcterms:modified xsi:type="dcterms:W3CDTF">2025-01-18T09:54:07Z</dcterms:modified>
</cp:coreProperties>
</file>