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10"/>
  </p:notesMasterIdLst>
  <p:handoutMasterIdLst>
    <p:handoutMasterId r:id="rId11"/>
  </p:handoutMasterIdLst>
  <p:sldIdLst>
    <p:sldId id="353" r:id="rId2"/>
    <p:sldId id="382" r:id="rId3"/>
    <p:sldId id="355" r:id="rId4"/>
    <p:sldId id="372" r:id="rId5"/>
    <p:sldId id="383" r:id="rId6"/>
    <p:sldId id="388" r:id="rId7"/>
    <p:sldId id="373" r:id="rId8"/>
    <p:sldId id="384" r:id="rId9"/>
  </p:sldIdLst>
  <p:sldSz cx="9906000" cy="6858000" type="A4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buChar char="•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buChar char="•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buChar char="•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buChar char="•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buChar char="•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399"/>
    <a:srgbClr val="9999FF"/>
    <a:srgbClr val="BABABA"/>
    <a:srgbClr val="EAEAEA"/>
    <a:srgbClr val="969696"/>
    <a:srgbClr val="00FF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75" autoAdjust="0"/>
    <p:restoredTop sz="99120" autoAdjust="0"/>
  </p:normalViewPr>
  <p:slideViewPr>
    <p:cSldViewPr snapToGrid="0">
      <p:cViewPr varScale="1">
        <p:scale>
          <a:sx n="117" d="100"/>
          <a:sy n="117" d="100"/>
        </p:scale>
        <p:origin x="-192" y="-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FB26998E-FA71-4E71-847A-5DF652A28A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381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62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2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/>
            </a:lvl1pPr>
          </a:lstStyle>
          <a:p>
            <a:pPr>
              <a:defRPr/>
            </a:pPr>
            <a:fld id="{20C3C57C-9D9A-4646-B803-549A332CC6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383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2329F7-DF80-4666-86A0-3E7DF99A312C}" type="slidenum">
              <a:rPr lang="ru-RU" smtClean="0"/>
              <a:pPr/>
              <a:t>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56082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8A8E0D-107B-45AB-8CA5-FF0ABEF0A481}" type="slidenum">
              <a:rPr lang="ru-RU" smtClean="0"/>
              <a:pPr/>
              <a:t>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527984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B08EDC-1311-40A3-B535-739CDBE345C0}" type="slidenum">
              <a:rPr lang="ru-RU" smtClean="0"/>
              <a:pPr/>
              <a:t>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171438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9A8A12-97A9-409F-B153-9789233CD140}" type="slidenum">
              <a:rPr lang="ru-RU" smtClean="0"/>
              <a:pPr/>
              <a:t>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88272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EC2A07-357B-46C6-8C51-380377182689}" type="slidenum">
              <a:rPr lang="ru-RU" smtClean="0"/>
              <a:pPr/>
              <a:t>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941449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172E0-D4B4-49A0-AF1B-239303F10EB6}" type="slidenum">
              <a:rPr lang="ru-RU" smtClean="0"/>
              <a:pPr/>
              <a:t>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003403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50AF3A-B2E2-4D84-B359-9B01687A4699}" type="slidenum">
              <a:rPr lang="ru-RU" smtClean="0"/>
              <a:pPr/>
              <a:t>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22326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A9D22-1A50-4C90-AA84-F7F383B379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71E1A-99F4-4C19-8E9C-FCFC2FEDE4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9D6A0-034C-42B3-943B-CE81B2AFCA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D7C3E-38BC-4B19-B40B-17B97644B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1E9EB-0143-413B-BABC-6008032E1D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Picture 2" descr="C:\Users\Андрей\Documents\1-Работа и Бизнес\РОСАТОМ\ПСР\2-ВОВОЛЕЧЕННОСТЬ ИДЕОЛОГИЯ МОТИВАЦИЯ ЦЕННОСТИ\Бренд ПСР\Логотип - стрелка.bmp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314" y="0"/>
            <a:ext cx="71699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9B272-B254-48AD-BF44-E114C202DD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1C283-A721-4693-8A50-E31A7666A7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DC6A8-9FB6-4E14-81B7-B6B938B17E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7E021-B5CB-439B-A245-CFE635DC7B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6EC81-219D-4390-A29F-5DA6562FF9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E854A-F0C2-4273-89D6-57730989E4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CA014-C096-406F-85CF-752CA40B6B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Tx/>
              <a:buNone/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2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400"/>
            </a:lvl1pPr>
          </a:lstStyle>
          <a:p>
            <a:pPr>
              <a:defRPr/>
            </a:pPr>
            <a:fld id="{5A972605-0E3C-4340-83CD-D67488D8FC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1" name="Picture 7" descr="ROSATOM_brandbook1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641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99199" y="1155700"/>
            <a:ext cx="8667750" cy="419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None/>
            </a:pPr>
            <a:r>
              <a:rPr lang="ru-RU" b="1" dirty="0">
                <a:latin typeface="Arial" charset="0"/>
              </a:rPr>
              <a:t>Сколько смен (А</a:t>
            </a:r>
            <a:r>
              <a:rPr lang="ru-RU" b="1" dirty="0" smtClean="0">
                <a:latin typeface="Arial" charset="0"/>
              </a:rPr>
              <a:t>)?</a:t>
            </a:r>
            <a:endParaRPr lang="ru-RU" b="1" u="sng" dirty="0">
              <a:latin typeface="Arial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None/>
            </a:pPr>
            <a:r>
              <a:rPr lang="ru-RU" b="1" dirty="0">
                <a:latin typeface="Arial" charset="0"/>
              </a:rPr>
              <a:t>Сколько секунд в смене (В</a:t>
            </a:r>
            <a:r>
              <a:rPr lang="ru-RU" b="1" dirty="0" smtClean="0">
                <a:latin typeface="Arial" charset="0"/>
              </a:rPr>
              <a:t>)?</a:t>
            </a:r>
            <a:endParaRPr lang="ru-RU" b="1" dirty="0">
              <a:latin typeface="Arial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None/>
            </a:pPr>
            <a:r>
              <a:rPr lang="ru-RU" b="1" dirty="0">
                <a:latin typeface="Arial" charset="0"/>
              </a:rPr>
              <a:t>Сколько секунд в смену уходит на перерывы (С</a:t>
            </a:r>
            <a:r>
              <a:rPr lang="ru-RU" b="1" dirty="0" smtClean="0">
                <a:latin typeface="Arial" charset="0"/>
              </a:rPr>
              <a:t>)?</a:t>
            </a:r>
            <a:endParaRPr lang="en-US" b="1" dirty="0">
              <a:latin typeface="Arial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None/>
            </a:pPr>
            <a:endParaRPr lang="en-US" b="1" dirty="0" smtClean="0">
              <a:latin typeface="Arial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None/>
            </a:pPr>
            <a:r>
              <a:rPr lang="ru-RU" b="1" dirty="0" smtClean="0">
                <a:latin typeface="Arial" charset="0"/>
              </a:rPr>
              <a:t>Сколько </a:t>
            </a:r>
            <a:r>
              <a:rPr lang="ru-RU" b="1" dirty="0">
                <a:latin typeface="Arial" charset="0"/>
              </a:rPr>
              <a:t>рабочих секунд в смене(В-С=</a:t>
            </a:r>
            <a:r>
              <a:rPr lang="en-US" b="1" dirty="0">
                <a:latin typeface="Arial" charset="0"/>
              </a:rPr>
              <a:t>D)</a:t>
            </a:r>
            <a:r>
              <a:rPr lang="ru-RU" b="1" dirty="0" smtClean="0">
                <a:latin typeface="Arial" charset="0"/>
              </a:rPr>
              <a:t>?</a:t>
            </a:r>
            <a:endParaRPr lang="ru-RU" b="1" dirty="0">
              <a:latin typeface="Arial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None/>
            </a:pPr>
            <a:r>
              <a:rPr lang="ru-RU" b="1" dirty="0">
                <a:latin typeface="Arial" charset="0"/>
              </a:rPr>
              <a:t>Сколько рабочих секунд в день (А*</a:t>
            </a:r>
            <a:r>
              <a:rPr lang="en-US" b="1" dirty="0">
                <a:latin typeface="Arial" charset="0"/>
              </a:rPr>
              <a:t>D</a:t>
            </a:r>
            <a:r>
              <a:rPr lang="ru-RU" b="1" dirty="0">
                <a:latin typeface="Arial" charset="0"/>
              </a:rPr>
              <a:t>=Е</a:t>
            </a:r>
            <a:r>
              <a:rPr lang="ru-RU" b="1" dirty="0" smtClean="0">
                <a:latin typeface="Arial" charset="0"/>
              </a:rPr>
              <a:t>)?</a:t>
            </a:r>
            <a:endParaRPr lang="ru-RU" b="1" dirty="0">
              <a:latin typeface="Arial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None/>
            </a:pPr>
            <a:r>
              <a:rPr lang="ru-RU" b="1" dirty="0">
                <a:latin typeface="Arial" charset="0"/>
              </a:rPr>
              <a:t>Какой объем ежедневного заказа (</a:t>
            </a:r>
            <a:r>
              <a:rPr lang="en-US" b="1" dirty="0">
                <a:latin typeface="Arial" charset="0"/>
              </a:rPr>
              <a:t>F)</a:t>
            </a:r>
            <a:r>
              <a:rPr lang="ru-RU" b="1" dirty="0" smtClean="0">
                <a:latin typeface="Arial" charset="0"/>
              </a:rPr>
              <a:t>?</a:t>
            </a:r>
            <a:endParaRPr lang="en-US" b="1" u="sng" dirty="0">
              <a:latin typeface="Arial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None/>
            </a:pPr>
            <a:r>
              <a:rPr lang="ru-RU" b="1" dirty="0">
                <a:latin typeface="Arial" charset="0"/>
              </a:rPr>
              <a:t>Какое время такта (Е/</a:t>
            </a:r>
            <a:r>
              <a:rPr lang="en-US" b="1" dirty="0">
                <a:latin typeface="Arial" charset="0"/>
              </a:rPr>
              <a:t>F)</a:t>
            </a:r>
            <a:r>
              <a:rPr lang="ru-RU" b="1" dirty="0" smtClean="0">
                <a:latin typeface="Arial" charset="0"/>
              </a:rPr>
              <a:t>?</a:t>
            </a:r>
            <a:endParaRPr lang="ru-RU" sz="2400" b="1" dirty="0">
              <a:latin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906000" cy="441325"/>
          </a:xfrm>
        </p:spPr>
        <p:txBody>
          <a:bodyPr/>
          <a:lstStyle/>
          <a:p>
            <a:pPr eaLnBrk="1" hangingPunct="1"/>
            <a:r>
              <a:rPr lang="ru-RU" sz="2800" dirty="0" smtClean="0"/>
              <a:t>	</a:t>
            </a:r>
            <a:r>
              <a:rPr lang="ru-RU" sz="2000" b="1" dirty="0" smtClean="0"/>
              <a:t>Лист вычисления времени такта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4705350" y="32083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 bwMode="auto">
          <a:xfrm>
            <a:off x="2579298" y="1561384"/>
            <a:ext cx="6098876" cy="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Прямая соединительная линия 21"/>
          <p:cNvCxnSpPr/>
          <p:nvPr/>
        </p:nvCxnSpPr>
        <p:spPr bwMode="auto">
          <a:xfrm>
            <a:off x="3761117" y="2027192"/>
            <a:ext cx="4917057" cy="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Прямая соединительная линия 25"/>
          <p:cNvCxnSpPr/>
          <p:nvPr/>
        </p:nvCxnSpPr>
        <p:spPr bwMode="auto">
          <a:xfrm>
            <a:off x="448574" y="2941550"/>
            <a:ext cx="8229600" cy="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Прямая соединительная линия 27"/>
          <p:cNvCxnSpPr/>
          <p:nvPr/>
        </p:nvCxnSpPr>
        <p:spPr bwMode="auto">
          <a:xfrm>
            <a:off x="5236234" y="3407356"/>
            <a:ext cx="3441939" cy="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Прямая соединительная линия 29"/>
          <p:cNvCxnSpPr/>
          <p:nvPr/>
        </p:nvCxnSpPr>
        <p:spPr bwMode="auto">
          <a:xfrm>
            <a:off x="5236234" y="3873161"/>
            <a:ext cx="3441939" cy="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Прямая соединительная линия 30"/>
          <p:cNvCxnSpPr/>
          <p:nvPr/>
        </p:nvCxnSpPr>
        <p:spPr bwMode="auto">
          <a:xfrm>
            <a:off x="5236234" y="4338967"/>
            <a:ext cx="3441939" cy="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Прямая соединительная линия 31"/>
          <p:cNvCxnSpPr/>
          <p:nvPr/>
        </p:nvCxnSpPr>
        <p:spPr bwMode="auto">
          <a:xfrm>
            <a:off x="3347049" y="4934163"/>
            <a:ext cx="5331124" cy="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99199" y="0"/>
            <a:ext cx="9606801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eaLnBrk="1" hangingPunct="1">
              <a:buNone/>
            </a:pPr>
            <a:r>
              <a:rPr lang="ru-RU" sz="2000" b="1" dirty="0" smtClean="0"/>
              <a:t>1</a:t>
            </a: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1303" name="Group 7"/>
          <p:cNvGraphicFramePr>
            <a:graphicFrameLocks noGrp="1"/>
          </p:cNvGraphicFramePr>
          <p:nvPr/>
        </p:nvGraphicFramePr>
        <p:xfrm>
          <a:off x="377825" y="1325563"/>
          <a:ext cx="9389110" cy="4916492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  <a:gridCol w="212725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1590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12725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2501" name="Group 12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996477"/>
              </p:ext>
            </p:extLst>
          </p:nvPr>
        </p:nvGraphicFramePr>
        <p:xfrm>
          <a:off x="379562" y="770898"/>
          <a:ext cx="9384639" cy="555677"/>
        </p:xfrm>
        <a:graphic>
          <a:graphicData uri="http://schemas.openxmlformats.org/drawingml/2006/table">
            <a:tbl>
              <a:tblPr/>
              <a:tblGrid>
                <a:gridCol w="958879"/>
                <a:gridCol w="2874747"/>
                <a:gridCol w="2655464"/>
                <a:gridCol w="2895549"/>
              </a:tblGrid>
              <a:tr h="2813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Состав.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Участок: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Подготовлено: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27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Всего запасов: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Дата: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77"/>
          <p:cNvSpPr txBox="1">
            <a:spLocks noChangeArrowheads="1"/>
          </p:cNvSpPr>
          <p:nvPr/>
        </p:nvSpPr>
        <p:spPr bwMode="auto">
          <a:xfrm>
            <a:off x="5359400" y="6330738"/>
            <a:ext cx="4417452" cy="3539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ru-RU" sz="1000" b="1" i="1" dirty="0">
                <a:latin typeface="Arial" charset="0"/>
              </a:rPr>
              <a:t>Условные знаки:</a:t>
            </a:r>
            <a:endParaRPr lang="ru-RU" sz="900" dirty="0">
              <a:latin typeface="Arial" charset="0"/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ru-RU" sz="900" dirty="0" smtClean="0">
                <a:latin typeface="Arial" charset="0"/>
              </a:rPr>
              <a:t>      Проверка качества</a:t>
            </a:r>
            <a:r>
              <a:rPr lang="en-US" sz="900" dirty="0" smtClean="0">
                <a:latin typeface="Arial" charset="0"/>
              </a:rPr>
              <a:t>;</a:t>
            </a:r>
            <a:r>
              <a:rPr lang="ru-RU" sz="1200" dirty="0" smtClean="0">
                <a:latin typeface="Arial" charset="0"/>
              </a:rPr>
              <a:t>        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smtClean="0">
                <a:latin typeface="Arial" charset="0"/>
              </a:rPr>
              <a:t>Безопасность</a:t>
            </a:r>
            <a:r>
              <a:rPr lang="en-US" sz="900" dirty="0" smtClean="0">
                <a:latin typeface="Arial" charset="0"/>
              </a:rPr>
              <a:t>;</a:t>
            </a:r>
            <a:r>
              <a:rPr lang="ru-RU" sz="1000" dirty="0" smtClean="0">
                <a:latin typeface="Arial" charset="0"/>
              </a:rPr>
              <a:t>  </a:t>
            </a:r>
            <a:r>
              <a:rPr lang="ru-RU" sz="1000" b="1" dirty="0">
                <a:latin typeface="Arial" charset="0"/>
              </a:rPr>
              <a:t> </a:t>
            </a:r>
            <a:r>
              <a:rPr lang="ru-RU" sz="1000" b="1" dirty="0" smtClean="0">
                <a:latin typeface="Arial" charset="0"/>
              </a:rPr>
              <a:t>    </a:t>
            </a:r>
            <a:r>
              <a:rPr lang="ru-RU" sz="1000" dirty="0" smtClean="0">
                <a:latin typeface="Arial" charset="0"/>
              </a:rPr>
              <a:t>  Стандартный запас</a:t>
            </a:r>
            <a:r>
              <a:rPr lang="ru-RU" sz="900" dirty="0" smtClean="0">
                <a:latin typeface="Arial" charset="0"/>
              </a:rPr>
              <a:t>.</a:t>
            </a:r>
            <a:endParaRPr lang="ru-RU" sz="900" b="1" dirty="0">
              <a:latin typeface="Arial" charset="0"/>
            </a:endParaRPr>
          </a:p>
        </p:txBody>
      </p:sp>
      <p:sp>
        <p:nvSpPr>
          <p:cNvPr id="409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34297"/>
            <a:ext cx="9906000" cy="478397"/>
          </a:xfrm>
        </p:spPr>
        <p:txBody>
          <a:bodyPr/>
          <a:lstStyle/>
          <a:p>
            <a:pPr eaLnBrk="1" hangingPunct="1"/>
            <a:r>
              <a:rPr lang="ru-RU" sz="2800" dirty="0" smtClean="0"/>
              <a:t>	</a:t>
            </a:r>
            <a:r>
              <a:rPr lang="ru-RU" sz="2000" b="1" dirty="0" smtClean="0"/>
              <a:t>Карта стандартизированной работы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4705350" y="32083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346" name="AutoShape 1253"/>
          <p:cNvSpPr>
            <a:spLocks noChangeArrowheads="1"/>
          </p:cNvSpPr>
          <p:nvPr/>
        </p:nvSpPr>
        <p:spPr bwMode="auto">
          <a:xfrm>
            <a:off x="5429976" y="6475414"/>
            <a:ext cx="158750" cy="158750"/>
          </a:xfrm>
          <a:prstGeom prst="diamond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347" name="Oval 1254" descr="Широкий диагональный 2"/>
          <p:cNvSpPr>
            <a:spLocks noChangeArrowheads="1"/>
          </p:cNvSpPr>
          <p:nvPr/>
        </p:nvSpPr>
        <p:spPr bwMode="auto">
          <a:xfrm>
            <a:off x="7907791" y="6466846"/>
            <a:ext cx="165100" cy="177800"/>
          </a:xfrm>
          <a:prstGeom prst="ellipse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4" name="Группа 103"/>
          <p:cNvGrpSpPr/>
          <p:nvPr/>
        </p:nvGrpSpPr>
        <p:grpSpPr>
          <a:xfrm>
            <a:off x="6786230" y="6467776"/>
            <a:ext cx="180000" cy="180000"/>
            <a:chOff x="6196929" y="6467805"/>
            <a:chExt cx="180000" cy="180000"/>
          </a:xfrm>
        </p:grpSpPr>
        <p:cxnSp>
          <p:nvCxnSpPr>
            <p:cNvPr id="105" name="Прямая соединительная линия 104"/>
            <p:cNvCxnSpPr/>
            <p:nvPr/>
          </p:nvCxnSpPr>
          <p:spPr bwMode="auto">
            <a:xfrm rot="5400000">
              <a:off x="6197345" y="6557805"/>
              <a:ext cx="180000" cy="0"/>
            </a:xfrm>
            <a:prstGeom prst="line">
              <a:avLst/>
            </a:prstGeom>
            <a:solidFill>
              <a:schemeClr val="accent1"/>
            </a:solidFill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Прямая соединительная линия 105"/>
            <p:cNvCxnSpPr/>
            <p:nvPr/>
          </p:nvCxnSpPr>
          <p:spPr bwMode="auto">
            <a:xfrm rot="10800000">
              <a:off x="6196929" y="6556075"/>
              <a:ext cx="180000" cy="4"/>
            </a:xfrm>
            <a:prstGeom prst="line">
              <a:avLst/>
            </a:prstGeom>
            <a:solidFill>
              <a:schemeClr val="accent1"/>
            </a:solidFill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99199" y="0"/>
            <a:ext cx="9606801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eaLnBrk="1" hangingPunct="1">
              <a:buNone/>
            </a:pPr>
            <a:r>
              <a:rPr lang="ru-RU" sz="2000" b="1" dirty="0" smtClean="0"/>
              <a:t>2</a:t>
            </a: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6050"/>
            <a:ext cx="9906000" cy="533400"/>
          </a:xfrm>
        </p:spPr>
        <p:txBody>
          <a:bodyPr/>
          <a:lstStyle/>
          <a:p>
            <a:pPr eaLnBrk="1" hangingPunct="1"/>
            <a:r>
              <a:rPr lang="ru-RU" sz="2800" dirty="0" smtClean="0"/>
              <a:t>	</a:t>
            </a:r>
            <a:r>
              <a:rPr lang="ru-RU" sz="2000" b="1" dirty="0" smtClean="0"/>
              <a:t>Лист наблюдения работы оператора</a:t>
            </a: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4705350" y="32083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76332" name="Group 876"/>
          <p:cNvGraphicFramePr>
            <a:graphicFrameLocks noGrp="1"/>
          </p:cNvGraphicFramePr>
          <p:nvPr/>
        </p:nvGraphicFramePr>
        <p:xfrm>
          <a:off x="133350" y="1320800"/>
          <a:ext cx="9675936" cy="4732348"/>
        </p:xfrm>
        <a:graphic>
          <a:graphicData uri="http://schemas.openxmlformats.org/drawingml/2006/table">
            <a:tbl>
              <a:tblPr/>
              <a:tblGrid>
                <a:gridCol w="288069"/>
                <a:gridCol w="2218414"/>
                <a:gridCol w="697139"/>
                <a:gridCol w="377329"/>
                <a:gridCol w="377329"/>
                <a:gridCol w="377329"/>
                <a:gridCol w="377329"/>
                <a:gridCol w="377329"/>
                <a:gridCol w="377329"/>
                <a:gridCol w="377329"/>
                <a:gridCol w="377329"/>
                <a:gridCol w="377329"/>
                <a:gridCol w="377329"/>
                <a:gridCol w="377329"/>
                <a:gridCol w="377329"/>
                <a:gridCol w="377329"/>
                <a:gridCol w="377329"/>
                <a:gridCol w="1189708"/>
              </a:tblGrid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Рабочий элемент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Точка отсчета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t   min</a:t>
                      </a:r>
                      <a:endParaRPr kumimoji="0" lang="ru-RU" sz="7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Кол-во </a:t>
                      </a:r>
                      <a:r>
                        <a:rPr kumimoji="0" lang="ru-RU" sz="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отрег</a:t>
                      </a:r>
                      <a:r>
                        <a:rPr kumimoji="0" lang="en-US" sz="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ru-RU" sz="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ru-RU" sz="45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отрег</a:t>
                      </a:r>
                      <a:endParaRPr kumimoji="0" lang="en-US" sz="4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Колеб</a:t>
                      </a:r>
                      <a:endParaRPr kumimoji="0" lang="en-US" sz="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Комментарии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622" name="Text Box 308"/>
          <p:cNvSpPr txBox="1">
            <a:spLocks noChangeArrowheads="1"/>
          </p:cNvSpPr>
          <p:nvPr/>
        </p:nvSpPr>
        <p:spPr bwMode="auto">
          <a:xfrm>
            <a:off x="115780" y="6135688"/>
            <a:ext cx="2798870" cy="621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tIns="10800" bIns="10800">
            <a:spAutoFit/>
          </a:bodyPr>
          <a:lstStyle/>
          <a:p>
            <a:pPr eaLnBrk="1" hangingPunct="1">
              <a:spcBef>
                <a:spcPct val="50000"/>
              </a:spcBef>
              <a:buFont typeface="Symbol" pitchFamily="18" charset="2"/>
              <a:buChar char=" "/>
            </a:pPr>
            <a:r>
              <a:rPr lang="en-US" sz="1000" b="1" dirty="0">
                <a:latin typeface="Symbol" pitchFamily="18" charset="2"/>
              </a:rPr>
              <a:t>S</a:t>
            </a:r>
            <a:r>
              <a:rPr lang="en-US" sz="1000" b="1" dirty="0">
                <a:latin typeface="Arial" charset="0"/>
              </a:rPr>
              <a:t>t  =  </a:t>
            </a:r>
            <a:r>
              <a:rPr lang="en-US" sz="1000" b="1" u="sng" dirty="0">
                <a:latin typeface="Arial" charset="0"/>
              </a:rPr>
              <a:t>______</a:t>
            </a:r>
          </a:p>
          <a:p>
            <a:pPr eaLnBrk="1" hangingPunct="1">
              <a:spcBef>
                <a:spcPct val="50000"/>
              </a:spcBef>
              <a:buFont typeface="Symbol" pitchFamily="18" charset="2"/>
              <a:buChar char=" "/>
            </a:pPr>
            <a:r>
              <a:rPr lang="en-US" sz="1000" b="1" dirty="0">
                <a:latin typeface="Arial" charset="0"/>
              </a:rPr>
              <a:t>C= T - </a:t>
            </a:r>
            <a:r>
              <a:rPr lang="en-US" sz="1000" b="1" dirty="0">
                <a:latin typeface="Symbol" pitchFamily="18" charset="2"/>
              </a:rPr>
              <a:t>S</a:t>
            </a:r>
            <a:r>
              <a:rPr lang="en-US" sz="1000" b="1" dirty="0">
                <a:latin typeface="Arial" charset="0"/>
              </a:rPr>
              <a:t>t  =  </a:t>
            </a:r>
            <a:r>
              <a:rPr lang="en-US" sz="1000" b="1" u="sng" dirty="0">
                <a:latin typeface="Arial" charset="0"/>
              </a:rPr>
              <a:t>_____</a:t>
            </a:r>
            <a:r>
              <a:rPr lang="ru-RU" sz="1000" b="1" u="sng" dirty="0">
                <a:latin typeface="Arial" charset="0"/>
              </a:rPr>
              <a:t>___</a:t>
            </a:r>
            <a:r>
              <a:rPr lang="en-US" sz="1000" b="1" dirty="0">
                <a:latin typeface="Arial" charset="0"/>
              </a:rPr>
              <a:t> </a:t>
            </a:r>
            <a:r>
              <a:rPr lang="en-US" sz="1000" b="1" dirty="0" smtClean="0">
                <a:latin typeface="Arial" charset="0"/>
              </a:rPr>
              <a:t>-</a:t>
            </a:r>
            <a:r>
              <a:rPr lang="ru-RU" sz="1000" b="1" dirty="0" smtClean="0">
                <a:latin typeface="Arial" charset="0"/>
              </a:rPr>
              <a:t> </a:t>
            </a:r>
            <a:r>
              <a:rPr lang="en-US" sz="1000" b="1" u="sng" dirty="0" smtClean="0">
                <a:latin typeface="Arial" charset="0"/>
              </a:rPr>
              <a:t>_</a:t>
            </a:r>
            <a:r>
              <a:rPr lang="ru-RU" sz="1000" b="1" u="sng" dirty="0">
                <a:latin typeface="Arial" charset="0"/>
              </a:rPr>
              <a:t>___</a:t>
            </a:r>
            <a:r>
              <a:rPr lang="en-US" sz="1000" b="1" u="sng" dirty="0">
                <a:latin typeface="Arial" charset="0"/>
              </a:rPr>
              <a:t>____</a:t>
            </a:r>
            <a:r>
              <a:rPr lang="en-US" sz="1000" b="1" dirty="0">
                <a:latin typeface="Arial" charset="0"/>
              </a:rPr>
              <a:t>=  </a:t>
            </a:r>
            <a:r>
              <a:rPr lang="ru-RU" sz="700" b="1" dirty="0">
                <a:latin typeface="Arial" charset="0"/>
              </a:rPr>
              <a:t>		                                            </a:t>
            </a:r>
            <a:r>
              <a:rPr lang="en-US" sz="700" dirty="0">
                <a:latin typeface="Arial" charset="0"/>
              </a:rPr>
              <a:t>(</a:t>
            </a:r>
            <a:r>
              <a:rPr lang="ru-RU" sz="700" dirty="0">
                <a:latin typeface="Arial" charset="0"/>
              </a:rPr>
              <a:t>Отрегулированное время)</a:t>
            </a:r>
            <a:endParaRPr lang="ru-RU" sz="700" b="1" dirty="0">
              <a:latin typeface="Arial" charset="0"/>
            </a:endParaRPr>
          </a:p>
        </p:txBody>
      </p:sp>
      <p:sp>
        <p:nvSpPr>
          <p:cNvPr id="6624" name="Oval 78"/>
          <p:cNvSpPr>
            <a:spLocks noChangeArrowheads="1"/>
          </p:cNvSpPr>
          <p:nvPr/>
        </p:nvSpPr>
        <p:spPr bwMode="auto">
          <a:xfrm>
            <a:off x="6159500" y="6364315"/>
            <a:ext cx="165100" cy="1524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0" name="Text Box 77"/>
          <p:cNvSpPr txBox="1">
            <a:spLocks noChangeArrowheads="1"/>
          </p:cNvSpPr>
          <p:nvPr/>
        </p:nvSpPr>
        <p:spPr bwMode="auto">
          <a:xfrm>
            <a:off x="4810209" y="6211957"/>
            <a:ext cx="4995780" cy="3539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ru-RU" sz="1000" b="1" i="1" dirty="0">
                <a:latin typeface="Arial" charset="0"/>
              </a:rPr>
              <a:t>Условные знаки:</a:t>
            </a:r>
            <a:endParaRPr lang="ru-RU" sz="900" dirty="0">
              <a:latin typeface="Arial" charset="0"/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ru-RU" sz="1200" b="1" dirty="0">
                <a:latin typeface="Arial" charset="0"/>
              </a:rPr>
              <a:t>Х </a:t>
            </a:r>
            <a:r>
              <a:rPr lang="ru-RU" sz="900" dirty="0">
                <a:latin typeface="Arial" charset="0"/>
              </a:rPr>
              <a:t>Зачеркнуть ошибку</a:t>
            </a:r>
            <a:r>
              <a:rPr lang="en-US" sz="900" dirty="0">
                <a:latin typeface="Arial" charset="0"/>
              </a:rPr>
              <a:t>;</a:t>
            </a:r>
            <a:r>
              <a:rPr lang="ru-RU" sz="1200" dirty="0">
                <a:latin typeface="Arial" charset="0"/>
              </a:rPr>
              <a:t>       </a:t>
            </a:r>
            <a:r>
              <a:rPr lang="ru-RU" sz="900" dirty="0" smtClean="0">
                <a:latin typeface="Arial" charset="0"/>
              </a:rPr>
              <a:t>Обвести </a:t>
            </a:r>
            <a:r>
              <a:rPr lang="en-US" sz="900" dirty="0" smtClean="0">
                <a:latin typeface="Arial" charset="0"/>
              </a:rPr>
              <a:t>max</a:t>
            </a:r>
            <a:r>
              <a:rPr lang="ru-RU" sz="900" dirty="0" smtClean="0">
                <a:latin typeface="Arial" charset="0"/>
              </a:rPr>
              <a:t> </a:t>
            </a:r>
            <a:r>
              <a:rPr lang="ru-RU" sz="900" dirty="0">
                <a:latin typeface="Arial" charset="0"/>
              </a:rPr>
              <a:t>время</a:t>
            </a:r>
            <a:r>
              <a:rPr lang="en-US" sz="900" dirty="0">
                <a:latin typeface="Arial" charset="0"/>
              </a:rPr>
              <a:t>;</a:t>
            </a:r>
            <a:r>
              <a:rPr lang="ru-RU" sz="1000" dirty="0">
                <a:latin typeface="Arial" charset="0"/>
              </a:rPr>
              <a:t>  </a:t>
            </a:r>
            <a:r>
              <a:rPr lang="ru-RU" sz="1000" b="1" dirty="0" smtClean="0">
                <a:latin typeface="Arial" charset="0"/>
              </a:rPr>
              <a:t>___</a:t>
            </a:r>
            <a:r>
              <a:rPr lang="en-US" sz="1000" b="1" dirty="0" smtClean="0">
                <a:latin typeface="Arial" charset="0"/>
              </a:rPr>
              <a:t> </a:t>
            </a:r>
            <a:r>
              <a:rPr lang="ru-RU" sz="1000" dirty="0" smtClean="0">
                <a:latin typeface="Arial" charset="0"/>
              </a:rPr>
              <a:t> </a:t>
            </a:r>
            <a:r>
              <a:rPr lang="ru-RU" sz="1000" dirty="0">
                <a:latin typeface="Arial" charset="0"/>
              </a:rPr>
              <a:t>Подчеркнуть </a:t>
            </a:r>
            <a:r>
              <a:rPr lang="en-US" sz="1000" dirty="0" smtClean="0">
                <a:latin typeface="Arial" charset="0"/>
              </a:rPr>
              <a:t>min</a:t>
            </a:r>
            <a:r>
              <a:rPr lang="ru-RU" sz="1000" dirty="0" smtClean="0">
                <a:latin typeface="Arial" charset="0"/>
              </a:rPr>
              <a:t> время</a:t>
            </a:r>
            <a:r>
              <a:rPr lang="ru-RU" sz="900" dirty="0" smtClean="0">
                <a:latin typeface="Arial" charset="0"/>
              </a:rPr>
              <a:t>.</a:t>
            </a:r>
            <a:endParaRPr lang="ru-RU" sz="900" b="1" dirty="0">
              <a:latin typeface="Arial" charset="0"/>
            </a:endParaRPr>
          </a:p>
        </p:txBody>
      </p:sp>
      <p:graphicFrame>
        <p:nvGraphicFramePr>
          <p:cNvPr id="281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37881"/>
              </p:ext>
            </p:extLst>
          </p:nvPr>
        </p:nvGraphicFramePr>
        <p:xfrm>
          <a:off x="133350" y="774700"/>
          <a:ext cx="9680191" cy="548640"/>
        </p:xfrm>
        <a:graphic>
          <a:graphicData uri="http://schemas.openxmlformats.org/drawingml/2006/table">
            <a:tbl>
              <a:tblPr/>
              <a:tblGrid>
                <a:gridCol w="781050"/>
                <a:gridCol w="2735635"/>
                <a:gridCol w="1770189"/>
                <a:gridCol w="798785"/>
                <a:gridCol w="1797266"/>
                <a:gridCol w="1797266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Состав.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Участок: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Подготовлено: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Время такта: </a:t>
                      </a:r>
                      <a:endParaRPr kumimoji="0" lang="he-I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Оператор: </a:t>
                      </a:r>
                      <a:endParaRPr kumimoji="0" lang="he-I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Дата: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2" name="Rectangle 107"/>
          <p:cNvSpPr>
            <a:spLocks noChangeArrowheads="1"/>
          </p:cNvSpPr>
          <p:nvPr/>
        </p:nvSpPr>
        <p:spPr bwMode="auto">
          <a:xfrm>
            <a:off x="883491" y="77311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None/>
            </a:pPr>
            <a:r>
              <a:rPr lang="ru-RU" sz="1200" b="1" dirty="0">
                <a:latin typeface="Arial" charset="0"/>
              </a:rPr>
              <a:t>От:</a:t>
            </a:r>
          </a:p>
        </p:txBody>
      </p:sp>
      <p:sp>
        <p:nvSpPr>
          <p:cNvPr id="283" name="Rectangle 108"/>
          <p:cNvSpPr>
            <a:spLocks noChangeArrowheads="1"/>
          </p:cNvSpPr>
          <p:nvPr/>
        </p:nvSpPr>
        <p:spPr bwMode="auto">
          <a:xfrm>
            <a:off x="874806" y="1035050"/>
            <a:ext cx="4365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None/>
            </a:pPr>
            <a:r>
              <a:rPr lang="ru-RU" sz="1200" b="1" dirty="0">
                <a:latin typeface="Arial" charset="0"/>
              </a:rPr>
              <a:t>До:</a:t>
            </a:r>
          </a:p>
        </p:txBody>
      </p:sp>
      <p:sp>
        <p:nvSpPr>
          <p:cNvPr id="272" name="Text Box 308"/>
          <p:cNvSpPr txBox="1">
            <a:spLocks noChangeArrowheads="1"/>
          </p:cNvSpPr>
          <p:nvPr/>
        </p:nvSpPr>
        <p:spPr bwMode="auto">
          <a:xfrm>
            <a:off x="2982805" y="6129338"/>
            <a:ext cx="1770170" cy="622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tIns="10800" bIns="10800">
            <a:noAutofit/>
          </a:bodyPr>
          <a:lstStyle/>
          <a:p>
            <a:pPr eaLnBrk="1" hangingPunct="1">
              <a:spcBef>
                <a:spcPct val="50000"/>
              </a:spcBef>
              <a:buNone/>
            </a:pPr>
            <a:endParaRPr lang="ru-RU" sz="700" b="1" dirty="0">
              <a:latin typeface="Arial" charset="0"/>
            </a:endParaRPr>
          </a:p>
        </p:txBody>
      </p:sp>
      <p:sp>
        <p:nvSpPr>
          <p:cNvPr id="273" name="TextBox 272"/>
          <p:cNvSpPr txBox="1"/>
          <p:nvPr/>
        </p:nvSpPr>
        <p:spPr>
          <a:xfrm>
            <a:off x="2907787" y="6160625"/>
            <a:ext cx="19303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100" b="1" dirty="0" smtClean="0"/>
              <a:t>* t</a:t>
            </a:r>
            <a:r>
              <a:rPr lang="ru-RU" sz="900" b="1" dirty="0" err="1" smtClean="0"/>
              <a:t>отрег</a:t>
            </a:r>
            <a:r>
              <a:rPr lang="ru-RU" sz="1100" b="1" dirty="0" smtClean="0"/>
              <a:t> =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t</a:t>
            </a:r>
            <a:r>
              <a:rPr lang="en-US" sz="900" b="1" dirty="0" err="1" smtClean="0"/>
              <a:t>min</a:t>
            </a:r>
            <a:r>
              <a:rPr lang="en-US" sz="900" b="1" dirty="0" smtClean="0"/>
              <a:t> </a:t>
            </a:r>
            <a:r>
              <a:rPr lang="en-US" sz="1100" b="1" dirty="0" smtClean="0"/>
              <a:t>+ </a:t>
            </a:r>
            <a:r>
              <a:rPr lang="ru-RU" sz="1000" b="1" dirty="0" smtClean="0"/>
              <a:t>Кол-во </a:t>
            </a:r>
            <a:r>
              <a:rPr lang="ru-RU" sz="1000" b="1" dirty="0" err="1" smtClean="0"/>
              <a:t>отрег</a:t>
            </a:r>
            <a:r>
              <a:rPr lang="ru-RU" sz="1000" b="1" dirty="0" smtClean="0"/>
              <a:t>.</a:t>
            </a:r>
            <a:endParaRPr lang="ru-RU" sz="1100" b="1" dirty="0"/>
          </a:p>
        </p:txBody>
      </p:sp>
      <p:sp>
        <p:nvSpPr>
          <p:cNvPr id="275" name="TextBox 274"/>
          <p:cNvSpPr txBox="1"/>
          <p:nvPr/>
        </p:nvSpPr>
        <p:spPr>
          <a:xfrm>
            <a:off x="2914611" y="6419936"/>
            <a:ext cx="18423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000" b="1" dirty="0" smtClean="0"/>
              <a:t>** </a:t>
            </a:r>
            <a:r>
              <a:rPr lang="ru-RU" sz="1000" b="1" dirty="0" err="1" smtClean="0"/>
              <a:t>Колеб</a:t>
            </a:r>
            <a:r>
              <a:rPr lang="ru-RU" sz="1100" b="1" dirty="0" smtClean="0"/>
              <a:t> =</a:t>
            </a:r>
            <a:r>
              <a:rPr lang="en-US" sz="1100" b="1" dirty="0" smtClean="0"/>
              <a:t> max</a:t>
            </a:r>
            <a:r>
              <a:rPr lang="en-US" sz="900" b="1" dirty="0" smtClean="0"/>
              <a:t> </a:t>
            </a:r>
            <a:r>
              <a:rPr lang="en-US" sz="1400" b="1" dirty="0" smtClean="0"/>
              <a:t>-</a:t>
            </a:r>
            <a:r>
              <a:rPr lang="en-US" sz="1100" b="1" dirty="0" smtClean="0"/>
              <a:t> min</a:t>
            </a:r>
            <a:endParaRPr lang="ru-RU" sz="1100" b="1" dirty="0"/>
          </a:p>
        </p:txBody>
      </p:sp>
      <p:sp>
        <p:nvSpPr>
          <p:cNvPr id="277" name="Овал 276"/>
          <p:cNvSpPr/>
          <p:nvPr/>
        </p:nvSpPr>
        <p:spPr bwMode="auto">
          <a:xfrm>
            <a:off x="3642407" y="6502264"/>
            <a:ext cx="276045" cy="189781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8" name="Прямая соединительная линия 277"/>
          <p:cNvCxnSpPr/>
          <p:nvPr/>
        </p:nvCxnSpPr>
        <p:spPr bwMode="auto">
          <a:xfrm>
            <a:off x="4040641" y="6666161"/>
            <a:ext cx="226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5" name="TextBox 284"/>
          <p:cNvSpPr txBox="1"/>
          <p:nvPr/>
        </p:nvSpPr>
        <p:spPr>
          <a:xfrm>
            <a:off x="8046168" y="1302021"/>
            <a:ext cx="2311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100" b="1" dirty="0" smtClean="0"/>
              <a:t>*</a:t>
            </a:r>
            <a:endParaRPr lang="ru-RU" sz="1100" b="1" dirty="0"/>
          </a:p>
        </p:txBody>
      </p:sp>
      <p:sp>
        <p:nvSpPr>
          <p:cNvPr id="286" name="TextBox 285"/>
          <p:cNvSpPr txBox="1"/>
          <p:nvPr/>
        </p:nvSpPr>
        <p:spPr>
          <a:xfrm>
            <a:off x="8373717" y="1295197"/>
            <a:ext cx="3267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100" b="1" dirty="0" smtClean="0"/>
              <a:t>**</a:t>
            </a:r>
            <a:endParaRPr lang="ru-RU" sz="1100" b="1" dirty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299199" y="0"/>
            <a:ext cx="9606801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eaLnBrk="1" hangingPunct="1">
              <a:buNone/>
            </a:pPr>
            <a:r>
              <a:rPr lang="ru-RU" sz="2000" b="1" dirty="0" smtClean="0"/>
              <a:t>3</a:t>
            </a: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5900"/>
            <a:ext cx="9906000" cy="533400"/>
          </a:xfrm>
        </p:spPr>
        <p:txBody>
          <a:bodyPr/>
          <a:lstStyle/>
          <a:p>
            <a:pPr eaLnBrk="1" hangingPunct="1"/>
            <a:r>
              <a:rPr lang="ru-RU" sz="2800" dirty="0" smtClean="0"/>
              <a:t>	   </a:t>
            </a:r>
            <a:r>
              <a:rPr lang="ru-RU" sz="2000" b="1" dirty="0" smtClean="0"/>
              <a:t>Лист наблюдения периодической работы оператора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705350" y="32083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93895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65764"/>
              </p:ext>
            </p:extLst>
          </p:nvPr>
        </p:nvGraphicFramePr>
        <p:xfrm>
          <a:off x="322731" y="1317625"/>
          <a:ext cx="9345704" cy="5364480"/>
        </p:xfrm>
        <a:graphic>
          <a:graphicData uri="http://schemas.openxmlformats.org/drawingml/2006/table">
            <a:tbl>
              <a:tblPr/>
              <a:tblGrid>
                <a:gridCol w="766481"/>
                <a:gridCol w="3361764"/>
                <a:gridCol w="1112751"/>
                <a:gridCol w="704584"/>
                <a:gridCol w="704584"/>
                <a:gridCol w="704584"/>
                <a:gridCol w="723686"/>
                <a:gridCol w="1267270"/>
              </a:tblGrid>
              <a:tr h="19354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Периодическая работа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Повторяемость (А)</a:t>
                      </a:r>
                    </a:p>
                  </a:txBody>
                  <a:tcPr marL="57150" marR="571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Наимень-шее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(В)</a:t>
                      </a:r>
                    </a:p>
                  </a:txBody>
                  <a:tcPr marL="57150" marR="571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Время </a:t>
                      </a:r>
                      <a:r>
                        <a:rPr kumimoji="0" lang="ru-RU" sz="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периодич</a:t>
                      </a: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работы (В/А)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8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5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524484"/>
              </p:ext>
            </p:extLst>
          </p:nvPr>
        </p:nvGraphicFramePr>
        <p:xfrm>
          <a:off x="317500" y="764067"/>
          <a:ext cx="9359900" cy="548640"/>
        </p:xfrm>
        <a:graphic>
          <a:graphicData uri="http://schemas.openxmlformats.org/drawingml/2006/table">
            <a:tbl>
              <a:tblPr/>
              <a:tblGrid>
                <a:gridCol w="765167"/>
                <a:gridCol w="2680005"/>
                <a:gridCol w="1734192"/>
                <a:gridCol w="782541"/>
                <a:gridCol w="1760718"/>
                <a:gridCol w="1637277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Состав.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Участок: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Подготовлено: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Время такта:</a:t>
                      </a:r>
                      <a:endParaRPr kumimoji="0" lang="he-I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Оператор: </a:t>
                      </a:r>
                      <a:endParaRPr kumimoji="0" lang="he-I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Дата: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6" name="Rectangle 107"/>
          <p:cNvSpPr>
            <a:spLocks noChangeArrowheads="1"/>
          </p:cNvSpPr>
          <p:nvPr/>
        </p:nvSpPr>
        <p:spPr bwMode="auto">
          <a:xfrm>
            <a:off x="1033824" y="762480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None/>
            </a:pPr>
            <a:r>
              <a:rPr lang="ru-RU" sz="1200" b="1" dirty="0">
                <a:latin typeface="Arial" charset="0"/>
              </a:rPr>
              <a:t>От:</a:t>
            </a: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1025139" y="1024417"/>
            <a:ext cx="4365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None/>
            </a:pPr>
            <a:r>
              <a:rPr lang="ru-RU" sz="1200" b="1" dirty="0">
                <a:latin typeface="Arial" charset="0"/>
              </a:rPr>
              <a:t>До: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99199" y="0"/>
            <a:ext cx="9606801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eaLnBrk="1" hangingPunct="1">
              <a:buNone/>
            </a:pPr>
            <a:r>
              <a:rPr lang="ru-RU" sz="2000" b="1" dirty="0" smtClean="0"/>
              <a:t>4</a:t>
            </a: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6659" name="Group 3"/>
          <p:cNvGraphicFramePr>
            <a:graphicFrameLocks noGrp="1"/>
          </p:cNvGraphicFramePr>
          <p:nvPr/>
        </p:nvGraphicFramePr>
        <p:xfrm>
          <a:off x="177422" y="1281113"/>
          <a:ext cx="3727829" cy="5362846"/>
        </p:xfrm>
        <a:graphic>
          <a:graphicData uri="http://schemas.openxmlformats.org/drawingml/2006/table">
            <a:tbl>
              <a:tblPr/>
              <a:tblGrid>
                <a:gridCol w="310064"/>
                <a:gridCol w="2134295"/>
                <a:gridCol w="483104"/>
                <a:gridCol w="353316"/>
                <a:gridCol w="447050"/>
              </a:tblGrid>
              <a:tr h="22145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Рабочий элемент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ru-RU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отрег</a:t>
                      </a: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9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6877" name="Group 221"/>
          <p:cNvGraphicFramePr>
            <a:graphicFrameLocks noGrp="1"/>
          </p:cNvGraphicFramePr>
          <p:nvPr/>
        </p:nvGraphicFramePr>
        <p:xfrm>
          <a:off x="3901189" y="1592789"/>
          <a:ext cx="5896860" cy="5051566"/>
        </p:xfrm>
        <a:graphic>
          <a:graphicData uri="http://schemas.openxmlformats.org/drawingml/2006/table">
            <a:tbl>
              <a:tblPr/>
              <a:tblGrid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  <a:gridCol w="98281"/>
              </a:tblGrid>
              <a:tr h="219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6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9050" marR="19050"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885" name="Rectangle 1726"/>
          <p:cNvSpPr>
            <a:spLocks noChangeArrowheads="1"/>
          </p:cNvSpPr>
          <p:nvPr/>
        </p:nvSpPr>
        <p:spPr bwMode="auto">
          <a:xfrm>
            <a:off x="9029052" y="118317"/>
            <a:ext cx="776287" cy="5270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886" name="Line 1727"/>
          <p:cNvSpPr>
            <a:spLocks noChangeShapeType="1"/>
          </p:cNvSpPr>
          <p:nvPr/>
        </p:nvSpPr>
        <p:spPr bwMode="auto">
          <a:xfrm>
            <a:off x="9217991" y="118791"/>
            <a:ext cx="0" cy="547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887" name="Line 1728"/>
          <p:cNvSpPr>
            <a:spLocks noChangeShapeType="1"/>
          </p:cNvSpPr>
          <p:nvPr/>
        </p:nvSpPr>
        <p:spPr bwMode="auto">
          <a:xfrm>
            <a:off x="9044954" y="385491"/>
            <a:ext cx="769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888" name="Line 1729"/>
          <p:cNvSpPr>
            <a:spLocks noChangeShapeType="1"/>
          </p:cNvSpPr>
          <p:nvPr/>
        </p:nvSpPr>
        <p:spPr bwMode="auto">
          <a:xfrm>
            <a:off x="9044954" y="247379"/>
            <a:ext cx="768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889" name="Line 1730"/>
          <p:cNvSpPr>
            <a:spLocks noChangeShapeType="1"/>
          </p:cNvSpPr>
          <p:nvPr/>
        </p:nvSpPr>
        <p:spPr bwMode="auto">
          <a:xfrm>
            <a:off x="9044954" y="514079"/>
            <a:ext cx="760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890" name="Line 1731"/>
          <p:cNvSpPr>
            <a:spLocks noChangeShapeType="1"/>
          </p:cNvSpPr>
          <p:nvPr/>
        </p:nvSpPr>
        <p:spPr bwMode="auto">
          <a:xfrm>
            <a:off x="9075116" y="182291"/>
            <a:ext cx="107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891" name="Line 1732"/>
          <p:cNvSpPr>
            <a:spLocks noChangeShapeType="1"/>
          </p:cNvSpPr>
          <p:nvPr/>
        </p:nvSpPr>
        <p:spPr bwMode="auto">
          <a:xfrm>
            <a:off x="9073529" y="312466"/>
            <a:ext cx="1143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892" name="AutoShape 1733"/>
          <p:cNvSpPr>
            <a:spLocks noChangeArrowheads="1"/>
          </p:cNvSpPr>
          <p:nvPr/>
        </p:nvSpPr>
        <p:spPr bwMode="auto">
          <a:xfrm>
            <a:off x="9065591" y="555354"/>
            <a:ext cx="133350" cy="47625"/>
          </a:xfrm>
          <a:prstGeom prst="leftRightArrow">
            <a:avLst>
              <a:gd name="adj1" fmla="val 50000"/>
              <a:gd name="adj2" fmla="val 56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893" name="Freeform 1734"/>
          <p:cNvSpPr>
            <a:spLocks/>
          </p:cNvSpPr>
          <p:nvPr/>
        </p:nvSpPr>
        <p:spPr bwMode="auto">
          <a:xfrm>
            <a:off x="9070354" y="437879"/>
            <a:ext cx="114300" cy="26987"/>
          </a:xfrm>
          <a:custGeom>
            <a:avLst/>
            <a:gdLst>
              <a:gd name="T0" fmla="*/ 0 w 67"/>
              <a:gd name="T1" fmla="*/ 2147483647 h 17"/>
              <a:gd name="T2" fmla="*/ 2147483647 w 67"/>
              <a:gd name="T3" fmla="*/ 2147483647 h 17"/>
              <a:gd name="T4" fmla="*/ 2147483647 w 67"/>
              <a:gd name="T5" fmla="*/ 2147483647 h 17"/>
              <a:gd name="T6" fmla="*/ 2147483647 w 67"/>
              <a:gd name="T7" fmla="*/ 2147483647 h 17"/>
              <a:gd name="T8" fmla="*/ 2147483647 w 67"/>
              <a:gd name="T9" fmla="*/ 2147483647 h 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7"/>
              <a:gd name="T16" fmla="*/ 0 h 17"/>
              <a:gd name="T17" fmla="*/ 67 w 67"/>
              <a:gd name="T18" fmla="*/ 17 h 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7" h="17">
                <a:moveTo>
                  <a:pt x="0" y="10"/>
                </a:moveTo>
                <a:cubicBezTo>
                  <a:pt x="5" y="5"/>
                  <a:pt x="11" y="0"/>
                  <a:pt x="16" y="1"/>
                </a:cubicBezTo>
                <a:cubicBezTo>
                  <a:pt x="21" y="2"/>
                  <a:pt x="27" y="17"/>
                  <a:pt x="33" y="17"/>
                </a:cubicBezTo>
                <a:cubicBezTo>
                  <a:pt x="39" y="17"/>
                  <a:pt x="46" y="1"/>
                  <a:pt x="52" y="1"/>
                </a:cubicBezTo>
                <a:cubicBezTo>
                  <a:pt x="58" y="1"/>
                  <a:pt x="64" y="16"/>
                  <a:pt x="67" y="1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894" name="Rectangle 1735"/>
          <p:cNvSpPr>
            <a:spLocks noChangeArrowheads="1"/>
          </p:cNvSpPr>
          <p:nvPr/>
        </p:nvSpPr>
        <p:spPr bwMode="auto">
          <a:xfrm>
            <a:off x="2622431" y="6643567"/>
            <a:ext cx="1281600" cy="1800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895" name="Line 1736"/>
          <p:cNvSpPr>
            <a:spLocks noChangeShapeType="1"/>
          </p:cNvSpPr>
          <p:nvPr/>
        </p:nvSpPr>
        <p:spPr bwMode="auto">
          <a:xfrm>
            <a:off x="3103716" y="6635211"/>
            <a:ext cx="0" cy="1841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896" name="Line 1737"/>
          <p:cNvSpPr>
            <a:spLocks noChangeShapeType="1"/>
          </p:cNvSpPr>
          <p:nvPr/>
        </p:nvSpPr>
        <p:spPr bwMode="auto">
          <a:xfrm flipH="1">
            <a:off x="3460846" y="6643210"/>
            <a:ext cx="0" cy="18039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897" name="Line 1738"/>
          <p:cNvSpPr>
            <a:spLocks noChangeShapeType="1"/>
          </p:cNvSpPr>
          <p:nvPr/>
        </p:nvSpPr>
        <p:spPr bwMode="auto">
          <a:xfrm>
            <a:off x="178130" y="6548629"/>
            <a:ext cx="328196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898" name="Text Box 1739"/>
          <p:cNvSpPr txBox="1">
            <a:spLocks noChangeArrowheads="1"/>
          </p:cNvSpPr>
          <p:nvPr/>
        </p:nvSpPr>
        <p:spPr bwMode="auto">
          <a:xfrm>
            <a:off x="2178528" y="6611086"/>
            <a:ext cx="51911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000" rIns="18000">
            <a:spAutoFit/>
          </a:bodyPr>
          <a:lstStyle/>
          <a:p>
            <a:pPr marL="457200" indent="-457200" eaLnBrk="1" hangingPunct="1">
              <a:spcBef>
                <a:spcPct val="50000"/>
              </a:spcBef>
              <a:buFontTx/>
              <a:buNone/>
            </a:pPr>
            <a:r>
              <a:rPr lang="ru-RU" sz="900" b="1" dirty="0">
                <a:latin typeface="Arial" charset="0"/>
              </a:rPr>
              <a:t>Итог:</a:t>
            </a:r>
          </a:p>
        </p:txBody>
      </p:sp>
      <p:sp>
        <p:nvSpPr>
          <p:cNvPr id="8899" name="Text Box 1740"/>
          <p:cNvSpPr txBox="1">
            <a:spLocks noChangeArrowheads="1"/>
          </p:cNvSpPr>
          <p:nvPr/>
        </p:nvSpPr>
        <p:spPr bwMode="auto">
          <a:xfrm>
            <a:off x="3104198" y="6491983"/>
            <a:ext cx="367884" cy="176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550" b="1" dirty="0">
                <a:latin typeface="Arial" charset="0"/>
              </a:rPr>
              <a:t>ожидание</a:t>
            </a:r>
          </a:p>
        </p:txBody>
      </p:sp>
      <p:sp>
        <p:nvSpPr>
          <p:cNvPr id="8901" name="Rectangle 1742"/>
          <p:cNvSpPr>
            <a:spLocks noGrp="1" noChangeArrowheads="1"/>
          </p:cNvSpPr>
          <p:nvPr>
            <p:ph type="title"/>
          </p:nvPr>
        </p:nvSpPr>
        <p:spPr>
          <a:xfrm>
            <a:off x="0" y="205419"/>
            <a:ext cx="9905999" cy="533400"/>
          </a:xfrm>
          <a:noFill/>
        </p:spPr>
        <p:txBody>
          <a:bodyPr/>
          <a:lstStyle/>
          <a:p>
            <a:pPr marL="838200" indent="-838200" eaLnBrk="1" hangingPunct="1"/>
            <a:r>
              <a:rPr lang="ru-RU" sz="2000" b="1" dirty="0" smtClean="0"/>
              <a:t>               Объединенный график стандартизированной работы</a:t>
            </a:r>
          </a:p>
        </p:txBody>
      </p:sp>
      <p:sp>
        <p:nvSpPr>
          <p:cNvPr id="8902" name="Text Box 1749"/>
          <p:cNvSpPr txBox="1">
            <a:spLocks noChangeArrowheads="1"/>
          </p:cNvSpPr>
          <p:nvPr/>
        </p:nvSpPr>
        <p:spPr bwMode="auto">
          <a:xfrm>
            <a:off x="9235454" y="136254"/>
            <a:ext cx="563640" cy="114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" tIns="10800" rIns="18000" bIns="10800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600" dirty="0">
                <a:latin typeface="Arial" charset="0"/>
              </a:rPr>
              <a:t>Ручная </a:t>
            </a:r>
            <a:r>
              <a:rPr lang="ru-RU" sz="600" dirty="0" smtClean="0">
                <a:latin typeface="Arial" charset="0"/>
              </a:rPr>
              <a:t>раб</a:t>
            </a:r>
            <a:r>
              <a:rPr lang="ru-RU" sz="600" dirty="0">
                <a:latin typeface="Arial" charset="0"/>
              </a:rPr>
              <a:t>.</a:t>
            </a:r>
          </a:p>
        </p:txBody>
      </p:sp>
      <p:sp>
        <p:nvSpPr>
          <p:cNvPr id="8903" name="Text Box 1750"/>
          <p:cNvSpPr txBox="1">
            <a:spLocks noChangeArrowheads="1"/>
          </p:cNvSpPr>
          <p:nvPr/>
        </p:nvSpPr>
        <p:spPr bwMode="auto">
          <a:xfrm>
            <a:off x="9238629" y="261666"/>
            <a:ext cx="547687" cy="114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600" dirty="0">
                <a:latin typeface="Arial" charset="0"/>
              </a:rPr>
              <a:t>Автомат. </a:t>
            </a:r>
            <a:r>
              <a:rPr lang="ru-RU" sz="600" dirty="0" smtClean="0">
                <a:latin typeface="Arial" charset="0"/>
              </a:rPr>
              <a:t>раб</a:t>
            </a:r>
            <a:r>
              <a:rPr lang="ru-RU" sz="600" dirty="0">
                <a:latin typeface="Arial" charset="0"/>
              </a:rPr>
              <a:t>.</a:t>
            </a:r>
          </a:p>
        </p:txBody>
      </p:sp>
      <p:sp>
        <p:nvSpPr>
          <p:cNvPr id="8904" name="Text Box 1751"/>
          <p:cNvSpPr txBox="1">
            <a:spLocks noChangeArrowheads="1"/>
          </p:cNvSpPr>
          <p:nvPr/>
        </p:nvSpPr>
        <p:spPr bwMode="auto">
          <a:xfrm>
            <a:off x="9241804" y="399779"/>
            <a:ext cx="442912" cy="114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600" dirty="0">
                <a:latin typeface="Arial" charset="0"/>
              </a:rPr>
              <a:t>Переходы</a:t>
            </a:r>
          </a:p>
        </p:txBody>
      </p:sp>
      <p:sp>
        <p:nvSpPr>
          <p:cNvPr id="8905" name="Text Box 1752"/>
          <p:cNvSpPr txBox="1">
            <a:spLocks noChangeArrowheads="1"/>
          </p:cNvSpPr>
          <p:nvPr/>
        </p:nvSpPr>
        <p:spPr bwMode="auto">
          <a:xfrm>
            <a:off x="9244979" y="528366"/>
            <a:ext cx="441325" cy="114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600" dirty="0">
                <a:latin typeface="Arial" charset="0"/>
              </a:rPr>
              <a:t>Ожидание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81058" y="1501838"/>
            <a:ext cx="579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1000" dirty="0" err="1" smtClean="0"/>
              <a:t>Ручн.р</a:t>
            </a:r>
            <a:r>
              <a:rPr lang="ru-RU" sz="1000" dirty="0" smtClean="0"/>
              <a:t>.</a:t>
            </a:r>
            <a:endParaRPr lang="ru-RU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2992751" y="1501838"/>
            <a:ext cx="579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1000" dirty="0" smtClean="0"/>
              <a:t>Авто</a:t>
            </a:r>
            <a:endParaRPr lang="ru-RU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3369376" y="1529133"/>
            <a:ext cx="6339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750" dirty="0" smtClean="0"/>
              <a:t>Переходы</a:t>
            </a:r>
            <a:endParaRPr lang="ru-RU" sz="750" dirty="0"/>
          </a:p>
        </p:txBody>
      </p:sp>
      <p:cxnSp>
        <p:nvCxnSpPr>
          <p:cNvPr id="40" name="Прямая соединительная линия 39"/>
          <p:cNvCxnSpPr/>
          <p:nvPr/>
        </p:nvCxnSpPr>
        <p:spPr bwMode="auto">
          <a:xfrm rot="5400000" flipH="1" flipV="1">
            <a:off x="9642559" y="1427260"/>
            <a:ext cx="31010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73" name="Group 4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556240"/>
              </p:ext>
            </p:extLst>
          </p:nvPr>
        </p:nvGraphicFramePr>
        <p:xfrm>
          <a:off x="173612" y="643091"/>
          <a:ext cx="9631303" cy="639128"/>
        </p:xfrm>
        <a:graphic>
          <a:graphicData uri="http://schemas.openxmlformats.org/drawingml/2006/table">
            <a:tbl>
              <a:tblPr/>
              <a:tblGrid>
                <a:gridCol w="3337421"/>
                <a:gridCol w="3114239"/>
                <a:gridCol w="3179643"/>
              </a:tblGrid>
              <a:tr h="319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Участок: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Подготовлено: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 ежедневного заказа: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Изделие: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Время такта:</a:t>
                      </a:r>
                      <a:endParaRPr kumimoji="0" lang="he-I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Дата: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299200" y="0"/>
            <a:ext cx="8583544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eaLnBrk="1" hangingPunct="1">
              <a:buNone/>
            </a:pPr>
            <a:r>
              <a:rPr lang="ru-RU" sz="2000" b="1" dirty="0" smtClean="0"/>
              <a:t>5</a:t>
            </a: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01613"/>
            <a:ext cx="9906000" cy="533400"/>
          </a:xfrm>
        </p:spPr>
        <p:txBody>
          <a:bodyPr/>
          <a:lstStyle/>
          <a:p>
            <a:r>
              <a:rPr lang="ru-RU" sz="2000" b="1" dirty="0" smtClean="0"/>
              <a:t>                Лист производительной способности оборудования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705350" y="32083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329128" name="Group 424"/>
          <p:cNvGraphicFramePr>
            <a:graphicFrameLocks noGrp="1"/>
          </p:cNvGraphicFramePr>
          <p:nvPr/>
        </p:nvGraphicFramePr>
        <p:xfrm>
          <a:off x="284163" y="1422400"/>
          <a:ext cx="9445592" cy="5251710"/>
        </p:xfrm>
        <a:graphic>
          <a:graphicData uri="http://schemas.openxmlformats.org/drawingml/2006/table">
            <a:tbl>
              <a:tblPr/>
              <a:tblGrid>
                <a:gridCol w="363537"/>
                <a:gridCol w="2152650"/>
                <a:gridCol w="756412"/>
                <a:gridCol w="649563"/>
                <a:gridCol w="649563"/>
                <a:gridCol w="649563"/>
                <a:gridCol w="800101"/>
                <a:gridCol w="723900"/>
                <a:gridCol w="1107276"/>
                <a:gridCol w="1593027"/>
              </a:tblGrid>
              <a:tr h="3016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Операция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Номер машины</a:t>
                      </a:r>
                    </a:p>
                  </a:txBody>
                  <a:tcPr marL="57150" marR="571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Время</a:t>
                      </a:r>
                    </a:p>
                  </a:txBody>
                  <a:tcPr marL="57150" marR="571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Смена инструмента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Способность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(шт.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Имеющ.время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А+(С/В)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График работы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150" marR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Время ручной работы</a:t>
                      </a:r>
                    </a:p>
                  </a:txBody>
                  <a:tcPr marL="57150" marR="571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Время авто. работы </a:t>
                      </a:r>
                    </a:p>
                  </a:txBody>
                  <a:tcPr marL="57150" marR="571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Общее время цикла (А)</a:t>
                      </a:r>
                    </a:p>
                  </a:txBody>
                  <a:tcPr marL="57150" marR="571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Интервал между сменами (В)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Время смены 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инструм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(С)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9129" name="Group 4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628979"/>
              </p:ext>
            </p:extLst>
          </p:nvPr>
        </p:nvGraphicFramePr>
        <p:xfrm>
          <a:off x="285750" y="784225"/>
          <a:ext cx="9455782" cy="639128"/>
        </p:xfrm>
        <a:graphic>
          <a:graphicData uri="http://schemas.openxmlformats.org/drawingml/2006/table">
            <a:tbl>
              <a:tblPr/>
              <a:tblGrid>
                <a:gridCol w="3276600"/>
                <a:gridCol w="3057485"/>
                <a:gridCol w="3121697"/>
              </a:tblGrid>
              <a:tr h="319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Участок: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Подготовлено: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 ежедневного заказа: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Изделие: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Дата: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Фонд времени в день: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542" name="Text Box 333"/>
          <p:cNvSpPr txBox="1">
            <a:spLocks noChangeArrowheads="1"/>
          </p:cNvSpPr>
          <p:nvPr/>
        </p:nvSpPr>
        <p:spPr bwMode="auto">
          <a:xfrm>
            <a:off x="8670925" y="287338"/>
            <a:ext cx="349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endParaRPr lang="ru-RU" sz="600" u="sng">
              <a:latin typeface="Arial" charset="0"/>
            </a:endParaRPr>
          </a:p>
        </p:txBody>
      </p:sp>
      <p:sp>
        <p:nvSpPr>
          <p:cNvPr id="11543" name="Line 335"/>
          <p:cNvSpPr>
            <a:spLocks noChangeShapeType="1"/>
          </p:cNvSpPr>
          <p:nvPr/>
        </p:nvSpPr>
        <p:spPr bwMode="auto">
          <a:xfrm>
            <a:off x="7162799" y="2246314"/>
            <a:ext cx="82867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8493503" y="2148172"/>
            <a:ext cx="1066792" cy="270334"/>
            <a:chOff x="8481639" y="2161820"/>
            <a:chExt cx="764721" cy="270334"/>
          </a:xfrm>
        </p:grpSpPr>
        <p:sp>
          <p:nvSpPr>
            <p:cNvPr id="11" name="Line 1731"/>
            <p:cNvSpPr>
              <a:spLocks noChangeShapeType="1"/>
            </p:cNvSpPr>
            <p:nvPr/>
          </p:nvSpPr>
          <p:spPr bwMode="auto">
            <a:xfrm>
              <a:off x="8483228" y="2221505"/>
              <a:ext cx="1548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1732"/>
            <p:cNvSpPr>
              <a:spLocks noChangeShapeType="1"/>
            </p:cNvSpPr>
            <p:nvPr/>
          </p:nvSpPr>
          <p:spPr bwMode="auto">
            <a:xfrm>
              <a:off x="8481639" y="2372152"/>
              <a:ext cx="1548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Text Box 1749"/>
            <p:cNvSpPr txBox="1">
              <a:spLocks noChangeArrowheads="1"/>
            </p:cNvSpPr>
            <p:nvPr/>
          </p:nvSpPr>
          <p:spPr bwMode="auto">
            <a:xfrm>
              <a:off x="8682720" y="2161820"/>
              <a:ext cx="563640" cy="26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8000" tIns="10800" rIns="18000" bIns="10800"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sz="800" dirty="0">
                  <a:latin typeface="Arial" charset="0"/>
                </a:rPr>
                <a:t>Ручная </a:t>
              </a:r>
              <a:r>
                <a:rPr lang="ru-RU" sz="800" dirty="0" smtClean="0">
                  <a:latin typeface="Arial" charset="0"/>
                </a:rPr>
                <a:t>раб</a:t>
              </a:r>
              <a:r>
                <a:rPr lang="ru-RU" sz="800" dirty="0">
                  <a:latin typeface="Arial" charset="0"/>
                </a:rPr>
                <a:t>.</a:t>
              </a:r>
            </a:p>
          </p:txBody>
        </p:sp>
        <p:sp>
          <p:nvSpPr>
            <p:cNvPr id="14" name="Text Box 1750"/>
            <p:cNvSpPr txBox="1">
              <a:spLocks noChangeArrowheads="1"/>
            </p:cNvSpPr>
            <p:nvPr/>
          </p:nvSpPr>
          <p:spPr bwMode="auto">
            <a:xfrm>
              <a:off x="8681003" y="2287232"/>
              <a:ext cx="547687" cy="1449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sz="800" dirty="0">
                  <a:latin typeface="Arial" charset="0"/>
                </a:rPr>
                <a:t>Автомат. </a:t>
              </a:r>
              <a:r>
                <a:rPr lang="ru-RU" sz="800" dirty="0" smtClean="0">
                  <a:latin typeface="Arial" charset="0"/>
                </a:rPr>
                <a:t>раб</a:t>
              </a:r>
              <a:r>
                <a:rPr lang="ru-RU" sz="800" dirty="0">
                  <a:latin typeface="Arial" charset="0"/>
                </a:rPr>
                <a:t>.</a:t>
              </a:r>
            </a:p>
          </p:txBody>
        </p:sp>
      </p:grp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299199" y="0"/>
            <a:ext cx="9606801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eaLnBrk="1" hangingPunct="1">
              <a:buNone/>
            </a:pPr>
            <a:r>
              <a:rPr lang="ru-RU" sz="2000" b="1" dirty="0" smtClean="0"/>
              <a:t>6</a:t>
            </a: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906000" cy="533400"/>
          </a:xfrm>
        </p:spPr>
        <p:txBody>
          <a:bodyPr/>
          <a:lstStyle/>
          <a:p>
            <a:pPr eaLnBrk="1" hangingPunct="1"/>
            <a:r>
              <a:rPr lang="ru-RU" sz="2800" dirty="0" smtClean="0"/>
              <a:t>	</a:t>
            </a:r>
            <a:r>
              <a:rPr lang="ru-RU" sz="2000" b="1" dirty="0" smtClean="0"/>
              <a:t>Диаграмма работы оператора</a:t>
            </a: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705350" y="32083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94919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442048"/>
              </p:ext>
            </p:extLst>
          </p:nvPr>
        </p:nvGraphicFramePr>
        <p:xfrm>
          <a:off x="685800" y="754049"/>
          <a:ext cx="5605464" cy="548640"/>
        </p:xfrm>
        <a:graphic>
          <a:graphicData uri="http://schemas.openxmlformats.org/drawingml/2006/table">
            <a:tbl>
              <a:tblPr/>
              <a:tblGrid>
                <a:gridCol w="5605464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Участок: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Дата: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4927" name="Group 15"/>
          <p:cNvGraphicFramePr>
            <a:graphicFrameLocks noGrp="1"/>
          </p:cNvGraphicFramePr>
          <p:nvPr/>
        </p:nvGraphicFramePr>
        <p:xfrm>
          <a:off x="693738" y="1444625"/>
          <a:ext cx="8897937" cy="5013325"/>
        </p:xfrm>
        <a:graphic>
          <a:graphicData uri="http://schemas.openxmlformats.org/drawingml/2006/table">
            <a:tbl>
              <a:tblPr/>
              <a:tblGrid>
                <a:gridCol w="8897937"/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06" name="Line 69"/>
          <p:cNvSpPr>
            <a:spLocks noChangeShapeType="1"/>
          </p:cNvSpPr>
          <p:nvPr/>
        </p:nvSpPr>
        <p:spPr bwMode="auto">
          <a:xfrm>
            <a:off x="842963" y="6463050"/>
            <a:ext cx="86677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307" name="Line 70"/>
          <p:cNvSpPr>
            <a:spLocks noChangeShapeType="1"/>
          </p:cNvSpPr>
          <p:nvPr/>
        </p:nvSpPr>
        <p:spPr bwMode="auto">
          <a:xfrm flipV="1">
            <a:off x="842963" y="1372428"/>
            <a:ext cx="0" cy="511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0308" name="Text Box 71"/>
          <p:cNvSpPr txBox="1">
            <a:spLocks noChangeArrowheads="1"/>
          </p:cNvSpPr>
          <p:nvPr/>
        </p:nvSpPr>
        <p:spPr bwMode="auto">
          <a:xfrm>
            <a:off x="4362396" y="6445304"/>
            <a:ext cx="1716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1000" b="1" dirty="0">
                <a:latin typeface="Arial" charset="0"/>
              </a:rPr>
              <a:t>Оператор</a:t>
            </a:r>
          </a:p>
        </p:txBody>
      </p:sp>
      <p:sp>
        <p:nvSpPr>
          <p:cNvPr id="10309" name="Text Box 72"/>
          <p:cNvSpPr txBox="1">
            <a:spLocks noChangeArrowheads="1"/>
          </p:cNvSpPr>
          <p:nvPr/>
        </p:nvSpPr>
        <p:spPr bwMode="auto">
          <a:xfrm rot="-5400000">
            <a:off x="-905010" y="3521075"/>
            <a:ext cx="21923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1200" b="1" dirty="0">
                <a:latin typeface="Arial" charset="0"/>
              </a:rPr>
              <a:t>Время</a:t>
            </a:r>
          </a:p>
        </p:txBody>
      </p:sp>
      <p:sp>
        <p:nvSpPr>
          <p:cNvPr id="10310" name="Rectangle 73"/>
          <p:cNvSpPr>
            <a:spLocks noChangeArrowheads="1"/>
          </p:cNvSpPr>
          <p:nvPr/>
        </p:nvSpPr>
        <p:spPr bwMode="auto">
          <a:xfrm>
            <a:off x="6289675" y="747713"/>
            <a:ext cx="1698625" cy="79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11" name="Line 74"/>
          <p:cNvSpPr>
            <a:spLocks noChangeShapeType="1"/>
          </p:cNvSpPr>
          <p:nvPr/>
        </p:nvSpPr>
        <p:spPr bwMode="auto">
          <a:xfrm flipH="1" flipV="1">
            <a:off x="6472238" y="884238"/>
            <a:ext cx="1587" cy="571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312" name="Line 75"/>
          <p:cNvSpPr>
            <a:spLocks noChangeShapeType="1"/>
          </p:cNvSpPr>
          <p:nvPr/>
        </p:nvSpPr>
        <p:spPr bwMode="auto">
          <a:xfrm>
            <a:off x="6472238" y="1463675"/>
            <a:ext cx="6921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313" name="Rectangle 76"/>
          <p:cNvSpPr>
            <a:spLocks noChangeArrowheads="1"/>
          </p:cNvSpPr>
          <p:nvPr/>
        </p:nvSpPr>
        <p:spPr bwMode="auto">
          <a:xfrm>
            <a:off x="6653213" y="1104900"/>
            <a:ext cx="346075" cy="3508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14" name="Line 77"/>
          <p:cNvSpPr>
            <a:spLocks noChangeShapeType="1"/>
          </p:cNvSpPr>
          <p:nvPr/>
        </p:nvSpPr>
        <p:spPr bwMode="auto">
          <a:xfrm>
            <a:off x="6653213" y="1203325"/>
            <a:ext cx="346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5" name="Rectangle 78"/>
          <p:cNvSpPr>
            <a:spLocks noChangeArrowheads="1"/>
          </p:cNvSpPr>
          <p:nvPr/>
        </p:nvSpPr>
        <p:spPr bwMode="auto">
          <a:xfrm>
            <a:off x="6832600" y="936625"/>
            <a:ext cx="165100" cy="168275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16" name="Text Box 79"/>
          <p:cNvSpPr txBox="1">
            <a:spLocks noChangeArrowheads="1"/>
          </p:cNvSpPr>
          <p:nvPr/>
        </p:nvSpPr>
        <p:spPr bwMode="auto">
          <a:xfrm>
            <a:off x="6978650" y="916001"/>
            <a:ext cx="89937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600" b="1" dirty="0">
                <a:latin typeface="Arial" charset="0"/>
              </a:rPr>
              <a:t>Колебания</a:t>
            </a:r>
          </a:p>
        </p:txBody>
      </p:sp>
      <p:sp>
        <p:nvSpPr>
          <p:cNvPr id="10317" name="Text Box 80"/>
          <p:cNvSpPr txBox="1">
            <a:spLocks noChangeArrowheads="1"/>
          </p:cNvSpPr>
          <p:nvPr/>
        </p:nvSpPr>
        <p:spPr bwMode="auto">
          <a:xfrm>
            <a:off x="6975476" y="1058875"/>
            <a:ext cx="101558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600" b="1" dirty="0">
                <a:latin typeface="Arial" charset="0"/>
              </a:rPr>
              <a:t>Периодическая </a:t>
            </a:r>
            <a:r>
              <a:rPr lang="ru-RU" sz="600" b="1" dirty="0" smtClean="0">
                <a:latin typeface="Arial" charset="0"/>
              </a:rPr>
              <a:t>раб</a:t>
            </a:r>
            <a:r>
              <a:rPr lang="ru-RU" sz="600" b="1" dirty="0">
                <a:latin typeface="Arial" charset="0"/>
              </a:rPr>
              <a:t>.</a:t>
            </a:r>
          </a:p>
        </p:txBody>
      </p:sp>
      <p:sp>
        <p:nvSpPr>
          <p:cNvPr id="10318" name="Text Box 81"/>
          <p:cNvSpPr txBox="1">
            <a:spLocks noChangeArrowheads="1"/>
          </p:cNvSpPr>
          <p:nvPr/>
        </p:nvSpPr>
        <p:spPr bwMode="auto">
          <a:xfrm>
            <a:off x="6983412" y="1222402"/>
            <a:ext cx="9758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600" b="1" dirty="0" smtClean="0">
                <a:latin typeface="Arial" charset="0"/>
              </a:rPr>
              <a:t>Циклическая раб.</a:t>
            </a:r>
            <a:endParaRPr lang="ru-RU" sz="600" b="1" dirty="0">
              <a:latin typeface="Arial" charset="0"/>
            </a:endParaRPr>
          </a:p>
        </p:txBody>
      </p:sp>
      <p:sp>
        <p:nvSpPr>
          <p:cNvPr id="10319" name="Line 82"/>
          <p:cNvSpPr>
            <a:spLocks noChangeShapeType="1"/>
          </p:cNvSpPr>
          <p:nvPr/>
        </p:nvSpPr>
        <p:spPr bwMode="auto">
          <a:xfrm flipH="1">
            <a:off x="6653213" y="1203325"/>
            <a:ext cx="57150" cy="53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0" name="Line 83"/>
          <p:cNvSpPr>
            <a:spLocks noChangeShapeType="1"/>
          </p:cNvSpPr>
          <p:nvPr/>
        </p:nvSpPr>
        <p:spPr bwMode="auto">
          <a:xfrm flipH="1">
            <a:off x="6645275" y="1216973"/>
            <a:ext cx="147638" cy="130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1" name="Line 84"/>
          <p:cNvSpPr>
            <a:spLocks noChangeShapeType="1"/>
          </p:cNvSpPr>
          <p:nvPr/>
        </p:nvSpPr>
        <p:spPr bwMode="auto">
          <a:xfrm flipH="1">
            <a:off x="6653212" y="1214651"/>
            <a:ext cx="260349" cy="2155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2" name="Line 85"/>
          <p:cNvSpPr>
            <a:spLocks noChangeShapeType="1"/>
          </p:cNvSpPr>
          <p:nvPr/>
        </p:nvSpPr>
        <p:spPr bwMode="auto">
          <a:xfrm flipH="1">
            <a:off x="6733536" y="1235075"/>
            <a:ext cx="273050" cy="220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3" name="Line 86"/>
          <p:cNvSpPr>
            <a:spLocks noChangeShapeType="1"/>
          </p:cNvSpPr>
          <p:nvPr/>
        </p:nvSpPr>
        <p:spPr bwMode="auto">
          <a:xfrm flipH="1">
            <a:off x="6859588" y="1341438"/>
            <a:ext cx="13335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4" name="Rectangle 87"/>
          <p:cNvSpPr>
            <a:spLocks noChangeArrowheads="1"/>
          </p:cNvSpPr>
          <p:nvPr/>
        </p:nvSpPr>
        <p:spPr bwMode="auto">
          <a:xfrm>
            <a:off x="7989888" y="746112"/>
            <a:ext cx="1619250" cy="79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25" name="Text Box 88"/>
          <p:cNvSpPr txBox="1">
            <a:spLocks noChangeArrowheads="1"/>
          </p:cNvSpPr>
          <p:nvPr/>
        </p:nvSpPr>
        <p:spPr bwMode="auto">
          <a:xfrm>
            <a:off x="8056563" y="822325"/>
            <a:ext cx="974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600" b="1" dirty="0" err="1">
                <a:latin typeface="Arial" charset="0"/>
              </a:rPr>
              <a:t>Цикл.р</a:t>
            </a:r>
            <a:r>
              <a:rPr lang="ru-RU" sz="600" b="1" dirty="0">
                <a:latin typeface="Arial" charset="0"/>
              </a:rPr>
              <a:t>. + </a:t>
            </a:r>
            <a:r>
              <a:rPr lang="ru-RU" sz="600" b="1" dirty="0" err="1">
                <a:latin typeface="Arial" charset="0"/>
              </a:rPr>
              <a:t>Период.р</a:t>
            </a:r>
            <a:r>
              <a:rPr lang="ru-RU" sz="600" b="1" dirty="0">
                <a:latin typeface="Arial" charset="0"/>
              </a:rPr>
              <a:t>.</a:t>
            </a:r>
          </a:p>
        </p:txBody>
      </p:sp>
      <p:sp>
        <p:nvSpPr>
          <p:cNvPr id="10326" name="Text Box 89"/>
          <p:cNvSpPr txBox="1">
            <a:spLocks noChangeArrowheads="1"/>
          </p:cNvSpPr>
          <p:nvPr/>
        </p:nvSpPr>
        <p:spPr bwMode="auto">
          <a:xfrm>
            <a:off x="8139113" y="974725"/>
            <a:ext cx="974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600" b="1" dirty="0">
                <a:latin typeface="Arial" charset="0"/>
              </a:rPr>
              <a:t>Время </a:t>
            </a:r>
            <a:r>
              <a:rPr lang="ru-RU" sz="600" b="1" dirty="0" smtClean="0">
                <a:latin typeface="Arial" charset="0"/>
              </a:rPr>
              <a:t>такта</a:t>
            </a:r>
            <a:endParaRPr lang="ru-RU" sz="600" b="1" dirty="0">
              <a:latin typeface="Arial" charset="0"/>
            </a:endParaRPr>
          </a:p>
        </p:txBody>
      </p:sp>
      <p:sp>
        <p:nvSpPr>
          <p:cNvPr id="10327" name="Line 90"/>
          <p:cNvSpPr>
            <a:spLocks noChangeShapeType="1"/>
          </p:cNvSpPr>
          <p:nvPr/>
        </p:nvSpPr>
        <p:spPr bwMode="auto">
          <a:xfrm>
            <a:off x="8072438" y="998538"/>
            <a:ext cx="8604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8" name="Text Box 91"/>
          <p:cNvSpPr txBox="1">
            <a:spLocks noChangeArrowheads="1"/>
          </p:cNvSpPr>
          <p:nvPr/>
        </p:nvSpPr>
        <p:spPr bwMode="auto">
          <a:xfrm>
            <a:off x="8990013" y="865188"/>
            <a:ext cx="5953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600" b="1" dirty="0">
                <a:latin typeface="Arial" charset="0"/>
              </a:rPr>
              <a:t>кол-во человек</a:t>
            </a:r>
          </a:p>
        </p:txBody>
      </p:sp>
      <p:sp>
        <p:nvSpPr>
          <p:cNvPr id="10329" name="Line 92"/>
          <p:cNvSpPr>
            <a:spLocks noChangeShapeType="1"/>
          </p:cNvSpPr>
          <p:nvPr/>
        </p:nvSpPr>
        <p:spPr bwMode="auto">
          <a:xfrm>
            <a:off x="8083076" y="1325563"/>
            <a:ext cx="8588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5005" name="Text Box 93"/>
          <p:cNvSpPr txBox="1">
            <a:spLocks noChangeArrowheads="1"/>
          </p:cNvSpPr>
          <p:nvPr/>
        </p:nvSpPr>
        <p:spPr bwMode="auto">
          <a:xfrm>
            <a:off x="8937625" y="1216025"/>
            <a:ext cx="301791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800" b="1" dirty="0">
                <a:latin typeface="Arial" charset="0"/>
              </a:rPr>
              <a:t>=</a:t>
            </a:r>
            <a:endParaRPr lang="ru-RU" sz="800" b="1" dirty="0">
              <a:latin typeface="Arial" charset="0"/>
            </a:endParaRPr>
          </a:p>
        </p:txBody>
      </p:sp>
      <p:sp>
        <p:nvSpPr>
          <p:cNvPr id="32" name="Text Box 93"/>
          <p:cNvSpPr txBox="1">
            <a:spLocks noChangeArrowheads="1"/>
          </p:cNvSpPr>
          <p:nvPr/>
        </p:nvSpPr>
        <p:spPr bwMode="auto">
          <a:xfrm>
            <a:off x="8926513" y="890588"/>
            <a:ext cx="34470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800" b="1" dirty="0">
                <a:latin typeface="Arial" charset="0"/>
              </a:rPr>
              <a:t>=</a:t>
            </a:r>
            <a:endParaRPr lang="ru-RU" sz="800" b="1" dirty="0">
              <a:latin typeface="Arial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 bwMode="auto">
          <a:xfrm rot="10800000">
            <a:off x="751248" y="62691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Прямая соединительная линия 37"/>
          <p:cNvCxnSpPr/>
          <p:nvPr/>
        </p:nvCxnSpPr>
        <p:spPr bwMode="auto">
          <a:xfrm rot="10800000">
            <a:off x="751248" y="64659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Прямая соединительная линия 38"/>
          <p:cNvCxnSpPr/>
          <p:nvPr/>
        </p:nvCxnSpPr>
        <p:spPr bwMode="auto">
          <a:xfrm rot="10800000">
            <a:off x="744898" y="60786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Прямая соединительная линия 39"/>
          <p:cNvCxnSpPr/>
          <p:nvPr/>
        </p:nvCxnSpPr>
        <p:spPr bwMode="auto">
          <a:xfrm rot="10800000">
            <a:off x="751248" y="58881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Прямая соединительная линия 40"/>
          <p:cNvCxnSpPr/>
          <p:nvPr/>
        </p:nvCxnSpPr>
        <p:spPr bwMode="auto">
          <a:xfrm rot="10800000">
            <a:off x="751248" y="56912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Прямая соединительная линия 41"/>
          <p:cNvCxnSpPr/>
          <p:nvPr/>
        </p:nvCxnSpPr>
        <p:spPr bwMode="auto">
          <a:xfrm rot="10800000">
            <a:off x="751248" y="55007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Прямая соединительная линия 42"/>
          <p:cNvCxnSpPr/>
          <p:nvPr/>
        </p:nvCxnSpPr>
        <p:spPr bwMode="auto">
          <a:xfrm rot="10800000">
            <a:off x="751248" y="53039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Прямая соединительная линия 43"/>
          <p:cNvCxnSpPr/>
          <p:nvPr/>
        </p:nvCxnSpPr>
        <p:spPr bwMode="auto">
          <a:xfrm rot="10800000">
            <a:off x="751248" y="51134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Прямая соединительная линия 44"/>
          <p:cNvCxnSpPr/>
          <p:nvPr/>
        </p:nvCxnSpPr>
        <p:spPr bwMode="auto">
          <a:xfrm rot="10800000">
            <a:off x="744898" y="49229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Прямая соединительная линия 45"/>
          <p:cNvCxnSpPr/>
          <p:nvPr/>
        </p:nvCxnSpPr>
        <p:spPr bwMode="auto">
          <a:xfrm rot="10800000">
            <a:off x="744898" y="47260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Прямая соединительная линия 46"/>
          <p:cNvCxnSpPr/>
          <p:nvPr/>
        </p:nvCxnSpPr>
        <p:spPr bwMode="auto">
          <a:xfrm rot="10800000">
            <a:off x="744898" y="45355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Прямая соединительная линия 47"/>
          <p:cNvCxnSpPr/>
          <p:nvPr/>
        </p:nvCxnSpPr>
        <p:spPr bwMode="auto">
          <a:xfrm rot="10800000">
            <a:off x="744898" y="43450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Прямая соединительная линия 48"/>
          <p:cNvCxnSpPr/>
          <p:nvPr/>
        </p:nvCxnSpPr>
        <p:spPr bwMode="auto">
          <a:xfrm rot="10800000">
            <a:off x="744898" y="41482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Прямая соединительная линия 49"/>
          <p:cNvCxnSpPr/>
          <p:nvPr/>
        </p:nvCxnSpPr>
        <p:spPr bwMode="auto">
          <a:xfrm rot="10800000">
            <a:off x="744898" y="39577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Прямая соединительная линия 50"/>
          <p:cNvCxnSpPr/>
          <p:nvPr/>
        </p:nvCxnSpPr>
        <p:spPr bwMode="auto">
          <a:xfrm rot="10800000">
            <a:off x="744898" y="37608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Прямая соединительная линия 51"/>
          <p:cNvCxnSpPr/>
          <p:nvPr/>
        </p:nvCxnSpPr>
        <p:spPr bwMode="auto">
          <a:xfrm rot="10800000">
            <a:off x="744898" y="35703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Прямая соединительная линия 52"/>
          <p:cNvCxnSpPr/>
          <p:nvPr/>
        </p:nvCxnSpPr>
        <p:spPr bwMode="auto">
          <a:xfrm rot="10800000">
            <a:off x="744898" y="33798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Прямая соединительная линия 53"/>
          <p:cNvCxnSpPr/>
          <p:nvPr/>
        </p:nvCxnSpPr>
        <p:spPr bwMode="auto">
          <a:xfrm rot="10800000">
            <a:off x="744898" y="31830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Прямая соединительная линия 54"/>
          <p:cNvCxnSpPr/>
          <p:nvPr/>
        </p:nvCxnSpPr>
        <p:spPr bwMode="auto">
          <a:xfrm rot="10800000">
            <a:off x="744898" y="29925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Прямая соединительная линия 55"/>
          <p:cNvCxnSpPr/>
          <p:nvPr/>
        </p:nvCxnSpPr>
        <p:spPr bwMode="auto">
          <a:xfrm rot="10800000">
            <a:off x="744898" y="28020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Прямая соединительная линия 56"/>
          <p:cNvCxnSpPr/>
          <p:nvPr/>
        </p:nvCxnSpPr>
        <p:spPr bwMode="auto">
          <a:xfrm rot="10800000">
            <a:off x="744898" y="26051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Прямая соединительная линия 57"/>
          <p:cNvCxnSpPr/>
          <p:nvPr/>
        </p:nvCxnSpPr>
        <p:spPr bwMode="auto">
          <a:xfrm rot="10800000">
            <a:off x="744898" y="24146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Прямая соединительная линия 58"/>
          <p:cNvCxnSpPr/>
          <p:nvPr/>
        </p:nvCxnSpPr>
        <p:spPr bwMode="auto">
          <a:xfrm rot="10800000">
            <a:off x="744898" y="222417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Прямая соединительная линия 59"/>
          <p:cNvCxnSpPr/>
          <p:nvPr/>
        </p:nvCxnSpPr>
        <p:spPr bwMode="auto">
          <a:xfrm rot="10800000">
            <a:off x="744898" y="20273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Прямая соединительная линия 60"/>
          <p:cNvCxnSpPr/>
          <p:nvPr/>
        </p:nvCxnSpPr>
        <p:spPr bwMode="auto">
          <a:xfrm rot="10800000">
            <a:off x="744898" y="18368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Прямая соединительная линия 61"/>
          <p:cNvCxnSpPr/>
          <p:nvPr/>
        </p:nvCxnSpPr>
        <p:spPr bwMode="auto">
          <a:xfrm rot="10800000">
            <a:off x="744898" y="1646326"/>
            <a:ext cx="9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Rectangle 3"/>
          <p:cNvSpPr txBox="1">
            <a:spLocks noChangeArrowheads="1"/>
          </p:cNvSpPr>
          <p:nvPr/>
        </p:nvSpPr>
        <p:spPr bwMode="auto">
          <a:xfrm>
            <a:off x="299199" y="0"/>
            <a:ext cx="9606801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eaLnBrk="1" hangingPunct="1">
              <a:buNone/>
            </a:pPr>
            <a:r>
              <a:rPr lang="ru-RU" sz="2000" b="1" dirty="0" smtClean="0"/>
              <a:t>7</a:t>
            </a: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0293" name="Group 21"/>
          <p:cNvGraphicFramePr>
            <a:graphicFrameLocks noGrp="1"/>
          </p:cNvGraphicFramePr>
          <p:nvPr/>
        </p:nvGraphicFramePr>
        <p:xfrm>
          <a:off x="238125" y="1658938"/>
          <a:ext cx="4666520" cy="2926080"/>
        </p:xfrm>
        <a:graphic>
          <a:graphicData uri="http://schemas.openxmlformats.org/drawingml/2006/table">
            <a:tbl>
              <a:tblPr/>
              <a:tblGrid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  <a:gridCol w="233326"/>
              </a:tblGrid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05" name="Text Box 790"/>
          <p:cNvSpPr txBox="1">
            <a:spLocks noChangeArrowheads="1"/>
          </p:cNvSpPr>
          <p:nvPr/>
        </p:nvSpPr>
        <p:spPr bwMode="auto">
          <a:xfrm>
            <a:off x="241402" y="1411288"/>
            <a:ext cx="466709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ru-RU" sz="1200" b="1" dirty="0"/>
              <a:t>До </a:t>
            </a:r>
            <a:r>
              <a:rPr lang="ru-RU" sz="1200" b="1" dirty="0" smtClean="0"/>
              <a:t>усовершенствования</a:t>
            </a:r>
            <a:endParaRPr lang="ru-RU" sz="1200" b="1" dirty="0"/>
          </a:p>
        </p:txBody>
      </p:sp>
      <p:sp>
        <p:nvSpPr>
          <p:cNvPr id="12606" name="Text Box 791"/>
          <p:cNvSpPr txBox="1">
            <a:spLocks noChangeArrowheads="1"/>
          </p:cNvSpPr>
          <p:nvPr/>
        </p:nvSpPr>
        <p:spPr bwMode="auto">
          <a:xfrm>
            <a:off x="5040172" y="1403070"/>
            <a:ext cx="46744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ru-RU" sz="1200" b="1" dirty="0"/>
              <a:t>После </a:t>
            </a:r>
            <a:r>
              <a:rPr lang="ru-RU" sz="1200" b="1" dirty="0" smtClean="0"/>
              <a:t>усовершенствования</a:t>
            </a:r>
            <a:endParaRPr lang="ru-RU" sz="1200" b="1" dirty="0"/>
          </a:p>
        </p:txBody>
      </p:sp>
      <p:graphicFrame>
        <p:nvGraphicFramePr>
          <p:cNvPr id="311064" name="Group 792"/>
          <p:cNvGraphicFramePr>
            <a:graphicFrameLocks noGrp="1"/>
          </p:cNvGraphicFramePr>
          <p:nvPr/>
        </p:nvGraphicFramePr>
        <p:xfrm>
          <a:off x="226770" y="4825100"/>
          <a:ext cx="9495132" cy="1663478"/>
        </p:xfrm>
        <a:graphic>
          <a:graphicData uri="http://schemas.openxmlformats.org/drawingml/2006/table">
            <a:tbl>
              <a:tblPr/>
              <a:tblGrid>
                <a:gridCol w="3165044"/>
                <a:gridCol w="3165044"/>
                <a:gridCol w="3165044"/>
              </a:tblGrid>
              <a:tr h="16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4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53" name="Text Box 838"/>
          <p:cNvSpPr txBox="1">
            <a:spLocks noChangeArrowheads="1"/>
          </p:cNvSpPr>
          <p:nvPr/>
        </p:nvSpPr>
        <p:spPr bwMode="auto">
          <a:xfrm>
            <a:off x="3394253" y="4584360"/>
            <a:ext cx="31601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ru-RU" sz="1200" b="1" dirty="0"/>
              <a:t>Внедренное изменение</a:t>
            </a:r>
          </a:p>
        </p:txBody>
      </p:sp>
      <p:sp>
        <p:nvSpPr>
          <p:cNvPr id="12654" name="Text Box 839"/>
          <p:cNvSpPr txBox="1">
            <a:spLocks noChangeArrowheads="1"/>
          </p:cNvSpPr>
          <p:nvPr/>
        </p:nvSpPr>
        <p:spPr bwMode="auto">
          <a:xfrm>
            <a:off x="234086" y="4583395"/>
            <a:ext cx="316016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ru-RU" sz="1200" b="1" dirty="0"/>
              <a:t>Проблема</a:t>
            </a:r>
            <a:endParaRPr lang="ru-RU" sz="1000" b="1" dirty="0"/>
          </a:p>
        </p:txBody>
      </p:sp>
      <p:sp>
        <p:nvSpPr>
          <p:cNvPr id="12655" name="Text Box 840"/>
          <p:cNvSpPr txBox="1">
            <a:spLocks noChangeArrowheads="1"/>
          </p:cNvSpPr>
          <p:nvPr/>
        </p:nvSpPr>
        <p:spPr bwMode="auto">
          <a:xfrm>
            <a:off x="6561735" y="4583053"/>
            <a:ext cx="31601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ru-RU" sz="1200" b="1" dirty="0"/>
              <a:t>Результат</a:t>
            </a:r>
          </a:p>
        </p:txBody>
      </p:sp>
      <p:sp>
        <p:nvSpPr>
          <p:cNvPr id="12658" name="Rectangle 843"/>
          <p:cNvSpPr>
            <a:spLocks noChangeArrowheads="1"/>
          </p:cNvSpPr>
          <p:nvPr/>
        </p:nvSpPr>
        <p:spPr bwMode="auto">
          <a:xfrm>
            <a:off x="8972580" y="5993565"/>
            <a:ext cx="747713" cy="4968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661" name="Text Box 846"/>
          <p:cNvSpPr txBox="1">
            <a:spLocks noChangeArrowheads="1"/>
          </p:cNvSpPr>
          <p:nvPr/>
        </p:nvSpPr>
        <p:spPr bwMode="auto">
          <a:xfrm>
            <a:off x="8829425" y="5950703"/>
            <a:ext cx="67151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ru-RU" sz="900" b="1" dirty="0"/>
              <a:t>После</a:t>
            </a:r>
          </a:p>
        </p:txBody>
      </p:sp>
      <p:graphicFrame>
        <p:nvGraphicFramePr>
          <p:cNvPr id="23" name="Group 21"/>
          <p:cNvGraphicFramePr>
            <a:graphicFrameLocks noGrp="1"/>
          </p:cNvGraphicFramePr>
          <p:nvPr/>
        </p:nvGraphicFramePr>
        <p:xfrm>
          <a:off x="5033963" y="1662113"/>
          <a:ext cx="4680520" cy="2926080"/>
        </p:xfrm>
        <a:graphic>
          <a:graphicData uri="http://schemas.openxmlformats.org/drawingml/2006/table">
            <a:tbl>
              <a:tblPr/>
              <a:tblGrid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  <a:gridCol w="234026"/>
              </a:tblGrid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978" name="TextBox 26"/>
          <p:cNvSpPr txBox="1">
            <a:spLocks noChangeArrowheads="1"/>
          </p:cNvSpPr>
          <p:nvPr/>
        </p:nvSpPr>
        <p:spPr bwMode="auto">
          <a:xfrm>
            <a:off x="4391025" y="1409700"/>
            <a:ext cx="11715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r>
              <a:rPr lang="ru-RU" sz="1200" b="1" dirty="0"/>
              <a:t>Эскиз (фото)</a:t>
            </a:r>
          </a:p>
        </p:txBody>
      </p:sp>
      <p:sp>
        <p:nvSpPr>
          <p:cNvPr id="1297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6537"/>
            <a:ext cx="9906000" cy="533401"/>
          </a:xfrm>
        </p:spPr>
        <p:txBody>
          <a:bodyPr/>
          <a:lstStyle/>
          <a:p>
            <a:pPr eaLnBrk="1" hangingPunct="1"/>
            <a:r>
              <a:rPr lang="ru-RU" sz="2000" b="1" dirty="0" smtClean="0"/>
              <a:t>Отчет о внедрении усовершенствования</a:t>
            </a:r>
          </a:p>
        </p:txBody>
      </p:sp>
      <p:graphicFrame>
        <p:nvGraphicFramePr>
          <p:cNvPr id="25" name="Group 4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59134"/>
              </p:ext>
            </p:extLst>
          </p:nvPr>
        </p:nvGraphicFramePr>
        <p:xfrm>
          <a:off x="247650" y="784225"/>
          <a:ext cx="9455782" cy="639128"/>
        </p:xfrm>
        <a:graphic>
          <a:graphicData uri="http://schemas.openxmlformats.org/drawingml/2006/table">
            <a:tbl>
              <a:tblPr/>
              <a:tblGrid>
                <a:gridCol w="3276600"/>
                <a:gridCol w="3057485"/>
                <a:gridCol w="2525689"/>
                <a:gridCol w="596008"/>
              </a:tblGrid>
              <a:tr h="319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Участок: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Операция: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Подготовлено: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Направленность: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Вид(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ы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потерь: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Дата: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56" name="Rectangle 841"/>
          <p:cNvSpPr>
            <a:spLocks noChangeArrowheads="1"/>
          </p:cNvSpPr>
          <p:nvPr/>
        </p:nvSpPr>
        <p:spPr bwMode="auto">
          <a:xfrm>
            <a:off x="2642072" y="5994831"/>
            <a:ext cx="749300" cy="4873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659" name="Text Box 844"/>
          <p:cNvSpPr txBox="1">
            <a:spLocks noChangeArrowheads="1"/>
          </p:cNvSpPr>
          <p:nvPr/>
        </p:nvSpPr>
        <p:spPr bwMode="auto">
          <a:xfrm>
            <a:off x="2433767" y="5961494"/>
            <a:ext cx="62706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ru-RU" sz="900" b="1" dirty="0"/>
              <a:t>До</a:t>
            </a:r>
          </a:p>
        </p:txBody>
      </p:sp>
      <p:sp>
        <p:nvSpPr>
          <p:cNvPr id="12657" name="Rectangle 842"/>
          <p:cNvSpPr>
            <a:spLocks noChangeArrowheads="1"/>
          </p:cNvSpPr>
          <p:nvPr/>
        </p:nvSpPr>
        <p:spPr bwMode="auto">
          <a:xfrm>
            <a:off x="5805425" y="5987838"/>
            <a:ext cx="749300" cy="4968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660" name="Text Box 845"/>
          <p:cNvSpPr txBox="1">
            <a:spLocks noChangeArrowheads="1"/>
          </p:cNvSpPr>
          <p:nvPr/>
        </p:nvSpPr>
        <p:spPr bwMode="auto">
          <a:xfrm>
            <a:off x="5602225" y="5952913"/>
            <a:ext cx="738188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ru-RU" sz="900" b="1" dirty="0"/>
              <a:t>Цель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299199" y="0"/>
            <a:ext cx="9606801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eaLnBrk="1" hangingPunct="1">
              <a:buNone/>
            </a:pPr>
            <a:r>
              <a:rPr lang="ru-RU" sz="2000" b="1" dirty="0" smtClean="0"/>
              <a:t>8</a:t>
            </a: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>
            <a:tab pos="228600" algn="l"/>
          </a:tabLst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>
            <a:tab pos="228600" algn="l"/>
          </a:tabLst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3280393</TotalTime>
  <Words>405</Words>
  <Application>Microsoft Office PowerPoint</Application>
  <PresentationFormat>Лист A4 (210x297 мм)</PresentationFormat>
  <Paragraphs>164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Специальное оформление</vt:lpstr>
      <vt:lpstr> Лист вычисления времени такта</vt:lpstr>
      <vt:lpstr> Карта стандартизированной работы</vt:lpstr>
      <vt:lpstr> Лист наблюдения работы оператора</vt:lpstr>
      <vt:lpstr>    Лист наблюдения периодической работы оператора</vt:lpstr>
      <vt:lpstr>               Объединенный график стандартизированной работы</vt:lpstr>
      <vt:lpstr>                Лист производительной способности оборудования</vt:lpstr>
      <vt:lpstr> Диаграмма работы оператора</vt:lpstr>
      <vt:lpstr>Отчет о внедрении усовершенствования</vt:lpstr>
    </vt:vector>
  </TitlesOfParts>
  <Company>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Лист Вычисления Времени Такта</dc:title>
  <dc:creator>1</dc:creator>
  <cp:lastModifiedBy>Степанов Олег Владимирович</cp:lastModifiedBy>
  <cp:revision>835</cp:revision>
  <dcterms:created xsi:type="dcterms:W3CDTF">2004-03-25T12:36:59Z</dcterms:created>
  <dcterms:modified xsi:type="dcterms:W3CDTF">2020-11-06T06:04:16Z</dcterms:modified>
</cp:coreProperties>
</file>